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media/image1.jpeg" ContentType="image/jpeg"/>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media/image2.jpeg" ContentType="image/jpeg"/>
  <Override PartName="/ppt/media/image3.jpeg" ContentType="image/jpeg"/>
  <Override PartName="/ppt/media/image4.jpeg" ContentType="image/jpeg"/>
  <Override PartName="/ppt/theme/theme2.xml" ContentType="application/vnd.openxmlformats-officedocument.theme+xml"/>
  <Override PartName="/ppt/media/image5.jpeg" ContentType="image/jpeg"/>
  <Override PartName="/ppt/media/image6.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Lst>
  <p:sldSz cx="9144000" cy="51435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chemeClr val="accent6"/>
        </a:solidFill>
        <a:effectLst/>
        <a:uFillTx/>
        <a:latin typeface="+mj-lt"/>
        <a:ea typeface="+mj-ea"/>
        <a:cs typeface="+mj-cs"/>
        <a:sym typeface="Calibri"/>
      </a:defRPr>
    </a:lvl1pPr>
    <a:lvl2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chemeClr val="accent6"/>
        </a:solidFill>
        <a:effectLst/>
        <a:uFillTx/>
        <a:latin typeface="+mj-lt"/>
        <a:ea typeface="+mj-ea"/>
        <a:cs typeface="+mj-cs"/>
        <a:sym typeface="Calibri"/>
      </a:defRPr>
    </a:lvl2pPr>
    <a:lvl3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chemeClr val="accent6"/>
        </a:solidFill>
        <a:effectLst/>
        <a:uFillTx/>
        <a:latin typeface="+mj-lt"/>
        <a:ea typeface="+mj-ea"/>
        <a:cs typeface="+mj-cs"/>
        <a:sym typeface="Calibri"/>
      </a:defRPr>
    </a:lvl3pPr>
    <a:lvl4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chemeClr val="accent6"/>
        </a:solidFill>
        <a:effectLst/>
        <a:uFillTx/>
        <a:latin typeface="+mj-lt"/>
        <a:ea typeface="+mj-ea"/>
        <a:cs typeface="+mj-cs"/>
        <a:sym typeface="Calibri"/>
      </a:defRPr>
    </a:lvl4pPr>
    <a:lvl5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chemeClr val="accent6"/>
        </a:solidFill>
        <a:effectLst/>
        <a:uFillTx/>
        <a:latin typeface="+mj-lt"/>
        <a:ea typeface="+mj-ea"/>
        <a:cs typeface="+mj-cs"/>
        <a:sym typeface="Calibri"/>
      </a:defRPr>
    </a:lvl5pPr>
    <a:lvl6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chemeClr val="accent6"/>
        </a:solidFill>
        <a:effectLst/>
        <a:uFillTx/>
        <a:latin typeface="+mj-lt"/>
        <a:ea typeface="+mj-ea"/>
        <a:cs typeface="+mj-cs"/>
        <a:sym typeface="Calibri"/>
      </a:defRPr>
    </a:lvl6pPr>
    <a:lvl7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chemeClr val="accent6"/>
        </a:solidFill>
        <a:effectLst/>
        <a:uFillTx/>
        <a:latin typeface="+mj-lt"/>
        <a:ea typeface="+mj-ea"/>
        <a:cs typeface="+mj-cs"/>
        <a:sym typeface="Calibri"/>
      </a:defRPr>
    </a:lvl7pPr>
    <a:lvl8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chemeClr val="accent6"/>
        </a:solidFill>
        <a:effectLst/>
        <a:uFillTx/>
        <a:latin typeface="+mj-lt"/>
        <a:ea typeface="+mj-ea"/>
        <a:cs typeface="+mj-cs"/>
        <a:sym typeface="Calibri"/>
      </a:defRPr>
    </a:lvl8pPr>
    <a:lvl9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chemeClr val="accent6"/>
        </a:solidFill>
        <a:effectLst/>
        <a:uFillTx/>
        <a:latin typeface="+mj-lt"/>
        <a:ea typeface="+mj-ea"/>
        <a:cs typeface="+mj-cs"/>
        <a:sym typeface="Calibri"/>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ajor">
          <a:schemeClr val="accent6"/>
        </a:fontRef>
        <a:schemeClr val="accent6"/>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BD3E7"/>
          </a:solidFill>
        </a:fill>
      </a:tcStyle>
    </a:wholeTbl>
    <a:band2H>
      <a:tcTxStyle b="def" i="def"/>
      <a:tcStyle>
        <a:tcBdr/>
        <a:fill>
          <a:solidFill>
            <a:srgbClr val="E7EAF4"/>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chemeClr val="accent6"/>
        </a:fontRef>
        <a:schemeClr val="accent6"/>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BD3E7"/>
          </a:solidFill>
        </a:fill>
      </a:tcStyle>
    </a:wholeTbl>
    <a:band2H>
      <a:tcTxStyle b="def" i="def"/>
      <a:tcStyle>
        <a:tcBdr/>
        <a:fill>
          <a:solidFill>
            <a:srgbClr val="E7EAF4"/>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EEE7283C-3CF3-47DC-8721-378D4A62B228}" styleName="">
    <a:tblBg/>
    <a:wholeTbl>
      <a:tcTxStyle b="off" i="off">
        <a:fontRef idx="major">
          <a:schemeClr val="accent6"/>
        </a:fontRef>
        <a:schemeClr val="accent6"/>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DD4"/>
          </a:solidFill>
        </a:fill>
      </a:tcStyle>
    </a:wholeTbl>
    <a:band2H>
      <a:tcTxStyle b="def" i="def"/>
      <a:tcStyle>
        <a:tcBdr/>
        <a:fill>
          <a:solidFill>
            <a:srgbClr val="E7E8EB"/>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CF821DB8-F4EB-4A41-A1BA-3FCAFE7338EE}" styleName="">
    <a:tblBg/>
    <a:wholeTbl>
      <a:tcTxStyle b="off" i="off">
        <a:fontRef idx="major">
          <a:schemeClr val="accent6"/>
        </a:fontRef>
        <a:schemeClr val="accent6"/>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BCD"/>
          </a:solidFill>
        </a:fill>
      </a:tcStyle>
    </a:wholeTbl>
    <a:band2H>
      <a:tcTxStyle b="def" i="def"/>
      <a:tcStyle>
        <a:tcBdr/>
        <a:fill>
          <a:solidFill>
            <a:srgbClr val="E6E7E8"/>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33BA23B1-9221-436E-865A-0063620EA4FD}" styleName="">
    <a:tblBg/>
    <a:wholeTbl>
      <a:tcTxStyle b="off" i="off">
        <a:fontRef idx="major">
          <a:schemeClr val="accent6"/>
        </a:fontRef>
        <a:schemeClr val="accent6"/>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7E8"/>
          </a:solidFill>
        </a:fill>
      </a:tcStyle>
    </a:wholeTbl>
    <a:band2H>
      <a:tcTxStyle b="def" i="def"/>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chemeClr val="accent6"/>
        </a:fontRef>
        <a:schemeClr val="accent6"/>
      </a:tcTxStyle>
      <a:tcStyle>
        <a:tcBdr>
          <a:left>
            <a:ln w="12700" cap="flat">
              <a:noFill/>
              <a:miter lim="400000"/>
            </a:ln>
          </a:left>
          <a:right>
            <a:ln w="12700" cap="flat">
              <a:noFill/>
              <a:miter lim="400000"/>
            </a:ln>
          </a:right>
          <a:top>
            <a:ln w="50800" cap="flat">
              <a:solidFill>
                <a:schemeClr val="accent6"/>
              </a:solidFill>
              <a:prstDash val="solid"/>
              <a:round/>
            </a:ln>
          </a:top>
          <a:bottom>
            <a:ln w="25400" cap="flat">
              <a:solidFill>
                <a:schemeClr val="accent6"/>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chemeClr val="accent6"/>
              </a:solidFill>
              <a:prstDash val="solid"/>
              <a:round/>
            </a:ln>
          </a:top>
          <a:bottom>
            <a:ln w="25400" cap="flat">
              <a:solidFill>
                <a:schemeClr val="accent6"/>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2708684C-4D16-4618-839F-0558EEFCDFE6}" styleName="">
    <a:tblBg/>
    <a:wholeTbl>
      <a:tcTxStyle b="off" i="off">
        <a:fontRef idx="major">
          <a:schemeClr val="accent6"/>
        </a:fontRef>
        <a:schemeClr val="accent6"/>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BCD"/>
          </a:solidFill>
        </a:fill>
      </a:tcStyle>
    </a:wholeTbl>
    <a:band2H>
      <a:tcTxStyle b="def" i="def"/>
      <a:tcStyle>
        <a:tcBdr/>
        <a:fill>
          <a:solidFill>
            <a:srgbClr val="E6E7E8"/>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60" Type="http://schemas.openxmlformats.org/officeDocument/2006/relationships/slide" Target="slides/slide53.xml"/><Relationship Id="rId61" Type="http://schemas.openxmlformats.org/officeDocument/2006/relationships/slide" Target="slides/slide54.xml"/><Relationship Id="rId62" Type="http://schemas.openxmlformats.org/officeDocument/2006/relationships/slide" Target="slides/slide55.xml"/><Relationship Id="rId63" Type="http://schemas.openxmlformats.org/officeDocument/2006/relationships/slide" Target="slides/slide56.xml"/><Relationship Id="rId64" Type="http://schemas.openxmlformats.org/officeDocument/2006/relationships/slide" Target="slides/slide57.xml"/><Relationship Id="rId65" Type="http://schemas.openxmlformats.org/officeDocument/2006/relationships/slide" Target="slides/slide58.xml"/><Relationship Id="rId66" Type="http://schemas.openxmlformats.org/officeDocument/2006/relationships/slide" Target="slides/slide59.xml"/><Relationship Id="rId67" Type="http://schemas.openxmlformats.org/officeDocument/2006/relationships/slide" Target="slides/slide60.xml"/><Relationship Id="rId68" Type="http://schemas.openxmlformats.org/officeDocument/2006/relationships/slide" Target="slides/slide61.xml"/><Relationship Id="rId69" Type="http://schemas.openxmlformats.org/officeDocument/2006/relationships/slide" Target="slides/slide62.xml"/><Relationship Id="rId70" Type="http://schemas.openxmlformats.org/officeDocument/2006/relationships/slide" Target="slides/slide63.xml"/><Relationship Id="rId71" Type="http://schemas.openxmlformats.org/officeDocument/2006/relationships/slide" Target="slides/slide64.xml"/><Relationship Id="rId72" Type="http://schemas.openxmlformats.org/officeDocument/2006/relationships/slide" Target="slides/slide65.xml"/><Relationship Id="rId73" Type="http://schemas.openxmlformats.org/officeDocument/2006/relationships/slide" Target="slides/slide66.xml"/><Relationship Id="rId74" Type="http://schemas.openxmlformats.org/officeDocument/2006/relationships/slide" Target="slides/slide67.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244" name="Shape 244"/>
          <p:cNvSpPr/>
          <p:nvPr>
            <p:ph type="sldImg"/>
          </p:nvPr>
        </p:nvSpPr>
        <p:spPr>
          <a:xfrm>
            <a:off x="1143000" y="685800"/>
            <a:ext cx="4572000" cy="3429000"/>
          </a:xfrm>
          <a:prstGeom prst="rect">
            <a:avLst/>
          </a:prstGeom>
        </p:spPr>
        <p:txBody>
          <a:bodyPr/>
          <a:lstStyle/>
          <a:p>
            <a:pPr/>
          </a:p>
        </p:txBody>
      </p:sp>
      <p:sp>
        <p:nvSpPr>
          <p:cNvPr id="245" name="Shape 245"/>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latinLnBrk="0">
      <a:defRPr sz="1200">
        <a:latin typeface="+mj-lt"/>
        <a:ea typeface="+mj-ea"/>
        <a:cs typeface="+mj-cs"/>
        <a:sym typeface="Calibri"/>
      </a:defRPr>
    </a:lvl1pPr>
    <a:lvl2pPr indent="228600" latinLnBrk="0">
      <a:defRPr sz="1200">
        <a:latin typeface="+mj-lt"/>
        <a:ea typeface="+mj-ea"/>
        <a:cs typeface="+mj-cs"/>
        <a:sym typeface="Calibri"/>
      </a:defRPr>
    </a:lvl2pPr>
    <a:lvl3pPr indent="457200" latinLnBrk="0">
      <a:defRPr sz="1200">
        <a:latin typeface="+mj-lt"/>
        <a:ea typeface="+mj-ea"/>
        <a:cs typeface="+mj-cs"/>
        <a:sym typeface="Calibri"/>
      </a:defRPr>
    </a:lvl3pPr>
    <a:lvl4pPr indent="685800" latinLnBrk="0">
      <a:defRPr sz="1200">
        <a:latin typeface="+mj-lt"/>
        <a:ea typeface="+mj-ea"/>
        <a:cs typeface="+mj-cs"/>
        <a:sym typeface="Calibri"/>
      </a:defRPr>
    </a:lvl4pPr>
    <a:lvl5pPr indent="914400" latinLnBrk="0">
      <a:defRPr sz="1200">
        <a:latin typeface="+mj-lt"/>
        <a:ea typeface="+mj-ea"/>
        <a:cs typeface="+mj-cs"/>
        <a:sym typeface="Calibri"/>
      </a:defRPr>
    </a:lvl5pPr>
    <a:lvl6pPr indent="1143000" latinLnBrk="0">
      <a:defRPr sz="1200">
        <a:latin typeface="+mj-lt"/>
        <a:ea typeface="+mj-ea"/>
        <a:cs typeface="+mj-cs"/>
        <a:sym typeface="Calibri"/>
      </a:defRPr>
    </a:lvl6pPr>
    <a:lvl7pPr indent="1371600" latinLnBrk="0">
      <a:defRPr sz="1200">
        <a:latin typeface="+mj-lt"/>
        <a:ea typeface="+mj-ea"/>
        <a:cs typeface="+mj-cs"/>
        <a:sym typeface="Calibri"/>
      </a:defRPr>
    </a:lvl7pPr>
    <a:lvl8pPr indent="1600200" latinLnBrk="0">
      <a:defRPr sz="1200">
        <a:latin typeface="+mj-lt"/>
        <a:ea typeface="+mj-ea"/>
        <a:cs typeface="+mj-cs"/>
        <a:sym typeface="Calibri"/>
      </a:defRPr>
    </a:lvl8pPr>
    <a:lvl9pPr indent="1828800" latinLnBrk="0">
      <a:defRPr sz="1200">
        <a:latin typeface="+mj-lt"/>
        <a:ea typeface="+mj-ea"/>
        <a:cs typeface="+mj-cs"/>
        <a:sym typeface="Calibri"/>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 Id="rId3" Type="http://schemas.openxmlformats.org/officeDocument/2006/relationships/image" Target="../media/image1.png"/></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 Id="rId3" Type="http://schemas.openxmlformats.org/officeDocument/2006/relationships/image" Target="../media/image3.png"/></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 Id="rId3" Type="http://schemas.openxmlformats.org/officeDocument/2006/relationships/image" Target="../media/image4.png"/><Relationship Id="rId4" Type="http://schemas.openxmlformats.org/officeDocument/2006/relationships/image" Target="../media/image1.png"/></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6.png"/></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 Id="rId3" Type="http://schemas.openxmlformats.org/officeDocument/2006/relationships/image" Target="../media/image6.png"/></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0" showMasterPhAnim="1">
  <p:cSld name="Rubrikbild">
    <p:spTree>
      <p:nvGrpSpPr>
        <p:cNvPr id="1" name=""/>
        <p:cNvGrpSpPr/>
        <p:nvPr/>
      </p:nvGrpSpPr>
      <p:grpSpPr>
        <a:xfrm>
          <a:off x="0" y="0"/>
          <a:ext cx="0" cy="0"/>
          <a:chOff x="0" y="0"/>
          <a:chExt cx="0" cy="0"/>
        </a:xfrm>
      </p:grpSpPr>
      <p:sp>
        <p:nvSpPr>
          <p:cNvPr id="15" name="Rectangle 3"/>
          <p:cNvSpPr/>
          <p:nvPr/>
        </p:nvSpPr>
        <p:spPr>
          <a:xfrm>
            <a:off x="179511" y="157010"/>
            <a:ext cx="8784980" cy="4820173"/>
          </a:xfrm>
          <a:prstGeom prst="rect">
            <a:avLst/>
          </a:prstGeom>
          <a:blipFill>
            <a:blip r:embed="rId2"/>
            <a:stretch>
              <a:fillRect/>
            </a:stretch>
          </a:blipFill>
          <a:ln w="12700">
            <a:miter lim="400000"/>
          </a:ln>
        </p:spPr>
        <p:txBody>
          <a:bodyPr lIns="45718" tIns="45718" rIns="45718" bIns="45718" anchor="ctr"/>
          <a:lstStyle/>
          <a:p>
            <a:pPr algn="ctr">
              <a:defRPr>
                <a:solidFill>
                  <a:srgbClr val="FFFFFF"/>
                </a:solidFill>
                <a:latin typeface="Arial"/>
                <a:ea typeface="Arial"/>
                <a:cs typeface="Arial"/>
                <a:sym typeface="Arial"/>
              </a:defRPr>
            </a:pPr>
          </a:p>
        </p:txBody>
      </p:sp>
      <p:sp>
        <p:nvSpPr>
          <p:cNvPr id="16" name="TITLE"/>
          <p:cNvSpPr txBox="1"/>
          <p:nvPr>
            <p:ph type="title" hasCustomPrompt="1"/>
          </p:nvPr>
        </p:nvSpPr>
        <p:spPr>
          <a:xfrm>
            <a:off x="685800" y="1703035"/>
            <a:ext cx="7772400" cy="530229"/>
          </a:xfrm>
          <a:prstGeom prst="rect">
            <a:avLst/>
          </a:prstGeom>
        </p:spPr>
        <p:txBody>
          <a:bodyPr lIns="45718" tIns="45718" rIns="45718" bIns="45718"/>
          <a:lstStyle>
            <a:lvl1pPr algn="ctr" defTabSz="457200">
              <a:lnSpc>
                <a:spcPct val="100000"/>
              </a:lnSpc>
              <a:defRPr b="1" cap="all" spc="0" sz="3000">
                <a:latin typeface="Arial"/>
                <a:ea typeface="Arial"/>
                <a:cs typeface="Arial"/>
                <a:sym typeface="Arial"/>
              </a:defRPr>
            </a:lvl1pPr>
          </a:lstStyle>
          <a:p>
            <a:pPr/>
            <a:r>
              <a:t>TITLE</a:t>
            </a:r>
          </a:p>
        </p:txBody>
      </p:sp>
      <p:sp>
        <p:nvSpPr>
          <p:cNvPr id="17" name="Body Level One…"/>
          <p:cNvSpPr txBox="1"/>
          <p:nvPr>
            <p:ph type="body" sz="quarter" idx="1" hasCustomPrompt="1"/>
          </p:nvPr>
        </p:nvSpPr>
        <p:spPr>
          <a:xfrm>
            <a:off x="1371600" y="2319482"/>
            <a:ext cx="6400800" cy="1314452"/>
          </a:xfrm>
          <a:prstGeom prst="rect">
            <a:avLst/>
          </a:prstGeom>
        </p:spPr>
        <p:txBody>
          <a:bodyPr lIns="45718" tIns="45718" rIns="45718" bIns="45718"/>
          <a:lstStyle>
            <a:lvl1pPr marL="0" indent="0" algn="ctr" defTabSz="457200">
              <a:lnSpc>
                <a:spcPct val="100000"/>
              </a:lnSpc>
              <a:spcBef>
                <a:spcPts val="500"/>
              </a:spcBef>
              <a:buClrTx/>
              <a:buSzTx/>
              <a:buFontTx/>
              <a:buNone/>
              <a:defRPr sz="2400">
                <a:solidFill>
                  <a:srgbClr val="FFFFFF"/>
                </a:solidFill>
                <a:latin typeface="Arial"/>
                <a:ea typeface="Arial"/>
                <a:cs typeface="Arial"/>
                <a:sym typeface="Arial"/>
              </a:defRPr>
            </a:lvl1pPr>
            <a:lvl2pPr marL="0" indent="0" algn="ctr" defTabSz="457200">
              <a:lnSpc>
                <a:spcPct val="100000"/>
              </a:lnSpc>
              <a:spcBef>
                <a:spcPts val="500"/>
              </a:spcBef>
              <a:buClrTx/>
              <a:buSzTx/>
              <a:buFontTx/>
              <a:buNone/>
              <a:defRPr sz="2400">
                <a:solidFill>
                  <a:srgbClr val="FFFFFF"/>
                </a:solidFill>
                <a:latin typeface="Arial"/>
                <a:ea typeface="Arial"/>
                <a:cs typeface="Arial"/>
                <a:sym typeface="Arial"/>
              </a:defRPr>
            </a:lvl2pPr>
            <a:lvl3pPr marL="0" indent="0" algn="ctr" defTabSz="457200">
              <a:lnSpc>
                <a:spcPct val="100000"/>
              </a:lnSpc>
              <a:spcBef>
                <a:spcPts val="500"/>
              </a:spcBef>
              <a:buClrTx/>
              <a:buSzTx/>
              <a:buFontTx/>
              <a:buNone/>
              <a:defRPr sz="2400">
                <a:solidFill>
                  <a:srgbClr val="FFFFFF"/>
                </a:solidFill>
                <a:latin typeface="Arial"/>
                <a:ea typeface="Arial"/>
                <a:cs typeface="Arial"/>
                <a:sym typeface="Arial"/>
              </a:defRPr>
            </a:lvl3pPr>
            <a:lvl4pPr marL="0" indent="0" algn="ctr" defTabSz="457200">
              <a:lnSpc>
                <a:spcPct val="100000"/>
              </a:lnSpc>
              <a:spcBef>
                <a:spcPts val="500"/>
              </a:spcBef>
              <a:buClrTx/>
              <a:buSzTx/>
              <a:buFontTx/>
              <a:buNone/>
              <a:defRPr sz="2400">
                <a:solidFill>
                  <a:srgbClr val="FFFFFF"/>
                </a:solidFill>
                <a:latin typeface="Arial"/>
                <a:ea typeface="Arial"/>
                <a:cs typeface="Arial"/>
                <a:sym typeface="Arial"/>
              </a:defRPr>
            </a:lvl4pPr>
            <a:lvl5pPr marL="0" indent="0" algn="ctr" defTabSz="457200">
              <a:lnSpc>
                <a:spcPct val="100000"/>
              </a:lnSpc>
              <a:spcBef>
                <a:spcPts val="500"/>
              </a:spcBef>
              <a:buClrTx/>
              <a:buSzTx/>
              <a:buFontTx/>
              <a:buNone/>
              <a:defRPr sz="2400">
                <a:solidFill>
                  <a:srgbClr val="FFFFFF"/>
                </a:solidFill>
                <a:latin typeface="Arial"/>
                <a:ea typeface="Arial"/>
                <a:cs typeface="Arial"/>
                <a:sym typeface="Arial"/>
              </a:defRPr>
            </a:lvl5pPr>
          </a:lstStyle>
          <a:p>
            <a:pPr/>
            <a:r>
              <a:t>Subtitle</a:t>
            </a:r>
          </a:p>
          <a:p>
            <a:pPr lvl="1"/>
            <a:r>
              <a:t/>
            </a:r>
          </a:p>
          <a:p>
            <a:pPr lvl="2"/>
            <a:r>
              <a:t/>
            </a:r>
          </a:p>
          <a:p>
            <a:pPr lvl="3"/>
            <a:r>
              <a:t/>
            </a:r>
          </a:p>
          <a:p>
            <a:pPr lvl="4"/>
            <a:r>
              <a:t/>
            </a:r>
          </a:p>
        </p:txBody>
      </p:sp>
      <p:pic>
        <p:nvPicPr>
          <p:cNvPr id="18" name="Picture 5" descr="Picture 5"/>
          <p:cNvPicPr>
            <a:picLocks noChangeAspect="1"/>
          </p:cNvPicPr>
          <p:nvPr/>
        </p:nvPicPr>
        <p:blipFill>
          <a:blip r:embed="rId3">
            <a:extLst/>
          </a:blip>
          <a:stretch>
            <a:fillRect/>
          </a:stretch>
        </p:blipFill>
        <p:spPr>
          <a:xfrm>
            <a:off x="6753382" y="3720150"/>
            <a:ext cx="2038037" cy="1004251"/>
          </a:xfrm>
          <a:prstGeom prst="rect">
            <a:avLst/>
          </a:prstGeom>
          <a:ln w="12700">
            <a:miter lim="400000"/>
          </a:ln>
        </p:spPr>
      </p:pic>
      <p:sp>
        <p:nvSpPr>
          <p:cNvPr id="19" name="Slide Number"/>
          <p:cNvSpPr txBox="1"/>
          <p:nvPr>
            <p:ph type="sldNum" sz="quarter" idx="2"/>
          </p:nvPr>
        </p:nvSpPr>
        <p:spPr>
          <a:xfrm>
            <a:off x="6279546" y="4635136"/>
            <a:ext cx="273654" cy="264253"/>
          </a:xfrm>
          <a:prstGeom prst="rect">
            <a:avLst/>
          </a:prstGeom>
        </p:spPr>
        <p:txBody>
          <a:bodyPr lIns="45718" tIns="45718" rIns="45718" bIns="45718" anchor="ctr"/>
          <a:lstStyle>
            <a:lvl1pPr defTabSz="457200">
              <a:defRPr sz="1200">
                <a:solidFill>
                  <a:schemeClr val="accent6"/>
                </a:solidFill>
                <a:latin typeface="Arial"/>
                <a:ea typeface="Arial"/>
                <a:cs typeface="Arial"/>
                <a:sym typeface="Aria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Diapositive de titre">
    <p:spTree>
      <p:nvGrpSpPr>
        <p:cNvPr id="1" name=""/>
        <p:cNvGrpSpPr/>
        <p:nvPr/>
      </p:nvGrpSpPr>
      <p:grpSpPr>
        <a:xfrm>
          <a:off x="0" y="0"/>
          <a:ext cx="0" cy="0"/>
          <a:chOff x="0" y="0"/>
          <a:chExt cx="0" cy="0"/>
        </a:xfrm>
      </p:grpSpPr>
      <p:sp>
        <p:nvSpPr>
          <p:cNvPr id="133" name="Rectangle 6"/>
          <p:cNvSpPr/>
          <p:nvPr/>
        </p:nvSpPr>
        <p:spPr>
          <a:xfrm>
            <a:off x="-4160" y="4868664"/>
            <a:ext cx="9141623" cy="282521"/>
          </a:xfrm>
          <a:prstGeom prst="rect">
            <a:avLst/>
          </a:prstGeom>
          <a:gradFill>
            <a:gsLst>
              <a:gs pos="0">
                <a:srgbClr val="00409A"/>
              </a:gs>
              <a:gs pos="16000">
                <a:srgbClr val="005091"/>
              </a:gs>
              <a:gs pos="31000">
                <a:srgbClr val="1C6F9C"/>
              </a:gs>
              <a:gs pos="43000">
                <a:srgbClr val="088172"/>
              </a:gs>
              <a:gs pos="57000">
                <a:srgbClr val="43A506"/>
              </a:gs>
              <a:gs pos="70000">
                <a:srgbClr val="7CA11C"/>
              </a:gs>
              <a:gs pos="85000">
                <a:srgbClr val="B49C31"/>
              </a:gs>
              <a:gs pos="92500">
                <a:srgbClr val="F7AF62"/>
              </a:gs>
              <a:gs pos="96250">
                <a:srgbClr val="F5A245"/>
              </a:gs>
              <a:gs pos="100000">
                <a:srgbClr val="F5A143"/>
              </a:gs>
            </a:gsLst>
          </a:gradFill>
          <a:ln w="12700">
            <a:miter lim="400000"/>
          </a:ln>
        </p:spPr>
        <p:txBody>
          <a:bodyPr lIns="45718" tIns="45718" rIns="45718" bIns="45718"/>
          <a:lstStyle/>
          <a:p>
            <a:pPr defTabSz="342900">
              <a:defRPr sz="1200">
                <a:solidFill>
                  <a:srgbClr val="FFFFFF"/>
                </a:solidFill>
              </a:defRPr>
            </a:pPr>
          </a:p>
        </p:txBody>
      </p:sp>
      <p:sp>
        <p:nvSpPr>
          <p:cNvPr id="134" name="Rectangle 7"/>
          <p:cNvSpPr/>
          <p:nvPr/>
        </p:nvSpPr>
        <p:spPr>
          <a:xfrm>
            <a:off x="-4158" y="-2"/>
            <a:ext cx="1886300" cy="4844843"/>
          </a:xfrm>
          <a:prstGeom prst="rect">
            <a:avLst/>
          </a:prstGeom>
          <a:solidFill>
            <a:srgbClr val="00409A"/>
          </a:solidFill>
          <a:ln w="12700">
            <a:miter lim="400000"/>
          </a:ln>
        </p:spPr>
        <p:txBody>
          <a:bodyPr lIns="45718" tIns="45718" rIns="45718" bIns="45718"/>
          <a:lstStyle/>
          <a:p>
            <a:pPr defTabSz="342900">
              <a:defRPr sz="1200">
                <a:solidFill>
                  <a:srgbClr val="FFFFFF"/>
                </a:solidFill>
              </a:defRPr>
            </a:pPr>
          </a:p>
        </p:txBody>
      </p:sp>
      <p:sp>
        <p:nvSpPr>
          <p:cNvPr id="135" name="Main title"/>
          <p:cNvSpPr txBox="1"/>
          <p:nvPr>
            <p:ph type="title" hasCustomPrompt="1"/>
          </p:nvPr>
        </p:nvSpPr>
        <p:spPr>
          <a:xfrm>
            <a:off x="1981200" y="688075"/>
            <a:ext cx="7001744" cy="985332"/>
          </a:xfrm>
          <a:prstGeom prst="rect">
            <a:avLst/>
          </a:prstGeom>
        </p:spPr>
        <p:txBody>
          <a:bodyPr anchor="b"/>
          <a:lstStyle>
            <a:lvl1pPr algn="l">
              <a:defRPr spc="-37" sz="3600">
                <a:solidFill>
                  <a:srgbClr val="0056A7"/>
                </a:solidFill>
              </a:defRPr>
            </a:lvl1pPr>
          </a:lstStyle>
          <a:p>
            <a:pPr/>
            <a:r>
              <a:t>Main title</a:t>
            </a:r>
          </a:p>
        </p:txBody>
      </p:sp>
      <p:sp>
        <p:nvSpPr>
          <p:cNvPr id="136" name="Body Level One…"/>
          <p:cNvSpPr txBox="1"/>
          <p:nvPr>
            <p:ph type="body" sz="quarter" idx="1" hasCustomPrompt="1"/>
          </p:nvPr>
        </p:nvSpPr>
        <p:spPr>
          <a:xfrm>
            <a:off x="1981200" y="1838491"/>
            <a:ext cx="7001744" cy="857253"/>
          </a:xfrm>
          <a:prstGeom prst="rect">
            <a:avLst/>
          </a:prstGeom>
        </p:spPr>
        <p:txBody>
          <a:bodyPr lIns="34289" tIns="34289" rIns="34289" bIns="34289"/>
          <a:lstStyle>
            <a:lvl1pPr marL="0" indent="0">
              <a:buClrTx/>
              <a:buSzTx/>
              <a:buFontTx/>
              <a:buNone/>
              <a:defRPr spc="144" sz="2600">
                <a:solidFill>
                  <a:srgbClr val="777777"/>
                </a:solidFill>
              </a:defRPr>
            </a:lvl1pPr>
            <a:lvl2pPr marL="0" indent="0">
              <a:buClrTx/>
              <a:buSzTx/>
              <a:buFontTx/>
              <a:buNone/>
              <a:defRPr spc="144" sz="2600">
                <a:solidFill>
                  <a:srgbClr val="777777"/>
                </a:solidFill>
              </a:defRPr>
            </a:lvl2pPr>
            <a:lvl3pPr marL="0" indent="0">
              <a:buClrTx/>
              <a:buSzTx/>
              <a:buFontTx/>
              <a:buNone/>
              <a:defRPr spc="144" sz="2600">
                <a:solidFill>
                  <a:srgbClr val="777777"/>
                </a:solidFill>
              </a:defRPr>
            </a:lvl3pPr>
            <a:lvl4pPr marL="0" indent="0">
              <a:buClrTx/>
              <a:buSzTx/>
              <a:buFontTx/>
              <a:buNone/>
              <a:defRPr spc="144" sz="2600">
                <a:solidFill>
                  <a:srgbClr val="777777"/>
                </a:solidFill>
              </a:defRPr>
            </a:lvl4pPr>
            <a:lvl5pPr marL="0" indent="0">
              <a:buClrTx/>
              <a:buSzTx/>
              <a:buFontTx/>
              <a:buNone/>
              <a:defRPr spc="144" sz="2600">
                <a:solidFill>
                  <a:srgbClr val="777777"/>
                </a:solidFill>
              </a:defRPr>
            </a:lvl5pPr>
          </a:lstStyle>
          <a:p>
            <a:pPr/>
            <a:r>
              <a:t>Subtitle</a:t>
            </a:r>
          </a:p>
          <a:p>
            <a:pPr lvl="1"/>
            <a:r>
              <a:t/>
            </a:r>
          </a:p>
          <a:p>
            <a:pPr lvl="2"/>
            <a:r>
              <a:t/>
            </a:r>
          </a:p>
          <a:p>
            <a:pPr lvl="3"/>
            <a:r>
              <a:t/>
            </a:r>
          </a:p>
          <a:p>
            <a:pPr lvl="4"/>
            <a:r>
              <a:t/>
            </a:r>
          </a:p>
        </p:txBody>
      </p:sp>
      <p:sp>
        <p:nvSpPr>
          <p:cNvPr id="137" name="Straight Connector 8"/>
          <p:cNvSpPr/>
          <p:nvPr/>
        </p:nvSpPr>
        <p:spPr>
          <a:xfrm flipV="1">
            <a:off x="1973578" y="1708154"/>
            <a:ext cx="7001746" cy="25213"/>
          </a:xfrm>
          <a:prstGeom prst="line">
            <a:avLst/>
          </a:prstGeom>
          <a:ln w="3175">
            <a:solidFill>
              <a:srgbClr val="004199"/>
            </a:solidFill>
          </a:ln>
        </p:spPr>
        <p:txBody>
          <a:bodyPr lIns="45718" tIns="45718" rIns="45718" bIns="45718"/>
          <a:lstStyle/>
          <a:p>
            <a:pPr/>
          </a:p>
        </p:txBody>
      </p:sp>
      <p:sp>
        <p:nvSpPr>
          <p:cNvPr id="138" name="Rectangle 9"/>
          <p:cNvSpPr/>
          <p:nvPr/>
        </p:nvSpPr>
        <p:spPr>
          <a:xfrm flipH="1" rot="10800000">
            <a:off x="1882138" y="-1"/>
            <a:ext cx="7261863" cy="62729"/>
          </a:xfrm>
          <a:prstGeom prst="rect">
            <a:avLst/>
          </a:prstGeom>
          <a:gradFill>
            <a:gsLst>
              <a:gs pos="2000">
                <a:srgbClr val="00409A"/>
              </a:gs>
              <a:gs pos="16000">
                <a:srgbClr val="005091"/>
              </a:gs>
              <a:gs pos="31000">
                <a:srgbClr val="1C6F9C"/>
              </a:gs>
              <a:gs pos="43000">
                <a:srgbClr val="088172"/>
              </a:gs>
              <a:gs pos="57000">
                <a:srgbClr val="43A506"/>
              </a:gs>
              <a:gs pos="70000">
                <a:srgbClr val="7CA11C"/>
              </a:gs>
              <a:gs pos="85000">
                <a:srgbClr val="B49C31"/>
              </a:gs>
              <a:gs pos="96000">
                <a:srgbClr val="F7AF62"/>
              </a:gs>
              <a:gs pos="100000">
                <a:srgbClr val="F5A246"/>
              </a:gs>
            </a:gsLst>
          </a:gradFill>
          <a:ln w="12700">
            <a:miter lim="400000"/>
          </a:ln>
        </p:spPr>
        <p:txBody>
          <a:bodyPr lIns="45718" tIns="45718" rIns="45718" bIns="45718" anchor="ctr"/>
          <a:lstStyle/>
          <a:p>
            <a:pPr algn="ctr" defTabSz="342900">
              <a:defRPr sz="900">
                <a:solidFill>
                  <a:srgbClr val="FFFFFF"/>
                </a:solidFill>
              </a:defRPr>
            </a:pPr>
          </a:p>
        </p:txBody>
      </p:sp>
      <p:pic>
        <p:nvPicPr>
          <p:cNvPr id="139" name="Image 10" descr="Image 10"/>
          <p:cNvPicPr>
            <a:picLocks noChangeAspect="1"/>
          </p:cNvPicPr>
          <p:nvPr/>
        </p:nvPicPr>
        <p:blipFill>
          <a:blip r:embed="rId2">
            <a:extLst/>
          </a:blip>
          <a:stretch>
            <a:fillRect/>
          </a:stretch>
        </p:blipFill>
        <p:spPr>
          <a:xfrm>
            <a:off x="-4159" y="3677315"/>
            <a:ext cx="1886301" cy="1179438"/>
          </a:xfrm>
          <a:prstGeom prst="rect">
            <a:avLst/>
          </a:prstGeom>
          <a:ln w="12700">
            <a:miter lim="400000"/>
          </a:ln>
        </p:spPr>
      </p:pic>
      <p:sp>
        <p:nvSpPr>
          <p:cNvPr id="140" name="Espace réservé du texte 24"/>
          <p:cNvSpPr/>
          <p:nvPr>
            <p:ph type="body" sz="quarter" idx="21" hasCustomPrompt="1"/>
          </p:nvPr>
        </p:nvSpPr>
        <p:spPr>
          <a:xfrm>
            <a:off x="5898746" y="2988855"/>
            <a:ext cx="3076577" cy="282181"/>
          </a:xfrm>
          <a:prstGeom prst="rect">
            <a:avLst/>
          </a:prstGeom>
        </p:spPr>
        <p:txBody>
          <a:bodyPr/>
          <a:lstStyle>
            <a:lvl1pPr algn="r">
              <a:buClrTx/>
              <a:buSzTx/>
              <a:buFontTx/>
              <a:buNone/>
              <a:defRPr sz="1200">
                <a:solidFill>
                  <a:srgbClr val="808080"/>
                </a:solidFill>
              </a:defRPr>
            </a:lvl1pPr>
          </a:lstStyle>
          <a:p>
            <a:pPr/>
            <a:r>
              <a:t>First name last name</a:t>
            </a:r>
          </a:p>
        </p:txBody>
      </p:sp>
      <p:sp>
        <p:nvSpPr>
          <p:cNvPr id="141" name="Slide Number"/>
          <p:cNvSpPr txBox="1"/>
          <p:nvPr>
            <p:ph type="sldNum" sz="quarter" idx="2"/>
          </p:nvPr>
        </p:nvSpPr>
        <p:spPr>
          <a:xfrm>
            <a:off x="8861755" y="4929375"/>
            <a:ext cx="184269" cy="173156"/>
          </a:xfrm>
          <a:prstGeom prst="rect">
            <a:avLst/>
          </a:prstGeom>
        </p:spPr>
        <p:txBody>
          <a:bodyPr/>
          <a:lstStyle>
            <a:lvl1pPr>
              <a:defRPr sz="800"/>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Only">
    <p:spTree>
      <p:nvGrpSpPr>
        <p:cNvPr id="1" name=""/>
        <p:cNvGrpSpPr/>
        <p:nvPr/>
      </p:nvGrpSpPr>
      <p:grpSpPr>
        <a:xfrm>
          <a:off x="0" y="0"/>
          <a:ext cx="0" cy="0"/>
          <a:chOff x="0" y="0"/>
          <a:chExt cx="0" cy="0"/>
        </a:xfrm>
      </p:grpSpPr>
      <p:pic>
        <p:nvPicPr>
          <p:cNvPr id="148" name="Bildobjekt 3" descr="Bildobjekt 3"/>
          <p:cNvPicPr>
            <a:picLocks noChangeAspect="1"/>
          </p:cNvPicPr>
          <p:nvPr/>
        </p:nvPicPr>
        <p:blipFill>
          <a:blip r:embed="rId2">
            <a:extLst/>
          </a:blip>
          <a:srcRect l="0" t="10543" r="0" b="82008"/>
          <a:stretch>
            <a:fillRect/>
          </a:stretch>
        </p:blipFill>
        <p:spPr>
          <a:xfrm>
            <a:off x="0" y="4632721"/>
            <a:ext cx="9144000" cy="510781"/>
          </a:xfrm>
          <a:prstGeom prst="rect">
            <a:avLst/>
          </a:prstGeom>
          <a:ln w="12700">
            <a:miter lim="400000"/>
          </a:ln>
        </p:spPr>
      </p:pic>
      <p:sp>
        <p:nvSpPr>
          <p:cNvPr id="149" name="Title Text"/>
          <p:cNvSpPr txBox="1"/>
          <p:nvPr>
            <p:ph type="title"/>
          </p:nvPr>
        </p:nvSpPr>
        <p:spPr>
          <a:xfrm>
            <a:off x="628650" y="273842"/>
            <a:ext cx="7886700" cy="994176"/>
          </a:xfrm>
          <a:prstGeom prst="rect">
            <a:avLst/>
          </a:prstGeom>
        </p:spPr>
        <p:txBody>
          <a:bodyPr lIns="34287" tIns="34287" rIns="34287" bIns="34287"/>
          <a:lstStyle>
            <a:lvl1pPr algn="l">
              <a:lnSpc>
                <a:spcPct val="90000"/>
              </a:lnSpc>
              <a:defRPr spc="0" sz="3200">
                <a:solidFill>
                  <a:srgbClr val="193A96"/>
                </a:solidFill>
                <a:latin typeface="Exo 2 Medium"/>
                <a:ea typeface="Exo 2 Medium"/>
                <a:cs typeface="Exo 2 Medium"/>
                <a:sym typeface="Exo 2 Medium"/>
              </a:defRPr>
            </a:lvl1pPr>
          </a:lstStyle>
          <a:p>
            <a:pPr/>
            <a:r>
              <a:t>Title Text</a:t>
            </a:r>
          </a:p>
        </p:txBody>
      </p:sp>
      <p:pic>
        <p:nvPicPr>
          <p:cNvPr id="150" name="Picture 6" descr="Picture 6"/>
          <p:cNvPicPr>
            <a:picLocks noChangeAspect="1"/>
          </p:cNvPicPr>
          <p:nvPr/>
        </p:nvPicPr>
        <p:blipFill>
          <a:blip r:embed="rId3">
            <a:extLst/>
          </a:blip>
          <a:stretch>
            <a:fillRect/>
          </a:stretch>
        </p:blipFill>
        <p:spPr>
          <a:xfrm>
            <a:off x="7052067" y="4390230"/>
            <a:ext cx="1991524" cy="995764"/>
          </a:xfrm>
          <a:prstGeom prst="rect">
            <a:avLst/>
          </a:prstGeom>
          <a:ln w="12700">
            <a:miter lim="400000"/>
          </a:ln>
        </p:spPr>
      </p:pic>
      <p:sp>
        <p:nvSpPr>
          <p:cNvPr id="151" name="Slide Number"/>
          <p:cNvSpPr txBox="1"/>
          <p:nvPr>
            <p:ph type="sldNum" sz="quarter" idx="2"/>
          </p:nvPr>
        </p:nvSpPr>
        <p:spPr>
          <a:xfrm>
            <a:off x="8318212" y="4812659"/>
            <a:ext cx="197139" cy="183050"/>
          </a:xfrm>
          <a:prstGeom prst="rect">
            <a:avLst/>
          </a:prstGeom>
        </p:spPr>
        <p:txBody>
          <a:bodyPr lIns="34287" tIns="34287" rIns="34287" bIns="34287" anchor="ctr"/>
          <a:lstStyle>
            <a:lvl1pPr defTabSz="685800">
              <a:defRPr sz="900">
                <a:solidFill>
                  <a:srgbClr val="888888"/>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Rubrik och innehåll">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158" name="Bildobjekt 11" descr="Bildobjekt 11"/>
          <p:cNvPicPr>
            <a:picLocks noChangeAspect="1"/>
          </p:cNvPicPr>
          <p:nvPr/>
        </p:nvPicPr>
        <p:blipFill>
          <a:blip r:embed="rId3">
            <a:extLst/>
          </a:blip>
          <a:srcRect l="0" t="0" r="8708" b="0"/>
          <a:stretch>
            <a:fillRect/>
          </a:stretch>
        </p:blipFill>
        <p:spPr>
          <a:xfrm>
            <a:off x="7720221" y="2699413"/>
            <a:ext cx="1412137" cy="2540291"/>
          </a:xfrm>
          <a:prstGeom prst="rect">
            <a:avLst/>
          </a:prstGeom>
          <a:ln w="12700">
            <a:miter lim="400000"/>
          </a:ln>
        </p:spPr>
      </p:pic>
      <p:pic>
        <p:nvPicPr>
          <p:cNvPr id="159" name="Bildobjekt 8" descr="Bildobjekt 8"/>
          <p:cNvPicPr>
            <a:picLocks noChangeAspect="1"/>
          </p:cNvPicPr>
          <p:nvPr/>
        </p:nvPicPr>
        <p:blipFill>
          <a:blip r:embed="rId4">
            <a:extLst/>
          </a:blip>
          <a:stretch>
            <a:fillRect/>
          </a:stretch>
        </p:blipFill>
        <p:spPr>
          <a:xfrm>
            <a:off x="7914468" y="4394146"/>
            <a:ext cx="978014" cy="481861"/>
          </a:xfrm>
          <a:prstGeom prst="rect">
            <a:avLst/>
          </a:prstGeom>
          <a:ln w="12700">
            <a:miter lim="400000"/>
          </a:ln>
        </p:spPr>
      </p:pic>
      <p:sp>
        <p:nvSpPr>
          <p:cNvPr id="160" name="Title Text"/>
          <p:cNvSpPr txBox="1"/>
          <p:nvPr>
            <p:ph type="title"/>
          </p:nvPr>
        </p:nvSpPr>
        <p:spPr>
          <a:xfrm>
            <a:off x="457200" y="627533"/>
            <a:ext cx="8229600" cy="720083"/>
          </a:xfrm>
          <a:prstGeom prst="rect">
            <a:avLst/>
          </a:prstGeom>
        </p:spPr>
        <p:txBody>
          <a:bodyPr/>
          <a:lstStyle>
            <a:lvl1pPr algn="ctr" defTabSz="457187">
              <a:lnSpc>
                <a:spcPct val="100000"/>
              </a:lnSpc>
              <a:defRPr b="1" cap="all" spc="0" sz="2600">
                <a:latin typeface="Arial"/>
                <a:ea typeface="Arial"/>
                <a:cs typeface="Arial"/>
                <a:sym typeface="Arial"/>
              </a:defRPr>
            </a:lvl1pPr>
          </a:lstStyle>
          <a:p>
            <a:pPr/>
            <a:r>
              <a:t>Title Text</a:t>
            </a:r>
          </a:p>
        </p:txBody>
      </p:sp>
      <p:sp>
        <p:nvSpPr>
          <p:cNvPr id="161" name="Body Level One…"/>
          <p:cNvSpPr txBox="1"/>
          <p:nvPr>
            <p:ph type="body" idx="1"/>
          </p:nvPr>
        </p:nvSpPr>
        <p:spPr>
          <a:xfrm>
            <a:off x="457200" y="1491629"/>
            <a:ext cx="8229600" cy="3322656"/>
          </a:xfrm>
          <a:prstGeom prst="rect">
            <a:avLst/>
          </a:prstGeom>
        </p:spPr>
        <p:txBody>
          <a:bodyPr lIns="34289" tIns="34289" rIns="34289" bIns="34289"/>
          <a:lstStyle>
            <a:lvl1pPr marL="342890" indent="-342890" defTabSz="457187">
              <a:lnSpc>
                <a:spcPct val="100000"/>
              </a:lnSpc>
              <a:spcBef>
                <a:spcPts val="500"/>
              </a:spcBef>
              <a:buClrTx/>
              <a:buFontTx/>
              <a:buChar char="▪"/>
              <a:defRPr sz="2400">
                <a:solidFill>
                  <a:srgbClr val="FFFFFF"/>
                </a:solidFill>
                <a:latin typeface="Arial"/>
                <a:ea typeface="Arial"/>
                <a:cs typeface="Arial"/>
                <a:sym typeface="Arial"/>
              </a:defRPr>
            </a:lvl1pPr>
            <a:lvl2pPr marL="961267" indent="-351682" defTabSz="457187">
              <a:lnSpc>
                <a:spcPct val="100000"/>
              </a:lnSpc>
              <a:spcBef>
                <a:spcPts val="500"/>
              </a:spcBef>
              <a:buClrTx/>
              <a:buFontTx/>
              <a:buChar char="–"/>
              <a:defRPr sz="2400">
                <a:solidFill>
                  <a:srgbClr val="FFFFFF"/>
                </a:solidFill>
                <a:latin typeface="Arial"/>
                <a:ea typeface="Arial"/>
                <a:cs typeface="Arial"/>
                <a:sym typeface="Arial"/>
              </a:defRPr>
            </a:lvl2pPr>
            <a:lvl3pPr marL="1523962" indent="-304792" defTabSz="457187">
              <a:lnSpc>
                <a:spcPct val="100000"/>
              </a:lnSpc>
              <a:spcBef>
                <a:spcPts val="500"/>
              </a:spcBef>
              <a:buClrTx/>
              <a:buFontTx/>
              <a:defRPr sz="2400">
                <a:solidFill>
                  <a:srgbClr val="FFFFFF"/>
                </a:solidFill>
                <a:latin typeface="Arial"/>
                <a:ea typeface="Arial"/>
                <a:cs typeface="Arial"/>
                <a:sym typeface="Arial"/>
              </a:defRPr>
            </a:lvl3pPr>
            <a:lvl4pPr marL="2177088" indent="-348333" defTabSz="457187">
              <a:lnSpc>
                <a:spcPct val="100000"/>
              </a:lnSpc>
              <a:spcBef>
                <a:spcPts val="500"/>
              </a:spcBef>
              <a:buClrTx/>
              <a:buFontTx/>
              <a:buChar char="–"/>
              <a:defRPr sz="2400">
                <a:solidFill>
                  <a:srgbClr val="FFFFFF"/>
                </a:solidFill>
                <a:latin typeface="Arial"/>
                <a:ea typeface="Arial"/>
                <a:cs typeface="Arial"/>
                <a:sym typeface="Arial"/>
              </a:defRPr>
            </a:lvl4pPr>
            <a:lvl5pPr marL="2786671" indent="-348333" defTabSz="457187">
              <a:lnSpc>
                <a:spcPct val="100000"/>
              </a:lnSpc>
              <a:spcBef>
                <a:spcPts val="500"/>
              </a:spcBef>
              <a:buClrTx/>
              <a:buFontTx/>
              <a:buChar char="»"/>
              <a:defRPr sz="2400">
                <a:solidFill>
                  <a:srgbClr val="FFFFFF"/>
                </a:solidFill>
                <a:latin typeface="Arial"/>
                <a:ea typeface="Arial"/>
                <a:cs typeface="Arial"/>
                <a:sym typeface="Arial"/>
              </a:defRPr>
            </a:lvl5pPr>
          </a:lstStyle>
          <a:p>
            <a:pPr/>
            <a:r>
              <a:t>Body Level One</a:t>
            </a:r>
          </a:p>
          <a:p>
            <a:pPr lvl="1"/>
            <a:r>
              <a:t>Body Level Two</a:t>
            </a:r>
          </a:p>
          <a:p>
            <a:pPr lvl="2"/>
            <a:r>
              <a:t>Body Level Three</a:t>
            </a:r>
          </a:p>
          <a:p>
            <a:pPr lvl="3"/>
            <a:r>
              <a:t>Body Level Four</a:t>
            </a:r>
          </a:p>
          <a:p>
            <a:pPr lvl="4"/>
            <a:r>
              <a:t>Body Level Five</a:t>
            </a:r>
          </a:p>
        </p:txBody>
      </p:sp>
      <p:sp>
        <p:nvSpPr>
          <p:cNvPr id="162" name="Slide Number"/>
          <p:cNvSpPr txBox="1"/>
          <p:nvPr>
            <p:ph type="sldNum" sz="quarter" idx="2"/>
          </p:nvPr>
        </p:nvSpPr>
        <p:spPr>
          <a:xfrm>
            <a:off x="6344785" y="4671343"/>
            <a:ext cx="208416" cy="191839"/>
          </a:xfrm>
          <a:prstGeom prst="rect">
            <a:avLst/>
          </a:prstGeom>
        </p:spPr>
        <p:txBody>
          <a:bodyPr anchor="ctr"/>
          <a:lstStyle>
            <a:lvl1pPr defTabSz="685800">
              <a:defRPr sz="900">
                <a:solidFill>
                  <a:srgbClr val="000000"/>
                </a:solidFill>
                <a:latin typeface="Arial"/>
                <a:ea typeface="Arial"/>
                <a:cs typeface="Arial"/>
                <a:sym typeface="Aria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avslutning">
    <p:bg>
      <p:bgPr>
        <a:gradFill flip="none" rotWithShape="1">
          <a:gsLst>
            <a:gs pos="0">
              <a:srgbClr val="F3F8FD"/>
            </a:gs>
            <a:gs pos="74000">
              <a:srgbClr val="97BCE9"/>
            </a:gs>
            <a:gs pos="83000">
              <a:srgbClr val="97BCE9"/>
            </a:gs>
            <a:gs pos="100000">
              <a:srgbClr val="B9D2F0"/>
            </a:gs>
          </a:gsLst>
          <a:lin ang="5400000" scaled="0"/>
        </a:gradFill>
      </p:bgPr>
    </p:bg>
    <p:spTree>
      <p:nvGrpSpPr>
        <p:cNvPr id="1" name=""/>
        <p:cNvGrpSpPr/>
        <p:nvPr/>
      </p:nvGrpSpPr>
      <p:grpSpPr>
        <a:xfrm>
          <a:off x="0" y="0"/>
          <a:ext cx="0" cy="0"/>
          <a:chOff x="0" y="0"/>
          <a:chExt cx="0" cy="0"/>
        </a:xfrm>
      </p:grpSpPr>
      <p:sp>
        <p:nvSpPr>
          <p:cNvPr id="169" name="Rectangle 8"/>
          <p:cNvSpPr/>
          <p:nvPr/>
        </p:nvSpPr>
        <p:spPr>
          <a:xfrm>
            <a:off x="0" y="0"/>
            <a:ext cx="9144000" cy="5162902"/>
          </a:xfrm>
          <a:prstGeom prst="rect">
            <a:avLst/>
          </a:prstGeom>
          <a:solidFill>
            <a:schemeClr val="accent3"/>
          </a:solidFill>
          <a:ln w="12700">
            <a:miter lim="400000"/>
          </a:ln>
          <a:effectLst>
            <a:outerShdw sx="100000" sy="100000" kx="0" ky="0" algn="b" rotWithShape="0" blurRad="38100" dist="23000" dir="5400000">
              <a:srgbClr val="000000">
                <a:alpha val="35000"/>
              </a:srgbClr>
            </a:outerShdw>
          </a:effectLst>
        </p:spPr>
        <p:txBody>
          <a:bodyPr lIns="45718" tIns="45718" rIns="45718" bIns="45718" anchor="ctr"/>
          <a:lstStyle/>
          <a:p>
            <a:pPr algn="ctr">
              <a:defRPr>
                <a:solidFill>
                  <a:srgbClr val="FFFFFF"/>
                </a:solidFill>
                <a:latin typeface="Arial"/>
                <a:ea typeface="Arial"/>
                <a:cs typeface="Arial"/>
                <a:sym typeface="Arial"/>
              </a:defRPr>
            </a:pPr>
          </a:p>
        </p:txBody>
      </p:sp>
      <p:sp>
        <p:nvSpPr>
          <p:cNvPr id="170" name="Rectangle 9"/>
          <p:cNvSpPr/>
          <p:nvPr/>
        </p:nvSpPr>
        <p:spPr>
          <a:xfrm>
            <a:off x="-2531" y="3651870"/>
            <a:ext cx="4286500" cy="1511034"/>
          </a:xfrm>
          <a:prstGeom prst="rect">
            <a:avLst/>
          </a:prstGeom>
          <a:solidFill>
            <a:srgbClr val="587D9D"/>
          </a:solidFill>
          <a:ln w="12700">
            <a:miter lim="400000"/>
          </a:ln>
        </p:spPr>
        <p:txBody>
          <a:bodyPr lIns="45718" tIns="45718" rIns="45718" bIns="45718" anchor="ctr"/>
          <a:lstStyle/>
          <a:p>
            <a:pPr algn="ctr">
              <a:defRPr>
                <a:solidFill>
                  <a:srgbClr val="FFFFFF"/>
                </a:solidFill>
                <a:latin typeface="Arial"/>
                <a:ea typeface="Arial"/>
                <a:cs typeface="Arial"/>
                <a:sym typeface="Arial"/>
              </a:defRPr>
            </a:pPr>
          </a:p>
        </p:txBody>
      </p:sp>
      <p:sp>
        <p:nvSpPr>
          <p:cNvPr id="171" name="Rectangle 10"/>
          <p:cNvSpPr/>
          <p:nvPr/>
        </p:nvSpPr>
        <p:spPr>
          <a:xfrm>
            <a:off x="179511" y="167730"/>
            <a:ext cx="8784980" cy="4778863"/>
          </a:xfrm>
          <a:prstGeom prst="rect">
            <a:avLst/>
          </a:prstGeom>
          <a:solidFill>
            <a:srgbClr val="FFFFFF"/>
          </a:solidFill>
          <a:ln w="12700">
            <a:miter lim="400000"/>
          </a:ln>
        </p:spPr>
        <p:txBody>
          <a:bodyPr lIns="45718" tIns="45718" rIns="45718" bIns="45718" anchor="ctr"/>
          <a:lstStyle/>
          <a:p>
            <a:pPr algn="ctr">
              <a:defRPr>
                <a:solidFill>
                  <a:srgbClr val="FFFFFF"/>
                </a:solidFill>
                <a:latin typeface="Arial"/>
                <a:ea typeface="Arial"/>
                <a:cs typeface="Arial"/>
                <a:sym typeface="Arial"/>
              </a:defRPr>
            </a:pPr>
          </a:p>
        </p:txBody>
      </p:sp>
      <p:pic>
        <p:nvPicPr>
          <p:cNvPr id="172" name="Picture 12" descr="Picture 12"/>
          <p:cNvPicPr>
            <a:picLocks noChangeAspect="1"/>
          </p:cNvPicPr>
          <p:nvPr/>
        </p:nvPicPr>
        <p:blipFill>
          <a:blip r:embed="rId2">
            <a:extLst/>
          </a:blip>
          <a:stretch>
            <a:fillRect/>
          </a:stretch>
        </p:blipFill>
        <p:spPr>
          <a:xfrm>
            <a:off x="7434571" y="4011910"/>
            <a:ext cx="1529917" cy="1081120"/>
          </a:xfrm>
          <a:prstGeom prst="rect">
            <a:avLst/>
          </a:prstGeom>
          <a:ln w="12700">
            <a:miter lim="400000"/>
          </a:ln>
        </p:spPr>
      </p:pic>
      <p:sp>
        <p:nvSpPr>
          <p:cNvPr id="173" name="Rectangle 5"/>
          <p:cNvSpPr/>
          <p:nvPr/>
        </p:nvSpPr>
        <p:spPr>
          <a:xfrm>
            <a:off x="0" y="-1"/>
            <a:ext cx="9144000" cy="5197644"/>
          </a:xfrm>
          <a:prstGeom prst="rect">
            <a:avLst/>
          </a:prstGeom>
          <a:solidFill>
            <a:srgbClr val="FFFFFF"/>
          </a:solidFill>
          <a:ln w="12700">
            <a:miter lim="400000"/>
          </a:ln>
          <a:effectLst>
            <a:outerShdw sx="100000" sy="100000" kx="0" ky="0" algn="b" rotWithShape="0" blurRad="38100" dist="23000" dir="5400000">
              <a:srgbClr val="000000">
                <a:alpha val="35000"/>
              </a:srgbClr>
            </a:outerShdw>
          </a:effectLst>
        </p:spPr>
        <p:txBody>
          <a:bodyPr lIns="45718" tIns="45718" rIns="45718" bIns="45718" anchor="ctr"/>
          <a:lstStyle/>
          <a:p>
            <a:pPr algn="ctr">
              <a:defRPr>
                <a:solidFill>
                  <a:srgbClr val="FFFFFF"/>
                </a:solidFill>
                <a:latin typeface="Arial"/>
                <a:ea typeface="Arial"/>
                <a:cs typeface="Arial"/>
                <a:sym typeface="Arial"/>
              </a:defRPr>
            </a:pPr>
          </a:p>
        </p:txBody>
      </p:sp>
      <p:sp>
        <p:nvSpPr>
          <p:cNvPr id="174" name="Rectangle 3"/>
          <p:cNvSpPr/>
          <p:nvPr/>
        </p:nvSpPr>
        <p:spPr>
          <a:xfrm>
            <a:off x="177010" y="163176"/>
            <a:ext cx="8784980" cy="4861877"/>
          </a:xfrm>
          <a:prstGeom prst="rect">
            <a:avLst/>
          </a:prstGeom>
          <a:gradFill>
            <a:gsLst>
              <a:gs pos="0">
                <a:schemeClr val="accent3"/>
              </a:gs>
              <a:gs pos="100000">
                <a:schemeClr val="accent6"/>
              </a:gs>
            </a:gsLst>
            <a:lin ang="5400000"/>
          </a:gradFill>
          <a:ln w="12700">
            <a:miter lim="400000"/>
          </a:ln>
        </p:spPr>
        <p:txBody>
          <a:bodyPr lIns="45718" tIns="45718" rIns="45718" bIns="45718" anchor="ctr"/>
          <a:lstStyle/>
          <a:p>
            <a:pPr algn="ctr">
              <a:defRPr>
                <a:solidFill>
                  <a:srgbClr val="FFFFFF"/>
                </a:solidFill>
                <a:latin typeface="Arial"/>
                <a:ea typeface="Arial"/>
                <a:cs typeface="Arial"/>
                <a:sym typeface="Arial"/>
              </a:defRPr>
            </a:pPr>
          </a:p>
        </p:txBody>
      </p:sp>
      <p:pic>
        <p:nvPicPr>
          <p:cNvPr id="175" name="Picture 4" descr="Picture 4"/>
          <p:cNvPicPr>
            <a:picLocks noChangeAspect="1"/>
          </p:cNvPicPr>
          <p:nvPr/>
        </p:nvPicPr>
        <p:blipFill>
          <a:blip r:embed="rId3">
            <a:extLst/>
          </a:blip>
          <a:stretch>
            <a:fillRect/>
          </a:stretch>
        </p:blipFill>
        <p:spPr>
          <a:xfrm>
            <a:off x="2987824" y="1757379"/>
            <a:ext cx="3013885" cy="1628740"/>
          </a:xfrm>
          <a:prstGeom prst="rect">
            <a:avLst/>
          </a:prstGeom>
          <a:ln w="12700">
            <a:miter lim="400000"/>
          </a:ln>
        </p:spPr>
      </p:pic>
      <p:sp>
        <p:nvSpPr>
          <p:cNvPr id="176" name="Slide Number"/>
          <p:cNvSpPr txBox="1"/>
          <p:nvPr>
            <p:ph type="sldNum" sz="quarter" idx="2"/>
          </p:nvPr>
        </p:nvSpPr>
        <p:spPr>
          <a:xfrm>
            <a:off x="2183243" y="4940243"/>
            <a:ext cx="414917" cy="412498"/>
          </a:xfrm>
          <a:prstGeom prst="rect">
            <a:avLst/>
          </a:prstGeom>
        </p:spPr>
        <p:txBody>
          <a:bodyPr lIns="45718" tIns="45718" rIns="45718" bIns="45718"/>
          <a:lstStyle>
            <a:lvl1pPr algn="ctr" defTabSz="457200">
              <a:spcBef>
                <a:spcPts val="500"/>
              </a:spcBef>
              <a:defRPr sz="2200">
                <a:latin typeface="Arial"/>
                <a:ea typeface="Arial"/>
                <a:cs typeface="Arial"/>
                <a:sym typeface="Aria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and Text">
    <p:spTree>
      <p:nvGrpSpPr>
        <p:cNvPr id="1" name=""/>
        <p:cNvGrpSpPr/>
        <p:nvPr/>
      </p:nvGrpSpPr>
      <p:grpSpPr>
        <a:xfrm>
          <a:off x="0" y="0"/>
          <a:ext cx="0" cy="0"/>
          <a:chOff x="0" y="0"/>
          <a:chExt cx="0" cy="0"/>
        </a:xfrm>
      </p:grpSpPr>
      <p:sp>
        <p:nvSpPr>
          <p:cNvPr id="183" name="Rectangle 8"/>
          <p:cNvSpPr/>
          <p:nvPr/>
        </p:nvSpPr>
        <p:spPr>
          <a:xfrm>
            <a:off x="0" y="0"/>
            <a:ext cx="9144000" cy="5162902"/>
          </a:xfrm>
          <a:prstGeom prst="rect">
            <a:avLst/>
          </a:prstGeom>
          <a:solidFill>
            <a:schemeClr val="accent3"/>
          </a:solidFill>
          <a:ln w="12700">
            <a:miter lim="400000"/>
          </a:ln>
          <a:effectLst>
            <a:outerShdw sx="100000" sy="100000" kx="0" ky="0" algn="b" rotWithShape="0" blurRad="38100" dist="23000" dir="5400000">
              <a:srgbClr val="000000">
                <a:alpha val="35000"/>
              </a:srgbClr>
            </a:outerShdw>
          </a:effectLst>
        </p:spPr>
        <p:txBody>
          <a:bodyPr lIns="45718" tIns="45718" rIns="45718" bIns="45718" anchor="ctr"/>
          <a:lstStyle/>
          <a:p>
            <a:pPr algn="ctr">
              <a:defRPr>
                <a:solidFill>
                  <a:srgbClr val="FFFFFF"/>
                </a:solidFill>
                <a:latin typeface="Arial"/>
                <a:ea typeface="Arial"/>
                <a:cs typeface="Arial"/>
                <a:sym typeface="Arial"/>
              </a:defRPr>
            </a:pPr>
          </a:p>
        </p:txBody>
      </p:sp>
      <p:sp>
        <p:nvSpPr>
          <p:cNvPr id="184" name="Rectangle 9"/>
          <p:cNvSpPr/>
          <p:nvPr/>
        </p:nvSpPr>
        <p:spPr>
          <a:xfrm>
            <a:off x="-2531" y="3651870"/>
            <a:ext cx="4286500" cy="1511036"/>
          </a:xfrm>
          <a:prstGeom prst="rect">
            <a:avLst/>
          </a:prstGeom>
          <a:solidFill>
            <a:srgbClr val="587D9D"/>
          </a:solidFill>
          <a:ln w="12700">
            <a:miter lim="400000"/>
          </a:ln>
        </p:spPr>
        <p:txBody>
          <a:bodyPr lIns="45718" tIns="45718" rIns="45718" bIns="45718" anchor="ctr"/>
          <a:lstStyle/>
          <a:p>
            <a:pPr algn="ctr">
              <a:defRPr>
                <a:solidFill>
                  <a:srgbClr val="FFFFFF"/>
                </a:solidFill>
                <a:latin typeface="Arial"/>
                <a:ea typeface="Arial"/>
                <a:cs typeface="Arial"/>
                <a:sym typeface="Arial"/>
              </a:defRPr>
            </a:pPr>
          </a:p>
        </p:txBody>
      </p:sp>
      <p:sp>
        <p:nvSpPr>
          <p:cNvPr id="185" name="Rectangle 10"/>
          <p:cNvSpPr/>
          <p:nvPr/>
        </p:nvSpPr>
        <p:spPr>
          <a:xfrm>
            <a:off x="179509" y="167730"/>
            <a:ext cx="8784984" cy="4778863"/>
          </a:xfrm>
          <a:prstGeom prst="rect">
            <a:avLst/>
          </a:prstGeom>
          <a:solidFill>
            <a:srgbClr val="FFFFFF"/>
          </a:solidFill>
          <a:ln w="12700">
            <a:miter lim="400000"/>
          </a:ln>
        </p:spPr>
        <p:txBody>
          <a:bodyPr lIns="45718" tIns="45718" rIns="45718" bIns="45718" anchor="ctr"/>
          <a:lstStyle/>
          <a:p>
            <a:pPr algn="ctr">
              <a:defRPr>
                <a:solidFill>
                  <a:srgbClr val="FFFFFF"/>
                </a:solidFill>
                <a:latin typeface="Arial"/>
                <a:ea typeface="Arial"/>
                <a:cs typeface="Arial"/>
                <a:sym typeface="Arial"/>
              </a:defRPr>
            </a:pPr>
          </a:p>
        </p:txBody>
      </p:sp>
      <p:pic>
        <p:nvPicPr>
          <p:cNvPr id="186" name="Picture 1" descr="Picture 1"/>
          <p:cNvPicPr>
            <a:picLocks noChangeAspect="1"/>
          </p:cNvPicPr>
          <p:nvPr/>
        </p:nvPicPr>
        <p:blipFill>
          <a:blip r:embed="rId2">
            <a:extLst/>
          </a:blip>
          <a:stretch>
            <a:fillRect/>
          </a:stretch>
        </p:blipFill>
        <p:spPr>
          <a:xfrm>
            <a:off x="7220318" y="3944816"/>
            <a:ext cx="1689589" cy="1193951"/>
          </a:xfrm>
          <a:prstGeom prst="rect">
            <a:avLst/>
          </a:prstGeom>
          <a:ln w="12700">
            <a:miter lim="400000"/>
          </a:ln>
        </p:spPr>
      </p:pic>
      <p:sp>
        <p:nvSpPr>
          <p:cNvPr id="187" name="Click here to add title"/>
          <p:cNvSpPr txBox="1"/>
          <p:nvPr>
            <p:ph type="title" hasCustomPrompt="1"/>
          </p:nvPr>
        </p:nvSpPr>
        <p:spPr>
          <a:xfrm>
            <a:off x="323850" y="179999"/>
            <a:ext cx="8496300" cy="904801"/>
          </a:xfrm>
          <a:prstGeom prst="rect">
            <a:avLst/>
          </a:prstGeom>
        </p:spPr>
        <p:txBody>
          <a:bodyPr lIns="45718" tIns="45718" rIns="45718" bIns="45718"/>
          <a:lstStyle>
            <a:lvl1pPr algn="ctr" defTabSz="457200">
              <a:lnSpc>
                <a:spcPct val="100000"/>
              </a:lnSpc>
              <a:defRPr b="1" spc="0" sz="3000">
                <a:solidFill>
                  <a:schemeClr val="accent3"/>
                </a:solidFill>
                <a:latin typeface="Arial"/>
                <a:ea typeface="Arial"/>
                <a:cs typeface="Arial"/>
                <a:sym typeface="Arial"/>
              </a:defRPr>
            </a:lvl1pPr>
          </a:lstStyle>
          <a:p>
            <a:pPr/>
            <a:r>
              <a:t>Click here to add title</a:t>
            </a:r>
          </a:p>
        </p:txBody>
      </p:sp>
      <p:sp>
        <p:nvSpPr>
          <p:cNvPr id="188" name="Body Level One…"/>
          <p:cNvSpPr txBox="1"/>
          <p:nvPr>
            <p:ph type="body" idx="1" hasCustomPrompt="1"/>
          </p:nvPr>
        </p:nvSpPr>
        <p:spPr>
          <a:xfrm>
            <a:off x="323998" y="1079999"/>
            <a:ext cx="8482877" cy="2915124"/>
          </a:xfrm>
          <a:prstGeom prst="rect">
            <a:avLst/>
          </a:prstGeom>
        </p:spPr>
        <p:txBody>
          <a:bodyPr lIns="45718" tIns="45718" rIns="45718" bIns="45718"/>
          <a:lstStyle>
            <a:lvl1pPr marL="342900" indent="-342900" defTabSz="457200">
              <a:lnSpc>
                <a:spcPct val="100000"/>
              </a:lnSpc>
              <a:spcBef>
                <a:spcPts val="500"/>
              </a:spcBef>
              <a:buClrTx/>
              <a:buFontTx/>
              <a:buChar char="▪"/>
              <a:defRPr sz="2200">
                <a:solidFill>
                  <a:schemeClr val="accent6"/>
                </a:solidFill>
                <a:latin typeface="Arial"/>
                <a:ea typeface="Arial"/>
                <a:cs typeface="Arial"/>
                <a:sym typeface="Arial"/>
              </a:defRPr>
            </a:lvl1pPr>
            <a:lvl2pPr marL="771525" indent="-314325" defTabSz="457200">
              <a:lnSpc>
                <a:spcPct val="100000"/>
              </a:lnSpc>
              <a:spcBef>
                <a:spcPts val="500"/>
              </a:spcBef>
              <a:buClrTx/>
              <a:buFontTx/>
              <a:buChar char="–"/>
              <a:defRPr sz="2200">
                <a:solidFill>
                  <a:schemeClr val="accent6"/>
                </a:solidFill>
                <a:latin typeface="Arial"/>
                <a:ea typeface="Arial"/>
                <a:cs typeface="Arial"/>
                <a:sym typeface="Arial"/>
              </a:defRPr>
            </a:lvl2pPr>
            <a:lvl3pPr marL="1193800" indent="-279400" defTabSz="457200">
              <a:lnSpc>
                <a:spcPct val="100000"/>
              </a:lnSpc>
              <a:spcBef>
                <a:spcPts val="500"/>
              </a:spcBef>
              <a:buClrTx/>
              <a:buFontTx/>
              <a:defRPr sz="2200">
                <a:solidFill>
                  <a:schemeClr val="accent6"/>
                </a:solidFill>
                <a:latin typeface="Arial"/>
                <a:ea typeface="Arial"/>
                <a:cs typeface="Arial"/>
                <a:sym typeface="Arial"/>
              </a:defRPr>
            </a:lvl3pPr>
            <a:lvl4pPr marL="1685925" indent="-314325" defTabSz="457200">
              <a:lnSpc>
                <a:spcPct val="100000"/>
              </a:lnSpc>
              <a:spcBef>
                <a:spcPts val="500"/>
              </a:spcBef>
              <a:buClrTx/>
              <a:buFontTx/>
              <a:buChar char="–"/>
              <a:defRPr sz="2200">
                <a:solidFill>
                  <a:schemeClr val="accent6"/>
                </a:solidFill>
                <a:latin typeface="Arial"/>
                <a:ea typeface="Arial"/>
                <a:cs typeface="Arial"/>
                <a:sym typeface="Arial"/>
              </a:defRPr>
            </a:lvl4pPr>
            <a:lvl5pPr marL="2143125" indent="-314325" defTabSz="457200">
              <a:lnSpc>
                <a:spcPct val="100000"/>
              </a:lnSpc>
              <a:spcBef>
                <a:spcPts val="500"/>
              </a:spcBef>
              <a:buClrTx/>
              <a:buFontTx/>
              <a:buChar char="»"/>
              <a:defRPr sz="2200">
                <a:solidFill>
                  <a:schemeClr val="accent6"/>
                </a:solidFill>
                <a:latin typeface="Arial"/>
                <a:ea typeface="Arial"/>
                <a:cs typeface="Arial"/>
                <a:sym typeface="Arial"/>
              </a:defRPr>
            </a:lvl5pPr>
          </a:lstStyle>
          <a:p>
            <a:pPr/>
            <a:r>
              <a:t>Click here to change format</a:t>
            </a:r>
          </a:p>
          <a:p>
            <a:pPr lvl="1"/>
            <a:r>
              <a:t/>
            </a:r>
          </a:p>
          <a:p>
            <a:pPr lvl="2"/>
            <a:r>
              <a:t/>
            </a:r>
          </a:p>
          <a:p>
            <a:pPr lvl="3"/>
            <a:r>
              <a:t/>
            </a:r>
          </a:p>
          <a:p>
            <a:pPr lvl="4"/>
            <a:r>
              <a:t/>
            </a:r>
          </a:p>
        </p:txBody>
      </p:sp>
      <p:sp>
        <p:nvSpPr>
          <p:cNvPr id="189" name="Slide Number"/>
          <p:cNvSpPr txBox="1"/>
          <p:nvPr>
            <p:ph type="sldNum" sz="quarter" idx="2"/>
          </p:nvPr>
        </p:nvSpPr>
        <p:spPr>
          <a:xfrm>
            <a:off x="2206673" y="4966101"/>
            <a:ext cx="414914" cy="412496"/>
          </a:xfrm>
          <a:prstGeom prst="rect">
            <a:avLst/>
          </a:prstGeom>
        </p:spPr>
        <p:txBody>
          <a:bodyPr lIns="45718" tIns="45718" rIns="45718" bIns="45718"/>
          <a:lstStyle>
            <a:lvl1pPr algn="l" defTabSz="457200">
              <a:spcBef>
                <a:spcPts val="500"/>
              </a:spcBef>
              <a:defRPr sz="2200">
                <a:latin typeface="Arial"/>
                <a:ea typeface="Arial"/>
                <a:cs typeface="Arial"/>
                <a:sym typeface="Aria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Only">
    <p:spTree>
      <p:nvGrpSpPr>
        <p:cNvPr id="1" name=""/>
        <p:cNvGrpSpPr/>
        <p:nvPr/>
      </p:nvGrpSpPr>
      <p:grpSpPr>
        <a:xfrm>
          <a:off x="0" y="0"/>
          <a:ext cx="0" cy="0"/>
          <a:chOff x="0" y="0"/>
          <a:chExt cx="0" cy="0"/>
        </a:xfrm>
      </p:grpSpPr>
      <p:sp>
        <p:nvSpPr>
          <p:cNvPr id="196" name="Rectangle 8"/>
          <p:cNvSpPr/>
          <p:nvPr/>
        </p:nvSpPr>
        <p:spPr>
          <a:xfrm>
            <a:off x="0" y="0"/>
            <a:ext cx="9144000" cy="5162902"/>
          </a:xfrm>
          <a:prstGeom prst="rect">
            <a:avLst/>
          </a:prstGeom>
          <a:solidFill>
            <a:schemeClr val="accent3"/>
          </a:solidFill>
          <a:ln w="12700">
            <a:miter lim="400000"/>
          </a:ln>
          <a:effectLst>
            <a:outerShdw sx="100000" sy="100000" kx="0" ky="0" algn="b" rotWithShape="0" blurRad="38100" dist="23000" dir="5400000">
              <a:srgbClr val="000000">
                <a:alpha val="35000"/>
              </a:srgbClr>
            </a:outerShdw>
          </a:effectLst>
        </p:spPr>
        <p:txBody>
          <a:bodyPr lIns="45718" tIns="45718" rIns="45718" bIns="45718" anchor="ctr"/>
          <a:lstStyle/>
          <a:p>
            <a:pPr algn="ctr">
              <a:defRPr>
                <a:solidFill>
                  <a:srgbClr val="FFFFFF"/>
                </a:solidFill>
                <a:latin typeface="Arial"/>
                <a:ea typeface="Arial"/>
                <a:cs typeface="Arial"/>
                <a:sym typeface="Arial"/>
              </a:defRPr>
            </a:pPr>
          </a:p>
        </p:txBody>
      </p:sp>
      <p:sp>
        <p:nvSpPr>
          <p:cNvPr id="197" name="Rectangle 9"/>
          <p:cNvSpPr/>
          <p:nvPr/>
        </p:nvSpPr>
        <p:spPr>
          <a:xfrm>
            <a:off x="-2531" y="3651870"/>
            <a:ext cx="4286500" cy="1511034"/>
          </a:xfrm>
          <a:prstGeom prst="rect">
            <a:avLst/>
          </a:prstGeom>
          <a:solidFill>
            <a:srgbClr val="587D9D"/>
          </a:solidFill>
          <a:ln w="12700">
            <a:miter lim="400000"/>
          </a:ln>
        </p:spPr>
        <p:txBody>
          <a:bodyPr lIns="45718" tIns="45718" rIns="45718" bIns="45718" anchor="ctr"/>
          <a:lstStyle/>
          <a:p>
            <a:pPr algn="ctr">
              <a:defRPr>
                <a:solidFill>
                  <a:srgbClr val="FFFFFF"/>
                </a:solidFill>
                <a:latin typeface="Arial"/>
                <a:ea typeface="Arial"/>
                <a:cs typeface="Arial"/>
                <a:sym typeface="Arial"/>
              </a:defRPr>
            </a:pPr>
          </a:p>
        </p:txBody>
      </p:sp>
      <p:sp>
        <p:nvSpPr>
          <p:cNvPr id="198" name="Rectangle 10"/>
          <p:cNvSpPr/>
          <p:nvPr/>
        </p:nvSpPr>
        <p:spPr>
          <a:xfrm>
            <a:off x="179511" y="167730"/>
            <a:ext cx="8784980" cy="4778863"/>
          </a:xfrm>
          <a:prstGeom prst="rect">
            <a:avLst/>
          </a:prstGeom>
          <a:solidFill>
            <a:srgbClr val="FFFFFF"/>
          </a:solidFill>
          <a:ln w="12700">
            <a:miter lim="400000"/>
          </a:ln>
        </p:spPr>
        <p:txBody>
          <a:bodyPr lIns="45718" tIns="45718" rIns="45718" bIns="45718" anchor="ctr"/>
          <a:lstStyle/>
          <a:p>
            <a:pPr algn="ctr">
              <a:defRPr>
                <a:solidFill>
                  <a:srgbClr val="FFFFFF"/>
                </a:solidFill>
                <a:latin typeface="Arial"/>
                <a:ea typeface="Arial"/>
                <a:cs typeface="Arial"/>
                <a:sym typeface="Arial"/>
              </a:defRPr>
            </a:pPr>
          </a:p>
        </p:txBody>
      </p:sp>
      <p:pic>
        <p:nvPicPr>
          <p:cNvPr id="199" name="Picture 12" descr="Picture 12"/>
          <p:cNvPicPr>
            <a:picLocks noChangeAspect="1"/>
          </p:cNvPicPr>
          <p:nvPr/>
        </p:nvPicPr>
        <p:blipFill>
          <a:blip r:embed="rId2">
            <a:extLst/>
          </a:blip>
          <a:stretch>
            <a:fillRect/>
          </a:stretch>
        </p:blipFill>
        <p:spPr>
          <a:xfrm>
            <a:off x="7434571" y="4011910"/>
            <a:ext cx="1529917" cy="1081120"/>
          </a:xfrm>
          <a:prstGeom prst="rect">
            <a:avLst/>
          </a:prstGeom>
          <a:ln w="12700">
            <a:miter lim="400000"/>
          </a:ln>
        </p:spPr>
      </p:pic>
      <p:sp>
        <p:nvSpPr>
          <p:cNvPr id="200" name="Title Text"/>
          <p:cNvSpPr txBox="1"/>
          <p:nvPr>
            <p:ph type="title"/>
          </p:nvPr>
        </p:nvSpPr>
        <p:spPr>
          <a:xfrm>
            <a:off x="323850" y="179999"/>
            <a:ext cx="8496300" cy="904801"/>
          </a:xfrm>
          <a:prstGeom prst="rect">
            <a:avLst/>
          </a:prstGeom>
        </p:spPr>
        <p:txBody>
          <a:bodyPr lIns="45718" tIns="45718" rIns="45718" bIns="45718"/>
          <a:lstStyle>
            <a:lvl1pPr algn="ctr" defTabSz="457200">
              <a:lnSpc>
                <a:spcPct val="100000"/>
              </a:lnSpc>
              <a:defRPr b="1" spc="0" sz="3000">
                <a:solidFill>
                  <a:schemeClr val="accent3"/>
                </a:solidFill>
                <a:latin typeface="Arial"/>
                <a:ea typeface="Arial"/>
                <a:cs typeface="Arial"/>
                <a:sym typeface="Arial"/>
              </a:defRPr>
            </a:lvl1pPr>
          </a:lstStyle>
          <a:p>
            <a:pPr/>
            <a:r>
              <a:t>Title Text</a:t>
            </a:r>
          </a:p>
        </p:txBody>
      </p:sp>
      <p:sp>
        <p:nvSpPr>
          <p:cNvPr id="201" name="Slide Number"/>
          <p:cNvSpPr txBox="1"/>
          <p:nvPr>
            <p:ph type="sldNum" sz="quarter" idx="2"/>
          </p:nvPr>
        </p:nvSpPr>
        <p:spPr>
          <a:xfrm>
            <a:off x="2183243" y="4940243"/>
            <a:ext cx="414917" cy="412498"/>
          </a:xfrm>
          <a:prstGeom prst="rect">
            <a:avLst/>
          </a:prstGeom>
        </p:spPr>
        <p:txBody>
          <a:bodyPr lIns="45718" tIns="45718" rIns="45718" bIns="45718"/>
          <a:lstStyle>
            <a:lvl1pPr algn="ctr" defTabSz="457200">
              <a:spcBef>
                <a:spcPts val="500"/>
              </a:spcBef>
              <a:defRPr sz="2200">
                <a:latin typeface="Arial"/>
                <a:ea typeface="Arial"/>
                <a:cs typeface="Arial"/>
                <a:sym typeface="Aria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and Content">
    <p:spTree>
      <p:nvGrpSpPr>
        <p:cNvPr id="1" name=""/>
        <p:cNvGrpSpPr/>
        <p:nvPr/>
      </p:nvGrpSpPr>
      <p:grpSpPr>
        <a:xfrm>
          <a:off x="0" y="0"/>
          <a:ext cx="0" cy="0"/>
          <a:chOff x="0" y="0"/>
          <a:chExt cx="0" cy="0"/>
        </a:xfrm>
      </p:grpSpPr>
      <p:sp>
        <p:nvSpPr>
          <p:cNvPr id="208" name="Rectangle 8"/>
          <p:cNvSpPr/>
          <p:nvPr/>
        </p:nvSpPr>
        <p:spPr>
          <a:xfrm>
            <a:off x="0" y="0"/>
            <a:ext cx="9144000" cy="5162902"/>
          </a:xfrm>
          <a:prstGeom prst="rect">
            <a:avLst/>
          </a:prstGeom>
          <a:solidFill>
            <a:schemeClr val="accent3"/>
          </a:solidFill>
          <a:ln w="12700">
            <a:miter lim="400000"/>
          </a:ln>
          <a:effectLst>
            <a:outerShdw sx="100000" sy="100000" kx="0" ky="0" algn="b" rotWithShape="0" blurRad="38100" dist="23000" dir="5400000">
              <a:srgbClr val="000000">
                <a:alpha val="35000"/>
              </a:srgbClr>
            </a:outerShdw>
          </a:effectLst>
        </p:spPr>
        <p:txBody>
          <a:bodyPr lIns="45718" tIns="45718" rIns="45718" bIns="45718" anchor="ctr"/>
          <a:lstStyle/>
          <a:p>
            <a:pPr algn="ctr">
              <a:defRPr>
                <a:solidFill>
                  <a:srgbClr val="FFFFFF"/>
                </a:solidFill>
                <a:latin typeface="Arial"/>
                <a:ea typeface="Arial"/>
                <a:cs typeface="Arial"/>
                <a:sym typeface="Arial"/>
              </a:defRPr>
            </a:pPr>
          </a:p>
        </p:txBody>
      </p:sp>
      <p:sp>
        <p:nvSpPr>
          <p:cNvPr id="209" name="Rectangle 9"/>
          <p:cNvSpPr/>
          <p:nvPr/>
        </p:nvSpPr>
        <p:spPr>
          <a:xfrm>
            <a:off x="-2531" y="3651870"/>
            <a:ext cx="4286500" cy="1511034"/>
          </a:xfrm>
          <a:prstGeom prst="rect">
            <a:avLst/>
          </a:prstGeom>
          <a:solidFill>
            <a:srgbClr val="587D9D"/>
          </a:solidFill>
          <a:ln w="12700">
            <a:miter lim="400000"/>
          </a:ln>
        </p:spPr>
        <p:txBody>
          <a:bodyPr lIns="45718" tIns="45718" rIns="45718" bIns="45718" anchor="ctr"/>
          <a:lstStyle/>
          <a:p>
            <a:pPr algn="ctr">
              <a:defRPr>
                <a:solidFill>
                  <a:srgbClr val="FFFFFF"/>
                </a:solidFill>
                <a:latin typeface="Arial"/>
                <a:ea typeface="Arial"/>
                <a:cs typeface="Arial"/>
                <a:sym typeface="Arial"/>
              </a:defRPr>
            </a:pPr>
          </a:p>
        </p:txBody>
      </p:sp>
      <p:sp>
        <p:nvSpPr>
          <p:cNvPr id="210" name="Rectangle 10"/>
          <p:cNvSpPr/>
          <p:nvPr/>
        </p:nvSpPr>
        <p:spPr>
          <a:xfrm>
            <a:off x="179511" y="167730"/>
            <a:ext cx="8784980" cy="4778863"/>
          </a:xfrm>
          <a:prstGeom prst="rect">
            <a:avLst/>
          </a:prstGeom>
          <a:solidFill>
            <a:srgbClr val="FFFFFF"/>
          </a:solidFill>
          <a:ln w="12700">
            <a:miter lim="400000"/>
          </a:ln>
        </p:spPr>
        <p:txBody>
          <a:bodyPr lIns="45718" tIns="45718" rIns="45718" bIns="45718" anchor="ctr"/>
          <a:lstStyle/>
          <a:p>
            <a:pPr algn="ctr">
              <a:defRPr>
                <a:solidFill>
                  <a:srgbClr val="FFFFFF"/>
                </a:solidFill>
                <a:latin typeface="Arial"/>
                <a:ea typeface="Arial"/>
                <a:cs typeface="Arial"/>
                <a:sym typeface="Arial"/>
              </a:defRPr>
            </a:pPr>
          </a:p>
        </p:txBody>
      </p:sp>
      <p:pic>
        <p:nvPicPr>
          <p:cNvPr id="211" name="Picture 12" descr="Picture 12"/>
          <p:cNvPicPr>
            <a:picLocks noChangeAspect="1"/>
          </p:cNvPicPr>
          <p:nvPr/>
        </p:nvPicPr>
        <p:blipFill>
          <a:blip r:embed="rId2">
            <a:extLst/>
          </a:blip>
          <a:stretch>
            <a:fillRect/>
          </a:stretch>
        </p:blipFill>
        <p:spPr>
          <a:xfrm>
            <a:off x="7434571" y="4011910"/>
            <a:ext cx="1529917" cy="1081120"/>
          </a:xfrm>
          <a:prstGeom prst="rect">
            <a:avLst/>
          </a:prstGeom>
          <a:ln w="12700">
            <a:miter lim="400000"/>
          </a:ln>
        </p:spPr>
      </p:pic>
      <p:sp>
        <p:nvSpPr>
          <p:cNvPr id="212" name="Body Level One…"/>
          <p:cNvSpPr txBox="1"/>
          <p:nvPr>
            <p:ph type="body" idx="1"/>
          </p:nvPr>
        </p:nvSpPr>
        <p:spPr>
          <a:xfrm>
            <a:off x="305989" y="1275158"/>
            <a:ext cx="8209362" cy="3357565"/>
          </a:xfrm>
          <a:prstGeom prst="rect">
            <a:avLst/>
          </a:prstGeom>
        </p:spPr>
        <p:txBody>
          <a:bodyPr lIns="45718" tIns="45718" rIns="45718" bIns="45718"/>
          <a:lstStyle>
            <a:lvl1pPr marL="342900" indent="-342900" defTabSz="457200">
              <a:lnSpc>
                <a:spcPct val="100000"/>
              </a:lnSpc>
              <a:spcBef>
                <a:spcPts val="500"/>
              </a:spcBef>
              <a:buClrTx/>
              <a:buFontTx/>
              <a:buChar char="▪"/>
              <a:defRPr sz="2200">
                <a:solidFill>
                  <a:schemeClr val="accent6"/>
                </a:solidFill>
                <a:latin typeface="Arial"/>
                <a:ea typeface="Arial"/>
                <a:cs typeface="Arial"/>
                <a:sym typeface="Arial"/>
              </a:defRPr>
            </a:lvl1pPr>
            <a:lvl2pPr marL="771525" indent="-314325" defTabSz="457200">
              <a:lnSpc>
                <a:spcPct val="100000"/>
              </a:lnSpc>
              <a:spcBef>
                <a:spcPts val="500"/>
              </a:spcBef>
              <a:buClrTx/>
              <a:buFontTx/>
              <a:buChar char="–"/>
              <a:defRPr sz="2200">
                <a:solidFill>
                  <a:schemeClr val="accent6"/>
                </a:solidFill>
                <a:latin typeface="Arial"/>
                <a:ea typeface="Arial"/>
                <a:cs typeface="Arial"/>
                <a:sym typeface="Arial"/>
              </a:defRPr>
            </a:lvl2pPr>
            <a:lvl3pPr marL="1193800" indent="-279400" defTabSz="457200">
              <a:lnSpc>
                <a:spcPct val="100000"/>
              </a:lnSpc>
              <a:spcBef>
                <a:spcPts val="500"/>
              </a:spcBef>
              <a:buClrTx/>
              <a:buFontTx/>
              <a:defRPr sz="2200">
                <a:solidFill>
                  <a:schemeClr val="accent6"/>
                </a:solidFill>
                <a:latin typeface="Arial"/>
                <a:ea typeface="Arial"/>
                <a:cs typeface="Arial"/>
                <a:sym typeface="Arial"/>
              </a:defRPr>
            </a:lvl3pPr>
            <a:lvl4pPr marL="1685925" indent="-314325" defTabSz="457200">
              <a:lnSpc>
                <a:spcPct val="100000"/>
              </a:lnSpc>
              <a:spcBef>
                <a:spcPts val="500"/>
              </a:spcBef>
              <a:buClrTx/>
              <a:buFontTx/>
              <a:buChar char="–"/>
              <a:defRPr sz="2200">
                <a:solidFill>
                  <a:schemeClr val="accent6"/>
                </a:solidFill>
                <a:latin typeface="Arial"/>
                <a:ea typeface="Arial"/>
                <a:cs typeface="Arial"/>
                <a:sym typeface="Arial"/>
              </a:defRPr>
            </a:lvl4pPr>
            <a:lvl5pPr marL="2143125" indent="-314325" defTabSz="457200">
              <a:lnSpc>
                <a:spcPct val="100000"/>
              </a:lnSpc>
              <a:spcBef>
                <a:spcPts val="500"/>
              </a:spcBef>
              <a:buClrTx/>
              <a:buFontTx/>
              <a:buChar char="»"/>
              <a:defRPr sz="2200">
                <a:solidFill>
                  <a:schemeClr val="accent6"/>
                </a:solidFill>
                <a:latin typeface="Arial"/>
                <a:ea typeface="Arial"/>
                <a:cs typeface="Arial"/>
                <a:sym typeface="Arial"/>
              </a:defRPr>
            </a:lvl5pPr>
          </a:lstStyle>
          <a:p>
            <a:pPr/>
            <a:r>
              <a:t>Body Level One</a:t>
            </a:r>
          </a:p>
          <a:p>
            <a:pPr lvl="1"/>
            <a:r>
              <a:t>Body Level Two</a:t>
            </a:r>
          </a:p>
          <a:p>
            <a:pPr lvl="2"/>
            <a:r>
              <a:t>Body Level Three</a:t>
            </a:r>
          </a:p>
          <a:p>
            <a:pPr lvl="3"/>
            <a:r>
              <a:t>Body Level Four</a:t>
            </a:r>
          </a:p>
          <a:p>
            <a:pPr lvl="4"/>
            <a:r>
              <a:t>Body Level Five</a:t>
            </a:r>
          </a:p>
        </p:txBody>
      </p:sp>
      <p:sp>
        <p:nvSpPr>
          <p:cNvPr id="213" name="Title Text"/>
          <p:cNvSpPr txBox="1"/>
          <p:nvPr>
            <p:ph type="title"/>
          </p:nvPr>
        </p:nvSpPr>
        <p:spPr>
          <a:xfrm>
            <a:off x="323850" y="179999"/>
            <a:ext cx="8496300" cy="904801"/>
          </a:xfrm>
          <a:prstGeom prst="rect">
            <a:avLst/>
          </a:prstGeom>
        </p:spPr>
        <p:txBody>
          <a:bodyPr lIns="45718" tIns="45718" rIns="45718" bIns="45718"/>
          <a:lstStyle>
            <a:lvl1pPr algn="ctr" defTabSz="457200">
              <a:lnSpc>
                <a:spcPct val="100000"/>
              </a:lnSpc>
              <a:defRPr b="1" spc="0" sz="3000">
                <a:solidFill>
                  <a:schemeClr val="accent3"/>
                </a:solidFill>
                <a:latin typeface="Arial"/>
                <a:ea typeface="Arial"/>
                <a:cs typeface="Arial"/>
                <a:sym typeface="Arial"/>
              </a:defRPr>
            </a:lvl1pPr>
          </a:lstStyle>
          <a:p>
            <a:pPr/>
            <a:r>
              <a:t>Title Text</a:t>
            </a:r>
          </a:p>
        </p:txBody>
      </p:sp>
      <p:sp>
        <p:nvSpPr>
          <p:cNvPr id="214" name="Slide Number"/>
          <p:cNvSpPr txBox="1"/>
          <p:nvPr>
            <p:ph type="sldNum" sz="quarter" idx="2"/>
          </p:nvPr>
        </p:nvSpPr>
        <p:spPr>
          <a:xfrm>
            <a:off x="2183243" y="4940243"/>
            <a:ext cx="414917" cy="412498"/>
          </a:xfrm>
          <a:prstGeom prst="rect">
            <a:avLst/>
          </a:prstGeom>
        </p:spPr>
        <p:txBody>
          <a:bodyPr lIns="45718" tIns="45718" rIns="45718" bIns="45718"/>
          <a:lstStyle>
            <a:lvl1pPr algn="ctr" defTabSz="457200">
              <a:spcBef>
                <a:spcPts val="500"/>
              </a:spcBef>
              <a:defRPr sz="2200">
                <a:latin typeface="Arial"/>
                <a:ea typeface="Arial"/>
                <a:cs typeface="Arial"/>
                <a:sym typeface="Aria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Rubrikbild">
    <p:spTree>
      <p:nvGrpSpPr>
        <p:cNvPr id="1" name=""/>
        <p:cNvGrpSpPr/>
        <p:nvPr/>
      </p:nvGrpSpPr>
      <p:grpSpPr>
        <a:xfrm>
          <a:off x="0" y="0"/>
          <a:ext cx="0" cy="0"/>
          <a:chOff x="0" y="0"/>
          <a:chExt cx="0" cy="0"/>
        </a:xfrm>
      </p:grpSpPr>
      <p:sp>
        <p:nvSpPr>
          <p:cNvPr id="221" name="Rectangle 3"/>
          <p:cNvSpPr/>
          <p:nvPr/>
        </p:nvSpPr>
        <p:spPr>
          <a:xfrm>
            <a:off x="179511" y="157010"/>
            <a:ext cx="8784980" cy="4820173"/>
          </a:xfrm>
          <a:prstGeom prst="rect">
            <a:avLst/>
          </a:prstGeom>
          <a:blipFill>
            <a:blip r:embed="rId2"/>
            <a:stretch>
              <a:fillRect/>
            </a:stretch>
          </a:blipFill>
          <a:ln w="12700">
            <a:miter lim="400000"/>
          </a:ln>
        </p:spPr>
        <p:txBody>
          <a:bodyPr lIns="45718" tIns="45718" rIns="45718" bIns="45718" anchor="ctr"/>
          <a:lstStyle/>
          <a:p>
            <a:pPr algn="ctr">
              <a:defRPr>
                <a:solidFill>
                  <a:srgbClr val="FFFFFF"/>
                </a:solidFill>
                <a:latin typeface="Arial"/>
                <a:ea typeface="Arial"/>
                <a:cs typeface="Arial"/>
                <a:sym typeface="Arial"/>
              </a:defRPr>
            </a:pPr>
          </a:p>
        </p:txBody>
      </p:sp>
      <p:pic>
        <p:nvPicPr>
          <p:cNvPr id="222" name="Picture 4" descr="Picture 4"/>
          <p:cNvPicPr>
            <a:picLocks noChangeAspect="1"/>
          </p:cNvPicPr>
          <p:nvPr/>
        </p:nvPicPr>
        <p:blipFill>
          <a:blip r:embed="rId3">
            <a:extLst/>
          </a:blip>
          <a:stretch>
            <a:fillRect/>
          </a:stretch>
        </p:blipFill>
        <p:spPr>
          <a:xfrm>
            <a:off x="7020272" y="3867894"/>
            <a:ext cx="1704752" cy="921269"/>
          </a:xfrm>
          <a:prstGeom prst="rect">
            <a:avLst/>
          </a:prstGeom>
          <a:ln w="12700">
            <a:miter lim="400000"/>
          </a:ln>
        </p:spPr>
      </p:pic>
      <p:sp>
        <p:nvSpPr>
          <p:cNvPr id="223" name="RUBRIK"/>
          <p:cNvSpPr txBox="1"/>
          <p:nvPr>
            <p:ph type="title" hasCustomPrompt="1"/>
          </p:nvPr>
        </p:nvSpPr>
        <p:spPr>
          <a:xfrm>
            <a:off x="685800" y="1703035"/>
            <a:ext cx="7772400" cy="530229"/>
          </a:xfrm>
          <a:prstGeom prst="rect">
            <a:avLst/>
          </a:prstGeom>
        </p:spPr>
        <p:txBody>
          <a:bodyPr lIns="45718" tIns="45718" rIns="45718" bIns="45718"/>
          <a:lstStyle>
            <a:lvl1pPr algn="ctr" defTabSz="457200">
              <a:lnSpc>
                <a:spcPct val="100000"/>
              </a:lnSpc>
              <a:defRPr b="1" cap="all" spc="0" sz="3000">
                <a:latin typeface="Arial"/>
                <a:ea typeface="Arial"/>
                <a:cs typeface="Arial"/>
                <a:sym typeface="Arial"/>
              </a:defRPr>
            </a:lvl1pPr>
          </a:lstStyle>
          <a:p>
            <a:pPr/>
            <a:r>
              <a:t>RUBRIK</a:t>
            </a:r>
          </a:p>
        </p:txBody>
      </p:sp>
      <p:sp>
        <p:nvSpPr>
          <p:cNvPr id="224" name="Body Level One…"/>
          <p:cNvSpPr txBox="1"/>
          <p:nvPr>
            <p:ph type="body" sz="quarter" idx="1" hasCustomPrompt="1"/>
          </p:nvPr>
        </p:nvSpPr>
        <p:spPr>
          <a:xfrm>
            <a:off x="1371600" y="2319482"/>
            <a:ext cx="6400800" cy="1314452"/>
          </a:xfrm>
          <a:prstGeom prst="rect">
            <a:avLst/>
          </a:prstGeom>
        </p:spPr>
        <p:txBody>
          <a:bodyPr lIns="45718" tIns="45718" rIns="45718" bIns="45718"/>
          <a:lstStyle>
            <a:lvl1pPr marL="0" indent="0" algn="ctr" defTabSz="457200">
              <a:lnSpc>
                <a:spcPct val="100000"/>
              </a:lnSpc>
              <a:spcBef>
                <a:spcPts val="500"/>
              </a:spcBef>
              <a:buClrTx/>
              <a:buSzTx/>
              <a:buFontTx/>
              <a:buNone/>
              <a:defRPr sz="2400">
                <a:solidFill>
                  <a:srgbClr val="FFFFFF"/>
                </a:solidFill>
                <a:latin typeface="Arial"/>
                <a:ea typeface="Arial"/>
                <a:cs typeface="Arial"/>
                <a:sym typeface="Arial"/>
              </a:defRPr>
            </a:lvl1pPr>
            <a:lvl2pPr marL="0" indent="0" algn="ctr" defTabSz="457200">
              <a:lnSpc>
                <a:spcPct val="100000"/>
              </a:lnSpc>
              <a:spcBef>
                <a:spcPts val="500"/>
              </a:spcBef>
              <a:buClrTx/>
              <a:buSzTx/>
              <a:buFontTx/>
              <a:buNone/>
              <a:defRPr sz="2400">
                <a:solidFill>
                  <a:srgbClr val="FFFFFF"/>
                </a:solidFill>
                <a:latin typeface="Arial"/>
                <a:ea typeface="Arial"/>
                <a:cs typeface="Arial"/>
                <a:sym typeface="Arial"/>
              </a:defRPr>
            </a:lvl2pPr>
            <a:lvl3pPr marL="0" indent="0" algn="ctr" defTabSz="457200">
              <a:lnSpc>
                <a:spcPct val="100000"/>
              </a:lnSpc>
              <a:spcBef>
                <a:spcPts val="500"/>
              </a:spcBef>
              <a:buClrTx/>
              <a:buSzTx/>
              <a:buFontTx/>
              <a:buNone/>
              <a:defRPr sz="2400">
                <a:solidFill>
                  <a:srgbClr val="FFFFFF"/>
                </a:solidFill>
                <a:latin typeface="Arial"/>
                <a:ea typeface="Arial"/>
                <a:cs typeface="Arial"/>
                <a:sym typeface="Arial"/>
              </a:defRPr>
            </a:lvl3pPr>
            <a:lvl4pPr marL="0" indent="0" algn="ctr" defTabSz="457200">
              <a:lnSpc>
                <a:spcPct val="100000"/>
              </a:lnSpc>
              <a:spcBef>
                <a:spcPts val="500"/>
              </a:spcBef>
              <a:buClrTx/>
              <a:buSzTx/>
              <a:buFontTx/>
              <a:buNone/>
              <a:defRPr sz="2400">
                <a:solidFill>
                  <a:srgbClr val="FFFFFF"/>
                </a:solidFill>
                <a:latin typeface="Arial"/>
                <a:ea typeface="Arial"/>
                <a:cs typeface="Arial"/>
                <a:sym typeface="Arial"/>
              </a:defRPr>
            </a:lvl4pPr>
            <a:lvl5pPr marL="0" indent="0" algn="ctr" defTabSz="457200">
              <a:lnSpc>
                <a:spcPct val="100000"/>
              </a:lnSpc>
              <a:spcBef>
                <a:spcPts val="500"/>
              </a:spcBef>
              <a:buClrTx/>
              <a:buSzTx/>
              <a:buFontTx/>
              <a:buNone/>
              <a:defRPr sz="2400">
                <a:solidFill>
                  <a:srgbClr val="FFFFFF"/>
                </a:solidFill>
                <a:latin typeface="Arial"/>
                <a:ea typeface="Arial"/>
                <a:cs typeface="Arial"/>
                <a:sym typeface="Arial"/>
              </a:defRPr>
            </a:lvl5pPr>
          </a:lstStyle>
          <a:p>
            <a:pPr/>
            <a:r>
              <a:t>Underrubrik</a:t>
            </a:r>
          </a:p>
          <a:p>
            <a:pPr lvl="1"/>
            <a:r>
              <a:t/>
            </a:r>
          </a:p>
          <a:p>
            <a:pPr lvl="2"/>
            <a:r>
              <a:t/>
            </a:r>
          </a:p>
          <a:p>
            <a:pPr lvl="3"/>
            <a:r>
              <a:t/>
            </a:r>
          </a:p>
          <a:p>
            <a:pPr lvl="4"/>
            <a:r>
              <a:t/>
            </a:r>
          </a:p>
        </p:txBody>
      </p:sp>
      <p:sp>
        <p:nvSpPr>
          <p:cNvPr id="225" name="Slide Number"/>
          <p:cNvSpPr txBox="1"/>
          <p:nvPr>
            <p:ph type="sldNum" sz="quarter" idx="2"/>
          </p:nvPr>
        </p:nvSpPr>
        <p:spPr>
          <a:xfrm>
            <a:off x="6279546" y="4635136"/>
            <a:ext cx="273654" cy="264253"/>
          </a:xfrm>
          <a:prstGeom prst="rect">
            <a:avLst/>
          </a:prstGeom>
        </p:spPr>
        <p:txBody>
          <a:bodyPr lIns="45718" tIns="45718" rIns="45718" bIns="45718" anchor="ctr"/>
          <a:lstStyle>
            <a:lvl1pPr defTabSz="457200">
              <a:defRPr sz="1200">
                <a:solidFill>
                  <a:schemeClr val="accent6"/>
                </a:solidFill>
                <a:latin typeface="Arial"/>
                <a:ea typeface="Arial"/>
                <a:cs typeface="Arial"/>
                <a:sym typeface="Aria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Rubrik och innehåll">
    <p:spTree>
      <p:nvGrpSpPr>
        <p:cNvPr id="1" name=""/>
        <p:cNvGrpSpPr/>
        <p:nvPr/>
      </p:nvGrpSpPr>
      <p:grpSpPr>
        <a:xfrm>
          <a:off x="0" y="0"/>
          <a:ext cx="0" cy="0"/>
          <a:chOff x="0" y="0"/>
          <a:chExt cx="0" cy="0"/>
        </a:xfrm>
      </p:grpSpPr>
      <p:sp>
        <p:nvSpPr>
          <p:cNvPr id="232" name="Rectangle 8"/>
          <p:cNvSpPr/>
          <p:nvPr/>
        </p:nvSpPr>
        <p:spPr>
          <a:xfrm>
            <a:off x="0" y="0"/>
            <a:ext cx="9144000" cy="5162902"/>
          </a:xfrm>
          <a:prstGeom prst="rect">
            <a:avLst/>
          </a:prstGeom>
          <a:solidFill>
            <a:schemeClr val="accent3"/>
          </a:solidFill>
          <a:ln w="12700">
            <a:miter lim="400000"/>
          </a:ln>
          <a:effectLst>
            <a:outerShdw sx="100000" sy="100000" kx="0" ky="0" algn="b" rotWithShape="0" blurRad="38100" dist="23000" dir="5400000">
              <a:srgbClr val="000000">
                <a:alpha val="35000"/>
              </a:srgbClr>
            </a:outerShdw>
          </a:effectLst>
        </p:spPr>
        <p:txBody>
          <a:bodyPr lIns="45718" tIns="45718" rIns="45718" bIns="45718" anchor="ctr"/>
          <a:lstStyle/>
          <a:p>
            <a:pPr algn="ctr">
              <a:defRPr>
                <a:solidFill>
                  <a:srgbClr val="FFFFFF"/>
                </a:solidFill>
                <a:latin typeface="Arial"/>
                <a:ea typeface="Arial"/>
                <a:cs typeface="Arial"/>
                <a:sym typeface="Arial"/>
              </a:defRPr>
            </a:pPr>
          </a:p>
        </p:txBody>
      </p:sp>
      <p:sp>
        <p:nvSpPr>
          <p:cNvPr id="233" name="Rectangle 9"/>
          <p:cNvSpPr/>
          <p:nvPr/>
        </p:nvSpPr>
        <p:spPr>
          <a:xfrm>
            <a:off x="-2531" y="3651870"/>
            <a:ext cx="4286500" cy="1511034"/>
          </a:xfrm>
          <a:prstGeom prst="rect">
            <a:avLst/>
          </a:prstGeom>
          <a:solidFill>
            <a:srgbClr val="587D9D"/>
          </a:solidFill>
          <a:ln w="12700">
            <a:miter lim="400000"/>
          </a:ln>
        </p:spPr>
        <p:txBody>
          <a:bodyPr lIns="45718" tIns="45718" rIns="45718" bIns="45718" anchor="ctr"/>
          <a:lstStyle/>
          <a:p>
            <a:pPr algn="ctr">
              <a:defRPr>
                <a:solidFill>
                  <a:srgbClr val="FFFFFF"/>
                </a:solidFill>
                <a:latin typeface="Arial"/>
                <a:ea typeface="Arial"/>
                <a:cs typeface="Arial"/>
                <a:sym typeface="Arial"/>
              </a:defRPr>
            </a:pPr>
          </a:p>
        </p:txBody>
      </p:sp>
      <p:sp>
        <p:nvSpPr>
          <p:cNvPr id="234" name="Rectangle 10"/>
          <p:cNvSpPr/>
          <p:nvPr/>
        </p:nvSpPr>
        <p:spPr>
          <a:xfrm>
            <a:off x="179511" y="167730"/>
            <a:ext cx="8784980" cy="4778863"/>
          </a:xfrm>
          <a:prstGeom prst="rect">
            <a:avLst/>
          </a:prstGeom>
          <a:solidFill>
            <a:srgbClr val="FFFFFF"/>
          </a:solidFill>
          <a:ln w="12700">
            <a:miter lim="400000"/>
          </a:ln>
        </p:spPr>
        <p:txBody>
          <a:bodyPr lIns="45718" tIns="45718" rIns="45718" bIns="45718" anchor="ctr"/>
          <a:lstStyle/>
          <a:p>
            <a:pPr algn="ctr">
              <a:defRPr>
                <a:solidFill>
                  <a:srgbClr val="FFFFFF"/>
                </a:solidFill>
                <a:latin typeface="Arial"/>
                <a:ea typeface="Arial"/>
                <a:cs typeface="Arial"/>
                <a:sym typeface="Arial"/>
              </a:defRPr>
            </a:pPr>
          </a:p>
        </p:txBody>
      </p:sp>
      <p:pic>
        <p:nvPicPr>
          <p:cNvPr id="235" name="Picture 12" descr="Picture 12"/>
          <p:cNvPicPr>
            <a:picLocks noChangeAspect="1"/>
          </p:cNvPicPr>
          <p:nvPr/>
        </p:nvPicPr>
        <p:blipFill>
          <a:blip r:embed="rId2">
            <a:extLst/>
          </a:blip>
          <a:stretch>
            <a:fillRect/>
          </a:stretch>
        </p:blipFill>
        <p:spPr>
          <a:xfrm>
            <a:off x="7434571" y="4011910"/>
            <a:ext cx="1529917" cy="1081120"/>
          </a:xfrm>
          <a:prstGeom prst="rect">
            <a:avLst/>
          </a:prstGeom>
          <a:ln w="12700">
            <a:miter lim="400000"/>
          </a:ln>
        </p:spPr>
      </p:pic>
      <p:sp>
        <p:nvSpPr>
          <p:cNvPr id="236" name="Rubrik"/>
          <p:cNvSpPr txBox="1"/>
          <p:nvPr>
            <p:ph type="title" hasCustomPrompt="1"/>
          </p:nvPr>
        </p:nvSpPr>
        <p:spPr>
          <a:xfrm>
            <a:off x="323850" y="179999"/>
            <a:ext cx="8496300" cy="904801"/>
          </a:xfrm>
          <a:prstGeom prst="rect">
            <a:avLst/>
          </a:prstGeom>
        </p:spPr>
        <p:txBody>
          <a:bodyPr lIns="45718" tIns="45718" rIns="45718" bIns="45718"/>
          <a:lstStyle>
            <a:lvl1pPr algn="ctr" defTabSz="457200">
              <a:lnSpc>
                <a:spcPct val="100000"/>
              </a:lnSpc>
              <a:defRPr b="1" spc="0" sz="3000">
                <a:solidFill>
                  <a:schemeClr val="accent3"/>
                </a:solidFill>
                <a:latin typeface="Arial"/>
                <a:ea typeface="Arial"/>
                <a:cs typeface="Arial"/>
                <a:sym typeface="Arial"/>
              </a:defRPr>
            </a:lvl1pPr>
          </a:lstStyle>
          <a:p>
            <a:pPr/>
            <a:r>
              <a:t>Rubrik</a:t>
            </a:r>
          </a:p>
        </p:txBody>
      </p:sp>
      <p:sp>
        <p:nvSpPr>
          <p:cNvPr id="237" name="Body Level One…"/>
          <p:cNvSpPr txBox="1"/>
          <p:nvPr>
            <p:ph type="body" idx="1"/>
          </p:nvPr>
        </p:nvSpPr>
        <p:spPr>
          <a:xfrm>
            <a:off x="323998" y="1079999"/>
            <a:ext cx="8482875" cy="2915122"/>
          </a:xfrm>
          <a:prstGeom prst="rect">
            <a:avLst/>
          </a:prstGeom>
        </p:spPr>
        <p:txBody>
          <a:bodyPr lIns="45718" tIns="45718" rIns="45718" bIns="45718"/>
          <a:lstStyle>
            <a:lvl1pPr marL="342900" indent="-342900" defTabSz="457200">
              <a:lnSpc>
                <a:spcPct val="100000"/>
              </a:lnSpc>
              <a:spcBef>
                <a:spcPts val="500"/>
              </a:spcBef>
              <a:buClrTx/>
              <a:buFontTx/>
              <a:buChar char="▪"/>
              <a:defRPr sz="2200">
                <a:solidFill>
                  <a:schemeClr val="accent6"/>
                </a:solidFill>
                <a:latin typeface="Arial"/>
                <a:ea typeface="Arial"/>
                <a:cs typeface="Arial"/>
                <a:sym typeface="Arial"/>
              </a:defRPr>
            </a:lvl1pPr>
            <a:lvl2pPr marL="771525" indent="-314325" defTabSz="457200">
              <a:lnSpc>
                <a:spcPct val="100000"/>
              </a:lnSpc>
              <a:spcBef>
                <a:spcPts val="500"/>
              </a:spcBef>
              <a:buClrTx/>
              <a:buFontTx/>
              <a:buChar char="–"/>
              <a:defRPr sz="2200">
                <a:solidFill>
                  <a:schemeClr val="accent6"/>
                </a:solidFill>
                <a:latin typeface="Arial"/>
                <a:ea typeface="Arial"/>
                <a:cs typeface="Arial"/>
                <a:sym typeface="Arial"/>
              </a:defRPr>
            </a:lvl2pPr>
            <a:lvl3pPr marL="1193800" indent="-279400" defTabSz="457200">
              <a:lnSpc>
                <a:spcPct val="100000"/>
              </a:lnSpc>
              <a:spcBef>
                <a:spcPts val="500"/>
              </a:spcBef>
              <a:buClrTx/>
              <a:buFontTx/>
              <a:defRPr sz="2200">
                <a:solidFill>
                  <a:schemeClr val="accent6"/>
                </a:solidFill>
                <a:latin typeface="Arial"/>
                <a:ea typeface="Arial"/>
                <a:cs typeface="Arial"/>
                <a:sym typeface="Arial"/>
              </a:defRPr>
            </a:lvl3pPr>
            <a:lvl4pPr marL="1685925" indent="-314325" defTabSz="457200">
              <a:lnSpc>
                <a:spcPct val="100000"/>
              </a:lnSpc>
              <a:spcBef>
                <a:spcPts val="500"/>
              </a:spcBef>
              <a:buClrTx/>
              <a:buFontTx/>
              <a:buChar char="–"/>
              <a:defRPr sz="2200">
                <a:solidFill>
                  <a:schemeClr val="accent6"/>
                </a:solidFill>
                <a:latin typeface="Arial"/>
                <a:ea typeface="Arial"/>
                <a:cs typeface="Arial"/>
                <a:sym typeface="Arial"/>
              </a:defRPr>
            </a:lvl4pPr>
            <a:lvl5pPr marL="2143125" indent="-314325" defTabSz="457200">
              <a:lnSpc>
                <a:spcPct val="100000"/>
              </a:lnSpc>
              <a:spcBef>
                <a:spcPts val="500"/>
              </a:spcBef>
              <a:buClrTx/>
              <a:buFontTx/>
              <a:buChar char="»"/>
              <a:defRPr sz="2200">
                <a:solidFill>
                  <a:schemeClr val="accent6"/>
                </a:solidFill>
                <a:latin typeface="Arial"/>
                <a:ea typeface="Arial"/>
                <a:cs typeface="Arial"/>
                <a:sym typeface="Arial"/>
              </a:defRPr>
            </a:lvl5pPr>
          </a:lstStyle>
          <a:p>
            <a:pPr/>
            <a:r>
              <a:t>Body Level One</a:t>
            </a:r>
          </a:p>
          <a:p>
            <a:pPr lvl="1"/>
            <a:r>
              <a:t>Body Level Two</a:t>
            </a:r>
          </a:p>
          <a:p>
            <a:pPr lvl="2"/>
            <a:r>
              <a:t>Body Level Three</a:t>
            </a:r>
          </a:p>
          <a:p>
            <a:pPr lvl="3"/>
            <a:r>
              <a:t>Body Level Four</a:t>
            </a:r>
          </a:p>
          <a:p>
            <a:pPr lvl="4"/>
            <a:r>
              <a:t>Body Level Five</a:t>
            </a:r>
          </a:p>
        </p:txBody>
      </p:sp>
      <p:sp>
        <p:nvSpPr>
          <p:cNvPr id="238" name="Slide Number"/>
          <p:cNvSpPr txBox="1"/>
          <p:nvPr>
            <p:ph type="sldNum" sz="quarter" idx="2"/>
          </p:nvPr>
        </p:nvSpPr>
        <p:spPr>
          <a:xfrm>
            <a:off x="2183243" y="4940243"/>
            <a:ext cx="414917" cy="412498"/>
          </a:xfrm>
          <a:prstGeom prst="rect">
            <a:avLst/>
          </a:prstGeom>
        </p:spPr>
        <p:txBody>
          <a:bodyPr lIns="45718" tIns="45718" rIns="45718" bIns="45718"/>
          <a:lstStyle>
            <a:lvl1pPr algn="ctr" defTabSz="457200">
              <a:spcBef>
                <a:spcPts val="500"/>
              </a:spcBef>
              <a:defRPr sz="2200">
                <a:latin typeface="Arial"/>
                <a:ea typeface="Arial"/>
                <a:cs typeface="Arial"/>
                <a:sym typeface="Aria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and Text">
    <p:spTree>
      <p:nvGrpSpPr>
        <p:cNvPr id="1" name=""/>
        <p:cNvGrpSpPr/>
        <p:nvPr/>
      </p:nvGrpSpPr>
      <p:grpSpPr>
        <a:xfrm>
          <a:off x="0" y="0"/>
          <a:ext cx="0" cy="0"/>
          <a:chOff x="0" y="0"/>
          <a:chExt cx="0" cy="0"/>
        </a:xfrm>
      </p:grpSpPr>
      <p:sp>
        <p:nvSpPr>
          <p:cNvPr id="26" name="Rectangle 8"/>
          <p:cNvSpPr/>
          <p:nvPr/>
        </p:nvSpPr>
        <p:spPr>
          <a:xfrm>
            <a:off x="0" y="0"/>
            <a:ext cx="9144000" cy="5162902"/>
          </a:xfrm>
          <a:prstGeom prst="rect">
            <a:avLst/>
          </a:prstGeom>
          <a:solidFill>
            <a:srgbClr val="FFFFFF"/>
          </a:solidFill>
          <a:ln w="12700">
            <a:miter lim="400000"/>
          </a:ln>
          <a:effectLst>
            <a:outerShdw sx="100000" sy="100000" kx="0" ky="0" algn="b" rotWithShape="0" blurRad="38100" dist="23000" dir="5400000">
              <a:srgbClr val="000000">
                <a:alpha val="35000"/>
              </a:srgbClr>
            </a:outerShdw>
          </a:effectLst>
        </p:spPr>
        <p:txBody>
          <a:bodyPr lIns="45718" tIns="45718" rIns="45718" bIns="45718" anchor="ctr"/>
          <a:lstStyle/>
          <a:p>
            <a:pPr algn="ctr">
              <a:defRPr>
                <a:solidFill>
                  <a:srgbClr val="FFFFFF"/>
                </a:solidFill>
                <a:latin typeface="Arial"/>
                <a:ea typeface="Arial"/>
                <a:cs typeface="Arial"/>
                <a:sym typeface="Arial"/>
              </a:defRPr>
            </a:pPr>
          </a:p>
        </p:txBody>
      </p:sp>
      <p:sp>
        <p:nvSpPr>
          <p:cNvPr id="27" name="Rectangle 9"/>
          <p:cNvSpPr/>
          <p:nvPr/>
        </p:nvSpPr>
        <p:spPr>
          <a:xfrm>
            <a:off x="-2531" y="3651870"/>
            <a:ext cx="4286500" cy="1511034"/>
          </a:xfrm>
          <a:prstGeom prst="rect">
            <a:avLst/>
          </a:prstGeom>
          <a:solidFill>
            <a:srgbClr val="B8C9D7"/>
          </a:solidFill>
          <a:ln w="12700">
            <a:miter lim="400000"/>
          </a:ln>
        </p:spPr>
        <p:txBody>
          <a:bodyPr lIns="45718" tIns="45718" rIns="45718" bIns="45718" anchor="ctr"/>
          <a:lstStyle/>
          <a:p>
            <a:pPr algn="ctr">
              <a:defRPr>
                <a:solidFill>
                  <a:srgbClr val="FFFFFF"/>
                </a:solidFill>
                <a:latin typeface="Arial"/>
                <a:ea typeface="Arial"/>
                <a:cs typeface="Arial"/>
                <a:sym typeface="Arial"/>
              </a:defRPr>
            </a:pPr>
          </a:p>
        </p:txBody>
      </p:sp>
      <p:sp>
        <p:nvSpPr>
          <p:cNvPr id="28" name="Rectangle 10"/>
          <p:cNvSpPr/>
          <p:nvPr/>
        </p:nvSpPr>
        <p:spPr>
          <a:xfrm>
            <a:off x="179511" y="167730"/>
            <a:ext cx="8784980" cy="4778863"/>
          </a:xfrm>
          <a:prstGeom prst="rect">
            <a:avLst/>
          </a:prstGeom>
          <a:solidFill>
            <a:srgbClr val="14355F"/>
          </a:solidFill>
          <a:ln w="12700">
            <a:miter lim="400000"/>
          </a:ln>
        </p:spPr>
        <p:txBody>
          <a:bodyPr lIns="45718" tIns="45718" rIns="45718" bIns="45718" anchor="ctr"/>
          <a:lstStyle/>
          <a:p>
            <a:pPr algn="ctr">
              <a:defRPr>
                <a:solidFill>
                  <a:srgbClr val="FFFFFF"/>
                </a:solidFill>
                <a:latin typeface="Arial"/>
                <a:ea typeface="Arial"/>
                <a:cs typeface="Arial"/>
                <a:sym typeface="Arial"/>
              </a:defRPr>
            </a:pPr>
          </a:p>
        </p:txBody>
      </p:sp>
      <p:pic>
        <p:nvPicPr>
          <p:cNvPr id="29" name="Picture 11" descr="Picture 11"/>
          <p:cNvPicPr>
            <a:picLocks noChangeAspect="1"/>
          </p:cNvPicPr>
          <p:nvPr/>
        </p:nvPicPr>
        <p:blipFill>
          <a:blip r:embed="rId2">
            <a:extLst/>
          </a:blip>
          <a:stretch>
            <a:fillRect/>
          </a:stretch>
        </p:blipFill>
        <p:spPr>
          <a:xfrm>
            <a:off x="7391300" y="4099769"/>
            <a:ext cx="1429172" cy="704231"/>
          </a:xfrm>
          <a:prstGeom prst="rect">
            <a:avLst/>
          </a:prstGeom>
          <a:ln w="12700">
            <a:miter lim="400000"/>
          </a:ln>
        </p:spPr>
      </p:pic>
      <p:sp>
        <p:nvSpPr>
          <p:cNvPr id="30" name="Click here to add title"/>
          <p:cNvSpPr txBox="1"/>
          <p:nvPr>
            <p:ph type="title" hasCustomPrompt="1"/>
          </p:nvPr>
        </p:nvSpPr>
        <p:spPr>
          <a:xfrm>
            <a:off x="323850" y="179999"/>
            <a:ext cx="8496300" cy="904801"/>
          </a:xfrm>
          <a:prstGeom prst="rect">
            <a:avLst/>
          </a:prstGeom>
        </p:spPr>
        <p:txBody>
          <a:bodyPr lIns="45718" tIns="45718" rIns="45718" bIns="45718"/>
          <a:lstStyle>
            <a:lvl1pPr algn="ctr" defTabSz="457200">
              <a:lnSpc>
                <a:spcPct val="100000"/>
              </a:lnSpc>
              <a:defRPr b="1" spc="0" sz="3000">
                <a:latin typeface="Arial"/>
                <a:ea typeface="Arial"/>
                <a:cs typeface="Arial"/>
                <a:sym typeface="Arial"/>
              </a:defRPr>
            </a:lvl1pPr>
          </a:lstStyle>
          <a:p>
            <a:pPr/>
            <a:r>
              <a:t>Click here to add title</a:t>
            </a:r>
          </a:p>
        </p:txBody>
      </p:sp>
      <p:sp>
        <p:nvSpPr>
          <p:cNvPr id="31" name="Body Level One…"/>
          <p:cNvSpPr txBox="1"/>
          <p:nvPr>
            <p:ph type="body" idx="1" hasCustomPrompt="1"/>
          </p:nvPr>
        </p:nvSpPr>
        <p:spPr>
          <a:xfrm>
            <a:off x="323998" y="1079999"/>
            <a:ext cx="8482875" cy="2915122"/>
          </a:xfrm>
          <a:prstGeom prst="rect">
            <a:avLst/>
          </a:prstGeom>
        </p:spPr>
        <p:txBody>
          <a:bodyPr lIns="45718" tIns="45718" rIns="45718" bIns="45718"/>
          <a:lstStyle>
            <a:lvl1pPr marL="342900" indent="-342900" defTabSz="457200">
              <a:lnSpc>
                <a:spcPct val="100000"/>
              </a:lnSpc>
              <a:spcBef>
                <a:spcPts val="500"/>
              </a:spcBef>
              <a:buClrTx/>
              <a:buFontTx/>
              <a:buChar char="▪"/>
              <a:defRPr sz="2200">
                <a:solidFill>
                  <a:srgbClr val="FFFFFF"/>
                </a:solidFill>
                <a:latin typeface="Arial"/>
                <a:ea typeface="Arial"/>
                <a:cs typeface="Arial"/>
                <a:sym typeface="Arial"/>
              </a:defRPr>
            </a:lvl1pPr>
            <a:lvl2pPr marL="771525" indent="-314325" defTabSz="457200">
              <a:lnSpc>
                <a:spcPct val="100000"/>
              </a:lnSpc>
              <a:spcBef>
                <a:spcPts val="500"/>
              </a:spcBef>
              <a:buClrTx/>
              <a:buFontTx/>
              <a:buChar char="–"/>
              <a:defRPr sz="2200">
                <a:solidFill>
                  <a:srgbClr val="FFFFFF"/>
                </a:solidFill>
                <a:latin typeface="Arial"/>
                <a:ea typeface="Arial"/>
                <a:cs typeface="Arial"/>
                <a:sym typeface="Arial"/>
              </a:defRPr>
            </a:lvl2pPr>
            <a:lvl3pPr marL="1193800" indent="-279400" defTabSz="457200">
              <a:lnSpc>
                <a:spcPct val="100000"/>
              </a:lnSpc>
              <a:spcBef>
                <a:spcPts val="500"/>
              </a:spcBef>
              <a:buClrTx/>
              <a:buFontTx/>
              <a:defRPr sz="2200">
                <a:solidFill>
                  <a:srgbClr val="FFFFFF"/>
                </a:solidFill>
                <a:latin typeface="Arial"/>
                <a:ea typeface="Arial"/>
                <a:cs typeface="Arial"/>
                <a:sym typeface="Arial"/>
              </a:defRPr>
            </a:lvl3pPr>
            <a:lvl4pPr marL="1685925" indent="-314325" defTabSz="457200">
              <a:lnSpc>
                <a:spcPct val="100000"/>
              </a:lnSpc>
              <a:spcBef>
                <a:spcPts val="500"/>
              </a:spcBef>
              <a:buClrTx/>
              <a:buFontTx/>
              <a:buChar char="–"/>
              <a:defRPr sz="2200">
                <a:solidFill>
                  <a:srgbClr val="FFFFFF"/>
                </a:solidFill>
                <a:latin typeface="Arial"/>
                <a:ea typeface="Arial"/>
                <a:cs typeface="Arial"/>
                <a:sym typeface="Arial"/>
              </a:defRPr>
            </a:lvl4pPr>
            <a:lvl5pPr marL="2143125" indent="-314325" defTabSz="457200">
              <a:lnSpc>
                <a:spcPct val="100000"/>
              </a:lnSpc>
              <a:spcBef>
                <a:spcPts val="500"/>
              </a:spcBef>
              <a:buClrTx/>
              <a:buFontTx/>
              <a:buChar char="»"/>
              <a:defRPr sz="2200">
                <a:solidFill>
                  <a:srgbClr val="FFFFFF"/>
                </a:solidFill>
                <a:latin typeface="Arial"/>
                <a:ea typeface="Arial"/>
                <a:cs typeface="Arial"/>
                <a:sym typeface="Arial"/>
              </a:defRPr>
            </a:lvl5pPr>
          </a:lstStyle>
          <a:p>
            <a:pPr/>
            <a:r>
              <a:t>Click here to change format</a:t>
            </a:r>
          </a:p>
          <a:p>
            <a:pPr lvl="1"/>
            <a:r>
              <a:t/>
            </a:r>
          </a:p>
          <a:p>
            <a:pPr lvl="2"/>
            <a:r>
              <a:t/>
            </a:r>
          </a:p>
          <a:p>
            <a:pPr lvl="3"/>
            <a:r>
              <a:t/>
            </a:r>
          </a:p>
          <a:p>
            <a:pPr lvl="4"/>
            <a:r>
              <a:t/>
            </a:r>
          </a:p>
        </p:txBody>
      </p:sp>
      <p:sp>
        <p:nvSpPr>
          <p:cNvPr id="32" name="Slide Number"/>
          <p:cNvSpPr txBox="1"/>
          <p:nvPr>
            <p:ph type="sldNum" sz="quarter" idx="2"/>
          </p:nvPr>
        </p:nvSpPr>
        <p:spPr>
          <a:xfrm>
            <a:off x="2206673" y="4966101"/>
            <a:ext cx="414917" cy="412498"/>
          </a:xfrm>
          <a:prstGeom prst="rect">
            <a:avLst/>
          </a:prstGeom>
        </p:spPr>
        <p:txBody>
          <a:bodyPr lIns="45718" tIns="45718" rIns="45718" bIns="45718"/>
          <a:lstStyle>
            <a:lvl1pPr algn="ctr" defTabSz="457200">
              <a:spcBef>
                <a:spcPts val="500"/>
              </a:spcBef>
              <a:defRPr sz="2200">
                <a:latin typeface="Arial"/>
                <a:ea typeface="Arial"/>
                <a:cs typeface="Arial"/>
                <a:sym typeface="Aria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and two columnes text">
    <p:spTree>
      <p:nvGrpSpPr>
        <p:cNvPr id="1" name=""/>
        <p:cNvGrpSpPr/>
        <p:nvPr/>
      </p:nvGrpSpPr>
      <p:grpSpPr>
        <a:xfrm>
          <a:off x="0" y="0"/>
          <a:ext cx="0" cy="0"/>
          <a:chOff x="0" y="0"/>
          <a:chExt cx="0" cy="0"/>
        </a:xfrm>
      </p:grpSpPr>
      <p:sp>
        <p:nvSpPr>
          <p:cNvPr id="39" name="Rectangle 8"/>
          <p:cNvSpPr/>
          <p:nvPr/>
        </p:nvSpPr>
        <p:spPr>
          <a:xfrm>
            <a:off x="0" y="0"/>
            <a:ext cx="9144000" cy="5162902"/>
          </a:xfrm>
          <a:prstGeom prst="rect">
            <a:avLst/>
          </a:prstGeom>
          <a:solidFill>
            <a:srgbClr val="FFFFFF"/>
          </a:solidFill>
          <a:ln w="12700">
            <a:miter lim="400000"/>
          </a:ln>
          <a:effectLst>
            <a:outerShdw sx="100000" sy="100000" kx="0" ky="0" algn="b" rotWithShape="0" blurRad="38100" dist="23000" dir="5400000">
              <a:srgbClr val="000000">
                <a:alpha val="35000"/>
              </a:srgbClr>
            </a:outerShdw>
          </a:effectLst>
        </p:spPr>
        <p:txBody>
          <a:bodyPr lIns="45718" tIns="45718" rIns="45718" bIns="45718" anchor="ctr"/>
          <a:lstStyle/>
          <a:p>
            <a:pPr algn="ctr">
              <a:defRPr>
                <a:solidFill>
                  <a:srgbClr val="FFFFFF"/>
                </a:solidFill>
                <a:latin typeface="Arial"/>
                <a:ea typeface="Arial"/>
                <a:cs typeface="Arial"/>
                <a:sym typeface="Arial"/>
              </a:defRPr>
            </a:pPr>
          </a:p>
        </p:txBody>
      </p:sp>
      <p:sp>
        <p:nvSpPr>
          <p:cNvPr id="40" name="Rectangle 9"/>
          <p:cNvSpPr/>
          <p:nvPr/>
        </p:nvSpPr>
        <p:spPr>
          <a:xfrm>
            <a:off x="-2531" y="3651870"/>
            <a:ext cx="4286500" cy="1511034"/>
          </a:xfrm>
          <a:prstGeom prst="rect">
            <a:avLst/>
          </a:prstGeom>
          <a:solidFill>
            <a:srgbClr val="B8C9D7"/>
          </a:solidFill>
          <a:ln w="12700">
            <a:miter lim="400000"/>
          </a:ln>
        </p:spPr>
        <p:txBody>
          <a:bodyPr lIns="45718" tIns="45718" rIns="45718" bIns="45718" anchor="ctr"/>
          <a:lstStyle/>
          <a:p>
            <a:pPr algn="ctr">
              <a:defRPr>
                <a:solidFill>
                  <a:srgbClr val="FFFFFF"/>
                </a:solidFill>
                <a:latin typeface="Arial"/>
                <a:ea typeface="Arial"/>
                <a:cs typeface="Arial"/>
                <a:sym typeface="Arial"/>
              </a:defRPr>
            </a:pPr>
          </a:p>
        </p:txBody>
      </p:sp>
      <p:sp>
        <p:nvSpPr>
          <p:cNvPr id="41" name="Rectangle 10"/>
          <p:cNvSpPr/>
          <p:nvPr/>
        </p:nvSpPr>
        <p:spPr>
          <a:xfrm>
            <a:off x="179511" y="167730"/>
            <a:ext cx="8784980" cy="4778863"/>
          </a:xfrm>
          <a:prstGeom prst="rect">
            <a:avLst/>
          </a:prstGeom>
          <a:solidFill>
            <a:srgbClr val="14355F"/>
          </a:solidFill>
          <a:ln w="12700">
            <a:miter lim="400000"/>
          </a:ln>
        </p:spPr>
        <p:txBody>
          <a:bodyPr lIns="45718" tIns="45718" rIns="45718" bIns="45718" anchor="ctr"/>
          <a:lstStyle/>
          <a:p>
            <a:pPr algn="ctr">
              <a:defRPr>
                <a:solidFill>
                  <a:srgbClr val="FFFFFF"/>
                </a:solidFill>
                <a:latin typeface="Arial"/>
                <a:ea typeface="Arial"/>
                <a:cs typeface="Arial"/>
                <a:sym typeface="Arial"/>
              </a:defRPr>
            </a:pPr>
          </a:p>
        </p:txBody>
      </p:sp>
      <p:pic>
        <p:nvPicPr>
          <p:cNvPr id="42" name="Picture 11" descr="Picture 11"/>
          <p:cNvPicPr>
            <a:picLocks noChangeAspect="1"/>
          </p:cNvPicPr>
          <p:nvPr/>
        </p:nvPicPr>
        <p:blipFill>
          <a:blip r:embed="rId2">
            <a:extLst/>
          </a:blip>
          <a:stretch>
            <a:fillRect/>
          </a:stretch>
        </p:blipFill>
        <p:spPr>
          <a:xfrm>
            <a:off x="7391300" y="4099769"/>
            <a:ext cx="1429172" cy="704231"/>
          </a:xfrm>
          <a:prstGeom prst="rect">
            <a:avLst/>
          </a:prstGeom>
          <a:ln w="12700">
            <a:miter lim="400000"/>
          </a:ln>
        </p:spPr>
      </p:pic>
      <p:sp>
        <p:nvSpPr>
          <p:cNvPr id="43" name="Body Level One…"/>
          <p:cNvSpPr txBox="1"/>
          <p:nvPr>
            <p:ph type="body" sz="half" idx="1" hasCustomPrompt="1"/>
          </p:nvPr>
        </p:nvSpPr>
        <p:spPr>
          <a:xfrm>
            <a:off x="323998" y="1079999"/>
            <a:ext cx="4176004" cy="2880001"/>
          </a:xfrm>
          <a:prstGeom prst="rect">
            <a:avLst/>
          </a:prstGeom>
        </p:spPr>
        <p:txBody>
          <a:bodyPr lIns="45718" tIns="45718" rIns="45718" bIns="45718"/>
          <a:lstStyle>
            <a:lvl1pPr marL="342900" indent="-342900" defTabSz="457200">
              <a:lnSpc>
                <a:spcPct val="100000"/>
              </a:lnSpc>
              <a:spcBef>
                <a:spcPts val="500"/>
              </a:spcBef>
              <a:buClrTx/>
              <a:buFontTx/>
              <a:buChar char="▪"/>
              <a:defRPr sz="2200">
                <a:solidFill>
                  <a:srgbClr val="FFFFFF"/>
                </a:solidFill>
                <a:latin typeface="Arial"/>
                <a:ea typeface="Arial"/>
                <a:cs typeface="Arial"/>
                <a:sym typeface="Arial"/>
              </a:defRPr>
            </a:lvl1pPr>
            <a:lvl2pPr marL="771525" indent="-314325" defTabSz="457200">
              <a:lnSpc>
                <a:spcPct val="100000"/>
              </a:lnSpc>
              <a:spcBef>
                <a:spcPts val="500"/>
              </a:spcBef>
              <a:buClrTx/>
              <a:buFontTx/>
              <a:buChar char="–"/>
              <a:defRPr sz="2200">
                <a:solidFill>
                  <a:srgbClr val="FFFFFF"/>
                </a:solidFill>
                <a:latin typeface="Arial"/>
                <a:ea typeface="Arial"/>
                <a:cs typeface="Arial"/>
                <a:sym typeface="Arial"/>
              </a:defRPr>
            </a:lvl2pPr>
            <a:lvl3pPr marL="1193800" indent="-279400" defTabSz="457200">
              <a:lnSpc>
                <a:spcPct val="100000"/>
              </a:lnSpc>
              <a:spcBef>
                <a:spcPts val="500"/>
              </a:spcBef>
              <a:buClrTx/>
              <a:buFontTx/>
              <a:defRPr sz="2200">
                <a:solidFill>
                  <a:srgbClr val="FFFFFF"/>
                </a:solidFill>
                <a:latin typeface="Arial"/>
                <a:ea typeface="Arial"/>
                <a:cs typeface="Arial"/>
                <a:sym typeface="Arial"/>
              </a:defRPr>
            </a:lvl3pPr>
            <a:lvl4pPr marL="1685925" indent="-314325" defTabSz="457200">
              <a:lnSpc>
                <a:spcPct val="100000"/>
              </a:lnSpc>
              <a:spcBef>
                <a:spcPts val="500"/>
              </a:spcBef>
              <a:buClrTx/>
              <a:buFontTx/>
              <a:buChar char="–"/>
              <a:defRPr sz="2200">
                <a:solidFill>
                  <a:srgbClr val="FFFFFF"/>
                </a:solidFill>
                <a:latin typeface="Arial"/>
                <a:ea typeface="Arial"/>
                <a:cs typeface="Arial"/>
                <a:sym typeface="Arial"/>
              </a:defRPr>
            </a:lvl4pPr>
            <a:lvl5pPr marL="2143125" indent="-314325" defTabSz="457200">
              <a:lnSpc>
                <a:spcPct val="100000"/>
              </a:lnSpc>
              <a:spcBef>
                <a:spcPts val="500"/>
              </a:spcBef>
              <a:buClrTx/>
              <a:buFontTx/>
              <a:buChar char="»"/>
              <a:defRPr sz="2200">
                <a:solidFill>
                  <a:srgbClr val="FFFFFF"/>
                </a:solidFill>
                <a:latin typeface="Arial"/>
                <a:ea typeface="Arial"/>
                <a:cs typeface="Arial"/>
                <a:sym typeface="Arial"/>
              </a:defRPr>
            </a:lvl5pPr>
          </a:lstStyle>
          <a:p>
            <a:pPr/>
            <a:r>
              <a:t>Click here to change format</a:t>
            </a:r>
          </a:p>
          <a:p>
            <a:pPr lvl="1"/>
            <a:r>
              <a:t/>
            </a:r>
          </a:p>
          <a:p>
            <a:pPr lvl="2"/>
            <a:r>
              <a:t/>
            </a:r>
          </a:p>
          <a:p>
            <a:pPr lvl="3"/>
            <a:r>
              <a:t/>
            </a:r>
          </a:p>
          <a:p>
            <a:pPr lvl="4"/>
            <a:r>
              <a:t/>
            </a:r>
          </a:p>
        </p:txBody>
      </p:sp>
      <p:sp>
        <p:nvSpPr>
          <p:cNvPr id="44" name="Click here to add title"/>
          <p:cNvSpPr txBox="1"/>
          <p:nvPr>
            <p:ph type="title" hasCustomPrompt="1"/>
          </p:nvPr>
        </p:nvSpPr>
        <p:spPr>
          <a:xfrm>
            <a:off x="323998" y="179999"/>
            <a:ext cx="8496947" cy="904801"/>
          </a:xfrm>
          <a:prstGeom prst="rect">
            <a:avLst/>
          </a:prstGeom>
        </p:spPr>
        <p:txBody>
          <a:bodyPr lIns="45718" tIns="45718" rIns="45718" bIns="45718"/>
          <a:lstStyle>
            <a:lvl1pPr algn="ctr" defTabSz="457200">
              <a:lnSpc>
                <a:spcPct val="100000"/>
              </a:lnSpc>
              <a:defRPr b="1" spc="0" sz="3000">
                <a:latin typeface="Arial"/>
                <a:ea typeface="Arial"/>
                <a:cs typeface="Arial"/>
                <a:sym typeface="Arial"/>
              </a:defRPr>
            </a:lvl1pPr>
          </a:lstStyle>
          <a:p>
            <a:pPr/>
            <a:r>
              <a:t>Click here to add title</a:t>
            </a:r>
          </a:p>
        </p:txBody>
      </p:sp>
      <p:sp>
        <p:nvSpPr>
          <p:cNvPr id="45" name="Slide Number"/>
          <p:cNvSpPr txBox="1"/>
          <p:nvPr>
            <p:ph type="sldNum" sz="quarter" idx="2"/>
          </p:nvPr>
        </p:nvSpPr>
        <p:spPr>
          <a:xfrm>
            <a:off x="2206673" y="4966101"/>
            <a:ext cx="414917" cy="412498"/>
          </a:xfrm>
          <a:prstGeom prst="rect">
            <a:avLst/>
          </a:prstGeom>
        </p:spPr>
        <p:txBody>
          <a:bodyPr lIns="45718" tIns="45718" rIns="45718" bIns="45718"/>
          <a:lstStyle>
            <a:lvl1pPr algn="ctr" defTabSz="457200">
              <a:spcBef>
                <a:spcPts val="500"/>
              </a:spcBef>
              <a:defRPr sz="2200">
                <a:latin typeface="Arial"/>
                <a:ea typeface="Arial"/>
                <a:cs typeface="Arial"/>
                <a:sym typeface="Aria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One picture, title and text">
    <p:spTree>
      <p:nvGrpSpPr>
        <p:cNvPr id="1" name=""/>
        <p:cNvGrpSpPr/>
        <p:nvPr/>
      </p:nvGrpSpPr>
      <p:grpSpPr>
        <a:xfrm>
          <a:off x="0" y="0"/>
          <a:ext cx="0" cy="0"/>
          <a:chOff x="0" y="0"/>
          <a:chExt cx="0" cy="0"/>
        </a:xfrm>
      </p:grpSpPr>
      <p:sp>
        <p:nvSpPr>
          <p:cNvPr id="52" name="Rectangle 8"/>
          <p:cNvSpPr/>
          <p:nvPr/>
        </p:nvSpPr>
        <p:spPr>
          <a:xfrm>
            <a:off x="0" y="0"/>
            <a:ext cx="9144000" cy="5162902"/>
          </a:xfrm>
          <a:prstGeom prst="rect">
            <a:avLst/>
          </a:prstGeom>
          <a:solidFill>
            <a:srgbClr val="FFFFFF"/>
          </a:solidFill>
          <a:ln w="12700">
            <a:miter lim="400000"/>
          </a:ln>
          <a:effectLst>
            <a:outerShdw sx="100000" sy="100000" kx="0" ky="0" algn="b" rotWithShape="0" blurRad="38100" dist="23000" dir="5400000">
              <a:srgbClr val="000000">
                <a:alpha val="35000"/>
              </a:srgbClr>
            </a:outerShdw>
          </a:effectLst>
        </p:spPr>
        <p:txBody>
          <a:bodyPr lIns="45718" tIns="45718" rIns="45718" bIns="45718" anchor="ctr"/>
          <a:lstStyle/>
          <a:p>
            <a:pPr algn="ctr">
              <a:defRPr>
                <a:solidFill>
                  <a:srgbClr val="FFFFFF"/>
                </a:solidFill>
                <a:latin typeface="Arial"/>
                <a:ea typeface="Arial"/>
                <a:cs typeface="Arial"/>
                <a:sym typeface="Arial"/>
              </a:defRPr>
            </a:pPr>
          </a:p>
        </p:txBody>
      </p:sp>
      <p:sp>
        <p:nvSpPr>
          <p:cNvPr id="53" name="Rectangle 9"/>
          <p:cNvSpPr/>
          <p:nvPr/>
        </p:nvSpPr>
        <p:spPr>
          <a:xfrm>
            <a:off x="-2531" y="3651870"/>
            <a:ext cx="4286500" cy="1511034"/>
          </a:xfrm>
          <a:prstGeom prst="rect">
            <a:avLst/>
          </a:prstGeom>
          <a:solidFill>
            <a:srgbClr val="B8C9D7"/>
          </a:solidFill>
          <a:ln w="12700">
            <a:miter lim="400000"/>
          </a:ln>
        </p:spPr>
        <p:txBody>
          <a:bodyPr lIns="45718" tIns="45718" rIns="45718" bIns="45718" anchor="ctr"/>
          <a:lstStyle/>
          <a:p>
            <a:pPr algn="ctr">
              <a:defRPr>
                <a:solidFill>
                  <a:srgbClr val="FFFFFF"/>
                </a:solidFill>
                <a:latin typeface="Arial"/>
                <a:ea typeface="Arial"/>
                <a:cs typeface="Arial"/>
                <a:sym typeface="Arial"/>
              </a:defRPr>
            </a:pPr>
          </a:p>
        </p:txBody>
      </p:sp>
      <p:sp>
        <p:nvSpPr>
          <p:cNvPr id="54" name="Rectangle 10"/>
          <p:cNvSpPr/>
          <p:nvPr/>
        </p:nvSpPr>
        <p:spPr>
          <a:xfrm>
            <a:off x="179511" y="167730"/>
            <a:ext cx="8784980" cy="4778863"/>
          </a:xfrm>
          <a:prstGeom prst="rect">
            <a:avLst/>
          </a:prstGeom>
          <a:solidFill>
            <a:srgbClr val="14355F"/>
          </a:solidFill>
          <a:ln w="12700">
            <a:miter lim="400000"/>
          </a:ln>
        </p:spPr>
        <p:txBody>
          <a:bodyPr lIns="45718" tIns="45718" rIns="45718" bIns="45718" anchor="ctr"/>
          <a:lstStyle/>
          <a:p>
            <a:pPr algn="ctr">
              <a:defRPr>
                <a:solidFill>
                  <a:srgbClr val="FFFFFF"/>
                </a:solidFill>
                <a:latin typeface="Arial"/>
                <a:ea typeface="Arial"/>
                <a:cs typeface="Arial"/>
                <a:sym typeface="Arial"/>
              </a:defRPr>
            </a:pPr>
          </a:p>
        </p:txBody>
      </p:sp>
      <p:pic>
        <p:nvPicPr>
          <p:cNvPr id="55" name="Picture 11" descr="Picture 11"/>
          <p:cNvPicPr>
            <a:picLocks noChangeAspect="1"/>
          </p:cNvPicPr>
          <p:nvPr/>
        </p:nvPicPr>
        <p:blipFill>
          <a:blip r:embed="rId2">
            <a:extLst/>
          </a:blip>
          <a:stretch>
            <a:fillRect/>
          </a:stretch>
        </p:blipFill>
        <p:spPr>
          <a:xfrm>
            <a:off x="7391300" y="4099769"/>
            <a:ext cx="1429172" cy="704231"/>
          </a:xfrm>
          <a:prstGeom prst="rect">
            <a:avLst/>
          </a:prstGeom>
          <a:ln w="12700">
            <a:miter lim="400000"/>
          </a:ln>
        </p:spPr>
      </p:pic>
      <p:sp>
        <p:nvSpPr>
          <p:cNvPr id="56" name="Body Level One…"/>
          <p:cNvSpPr txBox="1"/>
          <p:nvPr>
            <p:ph type="body" sz="half" idx="1" hasCustomPrompt="1"/>
          </p:nvPr>
        </p:nvSpPr>
        <p:spPr>
          <a:xfrm>
            <a:off x="4645026" y="1347612"/>
            <a:ext cx="4041777" cy="2664300"/>
          </a:xfrm>
          <a:prstGeom prst="rect">
            <a:avLst/>
          </a:prstGeom>
        </p:spPr>
        <p:txBody>
          <a:bodyPr lIns="45718" tIns="45718" rIns="45718" bIns="45718"/>
          <a:lstStyle>
            <a:lvl1pPr marL="342900" indent="-342900" defTabSz="457200">
              <a:lnSpc>
                <a:spcPct val="100000"/>
              </a:lnSpc>
              <a:spcBef>
                <a:spcPts val="500"/>
              </a:spcBef>
              <a:buClrTx/>
              <a:buFontTx/>
              <a:buChar char="▪"/>
              <a:defRPr sz="2200">
                <a:solidFill>
                  <a:srgbClr val="FFFFFF"/>
                </a:solidFill>
                <a:latin typeface="Arial"/>
                <a:ea typeface="Arial"/>
                <a:cs typeface="Arial"/>
                <a:sym typeface="Arial"/>
              </a:defRPr>
            </a:lvl1pPr>
            <a:lvl2pPr marL="771525" indent="-314325" defTabSz="457200">
              <a:lnSpc>
                <a:spcPct val="100000"/>
              </a:lnSpc>
              <a:spcBef>
                <a:spcPts val="500"/>
              </a:spcBef>
              <a:buClrTx/>
              <a:buFontTx/>
              <a:buChar char="–"/>
              <a:defRPr sz="2200">
                <a:solidFill>
                  <a:srgbClr val="FFFFFF"/>
                </a:solidFill>
                <a:latin typeface="Arial"/>
                <a:ea typeface="Arial"/>
                <a:cs typeface="Arial"/>
                <a:sym typeface="Arial"/>
              </a:defRPr>
            </a:lvl2pPr>
            <a:lvl3pPr marL="1193800" indent="-279400" defTabSz="457200">
              <a:lnSpc>
                <a:spcPct val="100000"/>
              </a:lnSpc>
              <a:spcBef>
                <a:spcPts val="500"/>
              </a:spcBef>
              <a:buClrTx/>
              <a:buFontTx/>
              <a:defRPr sz="2200">
                <a:solidFill>
                  <a:srgbClr val="FFFFFF"/>
                </a:solidFill>
                <a:latin typeface="Arial"/>
                <a:ea typeface="Arial"/>
                <a:cs typeface="Arial"/>
                <a:sym typeface="Arial"/>
              </a:defRPr>
            </a:lvl3pPr>
            <a:lvl4pPr marL="1685925" indent="-314325" defTabSz="457200">
              <a:lnSpc>
                <a:spcPct val="100000"/>
              </a:lnSpc>
              <a:spcBef>
                <a:spcPts val="500"/>
              </a:spcBef>
              <a:buClrTx/>
              <a:buFontTx/>
              <a:buChar char="–"/>
              <a:defRPr sz="2200">
                <a:solidFill>
                  <a:srgbClr val="FFFFFF"/>
                </a:solidFill>
                <a:latin typeface="Arial"/>
                <a:ea typeface="Arial"/>
                <a:cs typeface="Arial"/>
                <a:sym typeface="Arial"/>
              </a:defRPr>
            </a:lvl4pPr>
            <a:lvl5pPr marL="2143125" indent="-314325" defTabSz="457200">
              <a:lnSpc>
                <a:spcPct val="100000"/>
              </a:lnSpc>
              <a:spcBef>
                <a:spcPts val="500"/>
              </a:spcBef>
              <a:buClrTx/>
              <a:buFontTx/>
              <a:buChar char="»"/>
              <a:defRPr sz="2200">
                <a:solidFill>
                  <a:srgbClr val="FFFFFF"/>
                </a:solidFill>
                <a:latin typeface="Arial"/>
                <a:ea typeface="Arial"/>
                <a:cs typeface="Arial"/>
                <a:sym typeface="Arial"/>
              </a:defRPr>
            </a:lvl5pPr>
          </a:lstStyle>
          <a:p>
            <a:pPr/>
            <a:r>
              <a:t>Click here to change format</a:t>
            </a:r>
          </a:p>
          <a:p>
            <a:pPr lvl="1"/>
            <a:r>
              <a:t/>
            </a:r>
          </a:p>
          <a:p>
            <a:pPr lvl="2"/>
            <a:r>
              <a:t/>
            </a:r>
          </a:p>
          <a:p>
            <a:pPr lvl="3"/>
            <a:r>
              <a:t/>
            </a:r>
          </a:p>
          <a:p>
            <a:pPr lvl="4"/>
            <a:r>
              <a:t/>
            </a:r>
          </a:p>
        </p:txBody>
      </p:sp>
      <p:sp>
        <p:nvSpPr>
          <p:cNvPr id="57" name="Platshållare för bild 5"/>
          <p:cNvSpPr/>
          <p:nvPr>
            <p:ph type="pic" idx="21"/>
          </p:nvPr>
        </p:nvSpPr>
        <p:spPr>
          <a:xfrm>
            <a:off x="184150" y="168273"/>
            <a:ext cx="4105275" cy="4778377"/>
          </a:xfrm>
          <a:prstGeom prst="rect">
            <a:avLst/>
          </a:prstGeom>
        </p:spPr>
        <p:txBody>
          <a:bodyPr lIns="91439" tIns="45719" rIns="91439" bIns="45719">
            <a:noAutofit/>
          </a:bodyPr>
          <a:lstStyle/>
          <a:p>
            <a:pPr/>
          </a:p>
        </p:txBody>
      </p:sp>
      <p:sp>
        <p:nvSpPr>
          <p:cNvPr id="58" name="Click here to add title"/>
          <p:cNvSpPr txBox="1"/>
          <p:nvPr>
            <p:ph type="title" hasCustomPrompt="1"/>
          </p:nvPr>
        </p:nvSpPr>
        <p:spPr>
          <a:xfrm>
            <a:off x="4648834" y="387732"/>
            <a:ext cx="4037968" cy="904802"/>
          </a:xfrm>
          <a:prstGeom prst="rect">
            <a:avLst/>
          </a:prstGeom>
        </p:spPr>
        <p:txBody>
          <a:bodyPr lIns="45718" tIns="45718" rIns="45718" bIns="45718"/>
          <a:lstStyle>
            <a:lvl1pPr algn="l" defTabSz="457200">
              <a:lnSpc>
                <a:spcPct val="100000"/>
              </a:lnSpc>
              <a:defRPr b="1" spc="0" sz="3000">
                <a:latin typeface="Arial"/>
                <a:ea typeface="Arial"/>
                <a:cs typeface="Arial"/>
                <a:sym typeface="Arial"/>
              </a:defRPr>
            </a:lvl1pPr>
          </a:lstStyle>
          <a:p>
            <a:pPr/>
            <a:r>
              <a:t>Click here to add title</a:t>
            </a:r>
          </a:p>
        </p:txBody>
      </p:sp>
      <p:sp>
        <p:nvSpPr>
          <p:cNvPr id="59" name="Slide Number"/>
          <p:cNvSpPr txBox="1"/>
          <p:nvPr>
            <p:ph type="sldNum" sz="quarter" idx="2"/>
          </p:nvPr>
        </p:nvSpPr>
        <p:spPr>
          <a:xfrm>
            <a:off x="2206673" y="4966101"/>
            <a:ext cx="414917" cy="412498"/>
          </a:xfrm>
          <a:prstGeom prst="rect">
            <a:avLst/>
          </a:prstGeom>
        </p:spPr>
        <p:txBody>
          <a:bodyPr lIns="45718" tIns="45718" rIns="45718" bIns="45718"/>
          <a:lstStyle>
            <a:lvl1pPr algn="ctr" defTabSz="457200">
              <a:spcBef>
                <a:spcPts val="500"/>
              </a:spcBef>
              <a:defRPr sz="2200">
                <a:latin typeface="Arial"/>
                <a:ea typeface="Arial"/>
                <a:cs typeface="Arial"/>
                <a:sym typeface="Aria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wo pictures, title and text">
    <p:spTree>
      <p:nvGrpSpPr>
        <p:cNvPr id="1" name=""/>
        <p:cNvGrpSpPr/>
        <p:nvPr/>
      </p:nvGrpSpPr>
      <p:grpSpPr>
        <a:xfrm>
          <a:off x="0" y="0"/>
          <a:ext cx="0" cy="0"/>
          <a:chOff x="0" y="0"/>
          <a:chExt cx="0" cy="0"/>
        </a:xfrm>
      </p:grpSpPr>
      <p:sp>
        <p:nvSpPr>
          <p:cNvPr id="66" name="Rectangle 8"/>
          <p:cNvSpPr/>
          <p:nvPr/>
        </p:nvSpPr>
        <p:spPr>
          <a:xfrm>
            <a:off x="0" y="0"/>
            <a:ext cx="9144000" cy="5162902"/>
          </a:xfrm>
          <a:prstGeom prst="rect">
            <a:avLst/>
          </a:prstGeom>
          <a:solidFill>
            <a:srgbClr val="FFFFFF"/>
          </a:solidFill>
          <a:ln w="12700">
            <a:miter lim="400000"/>
          </a:ln>
          <a:effectLst>
            <a:outerShdw sx="100000" sy="100000" kx="0" ky="0" algn="b" rotWithShape="0" blurRad="38100" dist="23000" dir="5400000">
              <a:srgbClr val="000000">
                <a:alpha val="35000"/>
              </a:srgbClr>
            </a:outerShdw>
          </a:effectLst>
        </p:spPr>
        <p:txBody>
          <a:bodyPr lIns="45718" tIns="45718" rIns="45718" bIns="45718" anchor="ctr"/>
          <a:lstStyle/>
          <a:p>
            <a:pPr algn="ctr">
              <a:defRPr>
                <a:solidFill>
                  <a:srgbClr val="FFFFFF"/>
                </a:solidFill>
                <a:latin typeface="Arial"/>
                <a:ea typeface="Arial"/>
                <a:cs typeface="Arial"/>
                <a:sym typeface="Arial"/>
              </a:defRPr>
            </a:pPr>
          </a:p>
        </p:txBody>
      </p:sp>
      <p:sp>
        <p:nvSpPr>
          <p:cNvPr id="67" name="Rectangle 9"/>
          <p:cNvSpPr/>
          <p:nvPr/>
        </p:nvSpPr>
        <p:spPr>
          <a:xfrm>
            <a:off x="-2531" y="3651870"/>
            <a:ext cx="4286500" cy="1511034"/>
          </a:xfrm>
          <a:prstGeom prst="rect">
            <a:avLst/>
          </a:prstGeom>
          <a:solidFill>
            <a:srgbClr val="B8C9D7"/>
          </a:solidFill>
          <a:ln w="12700">
            <a:miter lim="400000"/>
          </a:ln>
        </p:spPr>
        <p:txBody>
          <a:bodyPr lIns="45718" tIns="45718" rIns="45718" bIns="45718" anchor="ctr"/>
          <a:lstStyle/>
          <a:p>
            <a:pPr algn="ctr">
              <a:defRPr>
                <a:solidFill>
                  <a:srgbClr val="FFFFFF"/>
                </a:solidFill>
                <a:latin typeface="Arial"/>
                <a:ea typeface="Arial"/>
                <a:cs typeface="Arial"/>
                <a:sym typeface="Arial"/>
              </a:defRPr>
            </a:pPr>
          </a:p>
        </p:txBody>
      </p:sp>
      <p:sp>
        <p:nvSpPr>
          <p:cNvPr id="68" name="Rectangle 10"/>
          <p:cNvSpPr/>
          <p:nvPr/>
        </p:nvSpPr>
        <p:spPr>
          <a:xfrm>
            <a:off x="179511" y="167730"/>
            <a:ext cx="8784980" cy="4778863"/>
          </a:xfrm>
          <a:prstGeom prst="rect">
            <a:avLst/>
          </a:prstGeom>
          <a:solidFill>
            <a:srgbClr val="14355F"/>
          </a:solidFill>
          <a:ln w="12700">
            <a:miter lim="400000"/>
          </a:ln>
        </p:spPr>
        <p:txBody>
          <a:bodyPr lIns="45718" tIns="45718" rIns="45718" bIns="45718" anchor="ctr"/>
          <a:lstStyle/>
          <a:p>
            <a:pPr algn="ctr">
              <a:defRPr>
                <a:solidFill>
                  <a:srgbClr val="FFFFFF"/>
                </a:solidFill>
                <a:latin typeface="Arial"/>
                <a:ea typeface="Arial"/>
                <a:cs typeface="Arial"/>
                <a:sym typeface="Arial"/>
              </a:defRPr>
            </a:pPr>
          </a:p>
        </p:txBody>
      </p:sp>
      <p:pic>
        <p:nvPicPr>
          <p:cNvPr id="69" name="Picture 11" descr="Picture 11"/>
          <p:cNvPicPr>
            <a:picLocks noChangeAspect="1"/>
          </p:cNvPicPr>
          <p:nvPr/>
        </p:nvPicPr>
        <p:blipFill>
          <a:blip r:embed="rId2">
            <a:extLst/>
          </a:blip>
          <a:stretch>
            <a:fillRect/>
          </a:stretch>
        </p:blipFill>
        <p:spPr>
          <a:xfrm>
            <a:off x="7391300" y="4099769"/>
            <a:ext cx="1429172" cy="704231"/>
          </a:xfrm>
          <a:prstGeom prst="rect">
            <a:avLst/>
          </a:prstGeom>
          <a:ln w="12700">
            <a:miter lim="400000"/>
          </a:ln>
        </p:spPr>
      </p:pic>
      <p:sp>
        <p:nvSpPr>
          <p:cNvPr id="70" name="Platshållare för bild 5"/>
          <p:cNvSpPr/>
          <p:nvPr>
            <p:ph type="pic" sz="half" idx="21"/>
          </p:nvPr>
        </p:nvSpPr>
        <p:spPr>
          <a:xfrm>
            <a:off x="179511" y="2582896"/>
            <a:ext cx="4105153" cy="2362439"/>
          </a:xfrm>
          <a:prstGeom prst="rect">
            <a:avLst/>
          </a:prstGeom>
        </p:spPr>
        <p:txBody>
          <a:bodyPr lIns="91439" tIns="45719" rIns="91439" bIns="45719">
            <a:noAutofit/>
          </a:bodyPr>
          <a:lstStyle/>
          <a:p>
            <a:pPr/>
          </a:p>
        </p:txBody>
      </p:sp>
      <p:sp>
        <p:nvSpPr>
          <p:cNvPr id="71" name="Platshållare för bild 5"/>
          <p:cNvSpPr/>
          <p:nvPr>
            <p:ph type="pic" sz="half" idx="22"/>
          </p:nvPr>
        </p:nvSpPr>
        <p:spPr>
          <a:xfrm>
            <a:off x="179511" y="168117"/>
            <a:ext cx="4105153" cy="2414782"/>
          </a:xfrm>
          <a:prstGeom prst="rect">
            <a:avLst/>
          </a:prstGeom>
        </p:spPr>
        <p:txBody>
          <a:bodyPr lIns="91439" tIns="45719" rIns="91439" bIns="45719">
            <a:noAutofit/>
          </a:bodyPr>
          <a:lstStyle/>
          <a:p>
            <a:pPr/>
          </a:p>
        </p:txBody>
      </p:sp>
      <p:sp>
        <p:nvSpPr>
          <p:cNvPr id="72" name="Body Level One…"/>
          <p:cNvSpPr txBox="1"/>
          <p:nvPr>
            <p:ph type="body" sz="half" idx="1" hasCustomPrompt="1"/>
          </p:nvPr>
        </p:nvSpPr>
        <p:spPr>
          <a:xfrm>
            <a:off x="4645026" y="1347612"/>
            <a:ext cx="4041777" cy="2664300"/>
          </a:xfrm>
          <a:prstGeom prst="rect">
            <a:avLst/>
          </a:prstGeom>
        </p:spPr>
        <p:txBody>
          <a:bodyPr lIns="45718" tIns="45718" rIns="45718" bIns="45718"/>
          <a:lstStyle>
            <a:lvl1pPr marL="342900" indent="-342900" defTabSz="457200">
              <a:lnSpc>
                <a:spcPct val="100000"/>
              </a:lnSpc>
              <a:spcBef>
                <a:spcPts val="500"/>
              </a:spcBef>
              <a:buClrTx/>
              <a:buFontTx/>
              <a:buChar char="▪"/>
              <a:defRPr sz="2200">
                <a:solidFill>
                  <a:srgbClr val="FFFFFF"/>
                </a:solidFill>
                <a:latin typeface="Arial"/>
                <a:ea typeface="Arial"/>
                <a:cs typeface="Arial"/>
                <a:sym typeface="Arial"/>
              </a:defRPr>
            </a:lvl1pPr>
            <a:lvl2pPr marL="771525" indent="-314325" defTabSz="457200">
              <a:lnSpc>
                <a:spcPct val="100000"/>
              </a:lnSpc>
              <a:spcBef>
                <a:spcPts val="500"/>
              </a:spcBef>
              <a:buClrTx/>
              <a:buFontTx/>
              <a:buChar char="–"/>
              <a:defRPr sz="2200">
                <a:solidFill>
                  <a:srgbClr val="FFFFFF"/>
                </a:solidFill>
                <a:latin typeface="Arial"/>
                <a:ea typeface="Arial"/>
                <a:cs typeface="Arial"/>
                <a:sym typeface="Arial"/>
              </a:defRPr>
            </a:lvl2pPr>
            <a:lvl3pPr marL="1193800" indent="-279400" defTabSz="457200">
              <a:lnSpc>
                <a:spcPct val="100000"/>
              </a:lnSpc>
              <a:spcBef>
                <a:spcPts val="500"/>
              </a:spcBef>
              <a:buClrTx/>
              <a:buFontTx/>
              <a:defRPr sz="2200">
                <a:solidFill>
                  <a:srgbClr val="FFFFFF"/>
                </a:solidFill>
                <a:latin typeface="Arial"/>
                <a:ea typeface="Arial"/>
                <a:cs typeface="Arial"/>
                <a:sym typeface="Arial"/>
              </a:defRPr>
            </a:lvl3pPr>
            <a:lvl4pPr marL="1685925" indent="-314325" defTabSz="457200">
              <a:lnSpc>
                <a:spcPct val="100000"/>
              </a:lnSpc>
              <a:spcBef>
                <a:spcPts val="500"/>
              </a:spcBef>
              <a:buClrTx/>
              <a:buFontTx/>
              <a:buChar char="–"/>
              <a:defRPr sz="2200">
                <a:solidFill>
                  <a:srgbClr val="FFFFFF"/>
                </a:solidFill>
                <a:latin typeface="Arial"/>
                <a:ea typeface="Arial"/>
                <a:cs typeface="Arial"/>
                <a:sym typeface="Arial"/>
              </a:defRPr>
            </a:lvl4pPr>
            <a:lvl5pPr marL="2143125" indent="-314325" defTabSz="457200">
              <a:lnSpc>
                <a:spcPct val="100000"/>
              </a:lnSpc>
              <a:spcBef>
                <a:spcPts val="500"/>
              </a:spcBef>
              <a:buClrTx/>
              <a:buFontTx/>
              <a:buChar char="»"/>
              <a:defRPr sz="2200">
                <a:solidFill>
                  <a:srgbClr val="FFFFFF"/>
                </a:solidFill>
                <a:latin typeface="Arial"/>
                <a:ea typeface="Arial"/>
                <a:cs typeface="Arial"/>
                <a:sym typeface="Arial"/>
              </a:defRPr>
            </a:lvl5pPr>
          </a:lstStyle>
          <a:p>
            <a:pPr/>
            <a:r>
              <a:t>Click here to change format</a:t>
            </a:r>
          </a:p>
          <a:p>
            <a:pPr lvl="1"/>
            <a:r>
              <a:t/>
            </a:r>
          </a:p>
          <a:p>
            <a:pPr lvl="2"/>
            <a:r>
              <a:t/>
            </a:r>
          </a:p>
          <a:p>
            <a:pPr lvl="3"/>
            <a:r>
              <a:t/>
            </a:r>
          </a:p>
          <a:p>
            <a:pPr lvl="4"/>
            <a:r>
              <a:t/>
            </a:r>
          </a:p>
        </p:txBody>
      </p:sp>
      <p:sp>
        <p:nvSpPr>
          <p:cNvPr id="73" name="Click here to add title"/>
          <p:cNvSpPr txBox="1"/>
          <p:nvPr>
            <p:ph type="title" hasCustomPrompt="1"/>
          </p:nvPr>
        </p:nvSpPr>
        <p:spPr>
          <a:xfrm>
            <a:off x="4648834" y="387732"/>
            <a:ext cx="4037968" cy="904802"/>
          </a:xfrm>
          <a:prstGeom prst="rect">
            <a:avLst/>
          </a:prstGeom>
        </p:spPr>
        <p:txBody>
          <a:bodyPr lIns="45718" tIns="45718" rIns="45718" bIns="45718"/>
          <a:lstStyle>
            <a:lvl1pPr algn="l" defTabSz="457200">
              <a:lnSpc>
                <a:spcPct val="100000"/>
              </a:lnSpc>
              <a:defRPr b="1" spc="0" sz="3000">
                <a:latin typeface="Arial"/>
                <a:ea typeface="Arial"/>
                <a:cs typeface="Arial"/>
                <a:sym typeface="Arial"/>
              </a:defRPr>
            </a:lvl1pPr>
          </a:lstStyle>
          <a:p>
            <a:pPr/>
            <a:r>
              <a:t>Click here to add title</a:t>
            </a:r>
          </a:p>
        </p:txBody>
      </p:sp>
      <p:sp>
        <p:nvSpPr>
          <p:cNvPr id="74" name="Slide Number"/>
          <p:cNvSpPr txBox="1"/>
          <p:nvPr>
            <p:ph type="sldNum" sz="quarter" idx="2"/>
          </p:nvPr>
        </p:nvSpPr>
        <p:spPr>
          <a:xfrm>
            <a:off x="2206673" y="4966101"/>
            <a:ext cx="414917" cy="412498"/>
          </a:xfrm>
          <a:prstGeom prst="rect">
            <a:avLst/>
          </a:prstGeom>
        </p:spPr>
        <p:txBody>
          <a:bodyPr lIns="45718" tIns="45718" rIns="45718" bIns="45718"/>
          <a:lstStyle>
            <a:lvl1pPr algn="ctr" defTabSz="457200">
              <a:spcBef>
                <a:spcPts val="500"/>
              </a:spcBef>
              <a:defRPr sz="2200">
                <a:latin typeface="Arial"/>
                <a:ea typeface="Arial"/>
                <a:cs typeface="Arial"/>
                <a:sym typeface="Aria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One big picture and title">
    <p:spTree>
      <p:nvGrpSpPr>
        <p:cNvPr id="1" name=""/>
        <p:cNvGrpSpPr/>
        <p:nvPr/>
      </p:nvGrpSpPr>
      <p:grpSpPr>
        <a:xfrm>
          <a:off x="0" y="0"/>
          <a:ext cx="0" cy="0"/>
          <a:chOff x="0" y="0"/>
          <a:chExt cx="0" cy="0"/>
        </a:xfrm>
      </p:grpSpPr>
      <p:sp>
        <p:nvSpPr>
          <p:cNvPr id="81" name="Rectangle 8"/>
          <p:cNvSpPr/>
          <p:nvPr/>
        </p:nvSpPr>
        <p:spPr>
          <a:xfrm>
            <a:off x="0" y="0"/>
            <a:ext cx="9144000" cy="5162902"/>
          </a:xfrm>
          <a:prstGeom prst="rect">
            <a:avLst/>
          </a:prstGeom>
          <a:solidFill>
            <a:srgbClr val="FFFFFF"/>
          </a:solidFill>
          <a:ln w="12700">
            <a:miter lim="400000"/>
          </a:ln>
          <a:effectLst>
            <a:outerShdw sx="100000" sy="100000" kx="0" ky="0" algn="b" rotWithShape="0" blurRad="38100" dist="23000" dir="5400000">
              <a:srgbClr val="000000">
                <a:alpha val="35000"/>
              </a:srgbClr>
            </a:outerShdw>
          </a:effectLst>
        </p:spPr>
        <p:txBody>
          <a:bodyPr lIns="45718" tIns="45718" rIns="45718" bIns="45718" anchor="ctr"/>
          <a:lstStyle/>
          <a:p>
            <a:pPr algn="ctr">
              <a:defRPr>
                <a:solidFill>
                  <a:srgbClr val="FFFFFF"/>
                </a:solidFill>
                <a:latin typeface="Arial"/>
                <a:ea typeface="Arial"/>
                <a:cs typeface="Arial"/>
                <a:sym typeface="Arial"/>
              </a:defRPr>
            </a:pPr>
          </a:p>
        </p:txBody>
      </p:sp>
      <p:sp>
        <p:nvSpPr>
          <p:cNvPr id="82" name="Rectangle 9"/>
          <p:cNvSpPr/>
          <p:nvPr/>
        </p:nvSpPr>
        <p:spPr>
          <a:xfrm>
            <a:off x="-2531" y="3651870"/>
            <a:ext cx="4286500" cy="1511034"/>
          </a:xfrm>
          <a:prstGeom prst="rect">
            <a:avLst/>
          </a:prstGeom>
          <a:solidFill>
            <a:srgbClr val="B8C9D7"/>
          </a:solidFill>
          <a:ln w="12700">
            <a:miter lim="400000"/>
          </a:ln>
        </p:spPr>
        <p:txBody>
          <a:bodyPr lIns="45718" tIns="45718" rIns="45718" bIns="45718" anchor="ctr"/>
          <a:lstStyle/>
          <a:p>
            <a:pPr algn="ctr">
              <a:defRPr>
                <a:solidFill>
                  <a:srgbClr val="FFFFFF"/>
                </a:solidFill>
                <a:latin typeface="Arial"/>
                <a:ea typeface="Arial"/>
                <a:cs typeface="Arial"/>
                <a:sym typeface="Arial"/>
              </a:defRPr>
            </a:pPr>
          </a:p>
        </p:txBody>
      </p:sp>
      <p:sp>
        <p:nvSpPr>
          <p:cNvPr id="83" name="Rectangle 10"/>
          <p:cNvSpPr/>
          <p:nvPr/>
        </p:nvSpPr>
        <p:spPr>
          <a:xfrm>
            <a:off x="179511" y="167730"/>
            <a:ext cx="8784980" cy="4778863"/>
          </a:xfrm>
          <a:prstGeom prst="rect">
            <a:avLst/>
          </a:prstGeom>
          <a:solidFill>
            <a:srgbClr val="14355F"/>
          </a:solidFill>
          <a:ln w="12700">
            <a:miter lim="400000"/>
          </a:ln>
        </p:spPr>
        <p:txBody>
          <a:bodyPr lIns="45718" tIns="45718" rIns="45718" bIns="45718" anchor="ctr"/>
          <a:lstStyle/>
          <a:p>
            <a:pPr algn="ctr">
              <a:defRPr>
                <a:solidFill>
                  <a:srgbClr val="FFFFFF"/>
                </a:solidFill>
                <a:latin typeface="Arial"/>
                <a:ea typeface="Arial"/>
                <a:cs typeface="Arial"/>
                <a:sym typeface="Arial"/>
              </a:defRPr>
            </a:pPr>
          </a:p>
        </p:txBody>
      </p:sp>
      <p:pic>
        <p:nvPicPr>
          <p:cNvPr id="84" name="Picture 11" descr="Picture 11"/>
          <p:cNvPicPr>
            <a:picLocks noChangeAspect="1"/>
          </p:cNvPicPr>
          <p:nvPr/>
        </p:nvPicPr>
        <p:blipFill>
          <a:blip r:embed="rId2">
            <a:extLst/>
          </a:blip>
          <a:stretch>
            <a:fillRect/>
          </a:stretch>
        </p:blipFill>
        <p:spPr>
          <a:xfrm>
            <a:off x="7391300" y="4099769"/>
            <a:ext cx="1429172" cy="704231"/>
          </a:xfrm>
          <a:prstGeom prst="rect">
            <a:avLst/>
          </a:prstGeom>
          <a:ln w="12700">
            <a:miter lim="400000"/>
          </a:ln>
        </p:spPr>
      </p:pic>
      <p:sp>
        <p:nvSpPr>
          <p:cNvPr id="85" name="Rectangle 9"/>
          <p:cNvSpPr/>
          <p:nvPr/>
        </p:nvSpPr>
        <p:spPr>
          <a:xfrm>
            <a:off x="177421" y="4003952"/>
            <a:ext cx="8787067" cy="944063"/>
          </a:xfrm>
          <a:prstGeom prst="rect">
            <a:avLst/>
          </a:prstGeom>
          <a:gradFill>
            <a:gsLst>
              <a:gs pos="0">
                <a:srgbClr val="264468"/>
              </a:gs>
              <a:gs pos="85000">
                <a:schemeClr val="accent6">
                  <a:alpha val="0"/>
                </a:schemeClr>
              </a:gs>
            </a:gsLst>
            <a:lin ang="16200000"/>
          </a:gradFill>
          <a:ln w="12700">
            <a:miter lim="400000"/>
          </a:ln>
        </p:spPr>
        <p:txBody>
          <a:bodyPr lIns="45718" tIns="45718" rIns="45718" bIns="45718" anchor="ctr"/>
          <a:lstStyle/>
          <a:p>
            <a:pPr algn="ctr">
              <a:defRPr>
                <a:solidFill>
                  <a:srgbClr val="FFFFFF"/>
                </a:solidFill>
                <a:latin typeface="Arial"/>
                <a:ea typeface="Arial"/>
                <a:cs typeface="Arial"/>
                <a:sym typeface="Arial"/>
              </a:defRPr>
            </a:pPr>
          </a:p>
        </p:txBody>
      </p:sp>
      <p:pic>
        <p:nvPicPr>
          <p:cNvPr id="86" name="Picture 5" descr="Picture 5"/>
          <p:cNvPicPr>
            <a:picLocks noChangeAspect="1"/>
          </p:cNvPicPr>
          <p:nvPr/>
        </p:nvPicPr>
        <p:blipFill>
          <a:blip r:embed="rId2">
            <a:extLst/>
          </a:blip>
          <a:stretch>
            <a:fillRect/>
          </a:stretch>
        </p:blipFill>
        <p:spPr>
          <a:xfrm>
            <a:off x="7380312" y="4094353"/>
            <a:ext cx="1440162" cy="709646"/>
          </a:xfrm>
          <a:prstGeom prst="rect">
            <a:avLst/>
          </a:prstGeom>
          <a:ln w="12700">
            <a:miter lim="400000"/>
          </a:ln>
        </p:spPr>
      </p:pic>
      <p:sp>
        <p:nvSpPr>
          <p:cNvPr id="87" name="Click here to add title"/>
          <p:cNvSpPr txBox="1"/>
          <p:nvPr>
            <p:ph type="title" hasCustomPrompt="1"/>
          </p:nvPr>
        </p:nvSpPr>
        <p:spPr>
          <a:xfrm>
            <a:off x="323850" y="167728"/>
            <a:ext cx="8496300" cy="904802"/>
          </a:xfrm>
          <a:prstGeom prst="rect">
            <a:avLst/>
          </a:prstGeom>
        </p:spPr>
        <p:txBody>
          <a:bodyPr lIns="45718" tIns="45718" rIns="45718" bIns="45718"/>
          <a:lstStyle>
            <a:lvl1pPr algn="ctr" defTabSz="457200">
              <a:lnSpc>
                <a:spcPct val="100000"/>
              </a:lnSpc>
              <a:defRPr b="1" spc="0" sz="3000">
                <a:latin typeface="Arial"/>
                <a:ea typeface="Arial"/>
                <a:cs typeface="Arial"/>
                <a:sym typeface="Arial"/>
              </a:defRPr>
            </a:lvl1pPr>
          </a:lstStyle>
          <a:p>
            <a:pPr/>
            <a:r>
              <a:t>Click here to add title</a:t>
            </a:r>
          </a:p>
        </p:txBody>
      </p:sp>
      <p:sp>
        <p:nvSpPr>
          <p:cNvPr id="88" name="Slide Number"/>
          <p:cNvSpPr txBox="1"/>
          <p:nvPr>
            <p:ph type="sldNum" sz="quarter" idx="2"/>
          </p:nvPr>
        </p:nvSpPr>
        <p:spPr>
          <a:xfrm>
            <a:off x="2206673" y="4966101"/>
            <a:ext cx="414917" cy="412498"/>
          </a:xfrm>
          <a:prstGeom prst="rect">
            <a:avLst/>
          </a:prstGeom>
        </p:spPr>
        <p:txBody>
          <a:bodyPr lIns="45718" tIns="45718" rIns="45718" bIns="45718"/>
          <a:lstStyle>
            <a:lvl1pPr algn="ctr" defTabSz="457200">
              <a:spcBef>
                <a:spcPts val="500"/>
              </a:spcBef>
              <a:defRPr sz="2200">
                <a:latin typeface="Arial"/>
                <a:ea typeface="Arial"/>
                <a:cs typeface="Arial"/>
                <a:sym typeface="Aria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Last slide">
    <p:spTree>
      <p:nvGrpSpPr>
        <p:cNvPr id="1" name=""/>
        <p:cNvGrpSpPr/>
        <p:nvPr/>
      </p:nvGrpSpPr>
      <p:grpSpPr>
        <a:xfrm>
          <a:off x="0" y="0"/>
          <a:ext cx="0" cy="0"/>
          <a:chOff x="0" y="0"/>
          <a:chExt cx="0" cy="0"/>
        </a:xfrm>
      </p:grpSpPr>
      <p:sp>
        <p:nvSpPr>
          <p:cNvPr id="95" name="Rectangle 8"/>
          <p:cNvSpPr/>
          <p:nvPr/>
        </p:nvSpPr>
        <p:spPr>
          <a:xfrm>
            <a:off x="0" y="0"/>
            <a:ext cx="9144000" cy="5162902"/>
          </a:xfrm>
          <a:prstGeom prst="rect">
            <a:avLst/>
          </a:prstGeom>
          <a:solidFill>
            <a:srgbClr val="FFFFFF"/>
          </a:solidFill>
          <a:ln w="12700">
            <a:miter lim="400000"/>
          </a:ln>
          <a:effectLst>
            <a:outerShdw sx="100000" sy="100000" kx="0" ky="0" algn="b" rotWithShape="0" blurRad="38100" dist="23000" dir="5400000">
              <a:srgbClr val="000000">
                <a:alpha val="35000"/>
              </a:srgbClr>
            </a:outerShdw>
          </a:effectLst>
        </p:spPr>
        <p:txBody>
          <a:bodyPr lIns="45718" tIns="45718" rIns="45718" bIns="45718" anchor="ctr"/>
          <a:lstStyle/>
          <a:p>
            <a:pPr algn="ctr">
              <a:defRPr>
                <a:solidFill>
                  <a:srgbClr val="FFFFFF"/>
                </a:solidFill>
                <a:latin typeface="Arial"/>
                <a:ea typeface="Arial"/>
                <a:cs typeface="Arial"/>
                <a:sym typeface="Arial"/>
              </a:defRPr>
            </a:pPr>
          </a:p>
        </p:txBody>
      </p:sp>
      <p:sp>
        <p:nvSpPr>
          <p:cNvPr id="96" name="Rectangle 9"/>
          <p:cNvSpPr/>
          <p:nvPr/>
        </p:nvSpPr>
        <p:spPr>
          <a:xfrm>
            <a:off x="-2531" y="3651870"/>
            <a:ext cx="4286500" cy="1511034"/>
          </a:xfrm>
          <a:prstGeom prst="rect">
            <a:avLst/>
          </a:prstGeom>
          <a:solidFill>
            <a:srgbClr val="B8C9D7"/>
          </a:solidFill>
          <a:ln w="12700">
            <a:miter lim="400000"/>
          </a:ln>
        </p:spPr>
        <p:txBody>
          <a:bodyPr lIns="45718" tIns="45718" rIns="45718" bIns="45718" anchor="ctr"/>
          <a:lstStyle/>
          <a:p>
            <a:pPr algn="ctr">
              <a:defRPr>
                <a:solidFill>
                  <a:srgbClr val="FFFFFF"/>
                </a:solidFill>
                <a:latin typeface="Arial"/>
                <a:ea typeface="Arial"/>
                <a:cs typeface="Arial"/>
                <a:sym typeface="Arial"/>
              </a:defRPr>
            </a:pPr>
          </a:p>
        </p:txBody>
      </p:sp>
      <p:sp>
        <p:nvSpPr>
          <p:cNvPr id="97" name="Rectangle 10"/>
          <p:cNvSpPr/>
          <p:nvPr/>
        </p:nvSpPr>
        <p:spPr>
          <a:xfrm>
            <a:off x="179511" y="167730"/>
            <a:ext cx="8784980" cy="4778863"/>
          </a:xfrm>
          <a:prstGeom prst="rect">
            <a:avLst/>
          </a:prstGeom>
          <a:solidFill>
            <a:srgbClr val="14355F"/>
          </a:solidFill>
          <a:ln w="12700">
            <a:miter lim="400000"/>
          </a:ln>
        </p:spPr>
        <p:txBody>
          <a:bodyPr lIns="45718" tIns="45718" rIns="45718" bIns="45718" anchor="ctr"/>
          <a:lstStyle/>
          <a:p>
            <a:pPr algn="ctr">
              <a:defRPr>
                <a:solidFill>
                  <a:srgbClr val="FFFFFF"/>
                </a:solidFill>
                <a:latin typeface="Arial"/>
                <a:ea typeface="Arial"/>
                <a:cs typeface="Arial"/>
                <a:sym typeface="Arial"/>
              </a:defRPr>
            </a:pPr>
          </a:p>
        </p:txBody>
      </p:sp>
      <p:pic>
        <p:nvPicPr>
          <p:cNvPr id="98" name="Picture 11" descr="Picture 11"/>
          <p:cNvPicPr>
            <a:picLocks noChangeAspect="1"/>
          </p:cNvPicPr>
          <p:nvPr/>
        </p:nvPicPr>
        <p:blipFill>
          <a:blip r:embed="rId2">
            <a:extLst/>
          </a:blip>
          <a:stretch>
            <a:fillRect/>
          </a:stretch>
        </p:blipFill>
        <p:spPr>
          <a:xfrm>
            <a:off x="7391300" y="4099769"/>
            <a:ext cx="1429172" cy="704231"/>
          </a:xfrm>
          <a:prstGeom prst="rect">
            <a:avLst/>
          </a:prstGeom>
          <a:ln w="12700">
            <a:miter lim="400000"/>
          </a:ln>
        </p:spPr>
      </p:pic>
      <p:sp>
        <p:nvSpPr>
          <p:cNvPr id="99" name="Rectangle 2"/>
          <p:cNvSpPr/>
          <p:nvPr/>
        </p:nvSpPr>
        <p:spPr>
          <a:xfrm>
            <a:off x="0" y="-1"/>
            <a:ext cx="9144000" cy="5197644"/>
          </a:xfrm>
          <a:prstGeom prst="rect">
            <a:avLst/>
          </a:prstGeom>
          <a:solidFill>
            <a:srgbClr val="FFFFFF"/>
          </a:solidFill>
          <a:ln w="12700">
            <a:miter lim="400000"/>
          </a:ln>
          <a:effectLst>
            <a:outerShdw sx="100000" sy="100000" kx="0" ky="0" algn="b" rotWithShape="0" blurRad="38100" dist="23000" dir="5400000">
              <a:srgbClr val="000000">
                <a:alpha val="35000"/>
              </a:srgbClr>
            </a:outerShdw>
          </a:effectLst>
        </p:spPr>
        <p:txBody>
          <a:bodyPr lIns="45718" tIns="45718" rIns="45718" bIns="45718" anchor="ctr"/>
          <a:lstStyle/>
          <a:p>
            <a:pPr algn="ctr">
              <a:defRPr>
                <a:solidFill>
                  <a:srgbClr val="FFFFFF"/>
                </a:solidFill>
                <a:latin typeface="Arial"/>
                <a:ea typeface="Arial"/>
                <a:cs typeface="Arial"/>
                <a:sym typeface="Arial"/>
              </a:defRPr>
            </a:pPr>
          </a:p>
        </p:txBody>
      </p:sp>
      <p:sp>
        <p:nvSpPr>
          <p:cNvPr id="100" name="Rectangle 6"/>
          <p:cNvSpPr/>
          <p:nvPr/>
        </p:nvSpPr>
        <p:spPr>
          <a:xfrm>
            <a:off x="179511" y="167728"/>
            <a:ext cx="8784980" cy="4852296"/>
          </a:xfrm>
          <a:prstGeom prst="rect">
            <a:avLst/>
          </a:prstGeom>
          <a:solidFill>
            <a:srgbClr val="14355F"/>
          </a:solidFill>
          <a:ln w="12700">
            <a:miter lim="400000"/>
          </a:ln>
        </p:spPr>
        <p:txBody>
          <a:bodyPr lIns="45718" tIns="45718" rIns="45718" bIns="45718" anchor="ctr"/>
          <a:lstStyle/>
          <a:p>
            <a:pPr algn="ctr">
              <a:defRPr>
                <a:solidFill>
                  <a:srgbClr val="FFFFFF"/>
                </a:solidFill>
                <a:latin typeface="Arial"/>
                <a:ea typeface="Arial"/>
                <a:cs typeface="Arial"/>
                <a:sym typeface="Arial"/>
              </a:defRPr>
            </a:pPr>
          </a:p>
        </p:txBody>
      </p:sp>
      <p:pic>
        <p:nvPicPr>
          <p:cNvPr id="101" name="Picture 4" descr="Picture 4"/>
          <p:cNvPicPr>
            <a:picLocks noChangeAspect="1"/>
          </p:cNvPicPr>
          <p:nvPr/>
        </p:nvPicPr>
        <p:blipFill>
          <a:blip r:embed="rId2">
            <a:extLst/>
          </a:blip>
          <a:stretch>
            <a:fillRect/>
          </a:stretch>
        </p:blipFill>
        <p:spPr>
          <a:xfrm>
            <a:off x="2966347" y="1780557"/>
            <a:ext cx="3211305" cy="1582384"/>
          </a:xfrm>
          <a:prstGeom prst="rect">
            <a:avLst/>
          </a:prstGeom>
          <a:ln w="12700">
            <a:miter lim="400000"/>
          </a:ln>
        </p:spPr>
      </p:pic>
      <p:sp>
        <p:nvSpPr>
          <p:cNvPr id="102" name="Slide Number"/>
          <p:cNvSpPr txBox="1"/>
          <p:nvPr>
            <p:ph type="sldNum" sz="quarter" idx="2"/>
          </p:nvPr>
        </p:nvSpPr>
        <p:spPr>
          <a:xfrm>
            <a:off x="2206673" y="4966101"/>
            <a:ext cx="414917" cy="412498"/>
          </a:xfrm>
          <a:prstGeom prst="rect">
            <a:avLst/>
          </a:prstGeom>
        </p:spPr>
        <p:txBody>
          <a:bodyPr lIns="45718" tIns="45718" rIns="45718" bIns="45718"/>
          <a:lstStyle>
            <a:lvl1pPr algn="ctr" defTabSz="457200">
              <a:spcBef>
                <a:spcPts val="500"/>
              </a:spcBef>
              <a:defRPr sz="2200">
                <a:latin typeface="Arial"/>
                <a:ea typeface="Arial"/>
                <a:cs typeface="Arial"/>
                <a:sym typeface="Aria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Alternative last slide with icecubes">
    <p:bg>
      <p:bgPr>
        <a:gradFill flip="none" rotWithShape="1">
          <a:gsLst>
            <a:gs pos="0">
              <a:srgbClr val="F3F8FD"/>
            </a:gs>
            <a:gs pos="74000">
              <a:srgbClr val="97BCE9"/>
            </a:gs>
            <a:gs pos="83000">
              <a:srgbClr val="97BCE9"/>
            </a:gs>
            <a:gs pos="100000">
              <a:srgbClr val="B9D2F0"/>
            </a:gs>
          </a:gsLst>
          <a:lin ang="5400000" scaled="0"/>
        </a:gradFill>
      </p:bgPr>
    </p:bg>
    <p:spTree>
      <p:nvGrpSpPr>
        <p:cNvPr id="1" name=""/>
        <p:cNvGrpSpPr/>
        <p:nvPr/>
      </p:nvGrpSpPr>
      <p:grpSpPr>
        <a:xfrm>
          <a:off x="0" y="0"/>
          <a:ext cx="0" cy="0"/>
          <a:chOff x="0" y="0"/>
          <a:chExt cx="0" cy="0"/>
        </a:xfrm>
      </p:grpSpPr>
      <p:sp>
        <p:nvSpPr>
          <p:cNvPr id="109" name="Rectangle 8"/>
          <p:cNvSpPr/>
          <p:nvPr/>
        </p:nvSpPr>
        <p:spPr>
          <a:xfrm>
            <a:off x="0" y="0"/>
            <a:ext cx="9144000" cy="5162902"/>
          </a:xfrm>
          <a:prstGeom prst="rect">
            <a:avLst/>
          </a:prstGeom>
          <a:solidFill>
            <a:srgbClr val="FFFFFF"/>
          </a:solidFill>
          <a:ln w="12700">
            <a:miter lim="400000"/>
          </a:ln>
          <a:effectLst>
            <a:outerShdw sx="100000" sy="100000" kx="0" ky="0" algn="b" rotWithShape="0" blurRad="38100" dist="23000" dir="5400000">
              <a:srgbClr val="000000">
                <a:alpha val="35000"/>
              </a:srgbClr>
            </a:outerShdw>
          </a:effectLst>
        </p:spPr>
        <p:txBody>
          <a:bodyPr lIns="45718" tIns="45718" rIns="45718" bIns="45718" anchor="ctr"/>
          <a:lstStyle/>
          <a:p>
            <a:pPr algn="ctr">
              <a:defRPr>
                <a:solidFill>
                  <a:srgbClr val="FFFFFF"/>
                </a:solidFill>
                <a:latin typeface="Arial"/>
                <a:ea typeface="Arial"/>
                <a:cs typeface="Arial"/>
                <a:sym typeface="Arial"/>
              </a:defRPr>
            </a:pPr>
          </a:p>
        </p:txBody>
      </p:sp>
      <p:sp>
        <p:nvSpPr>
          <p:cNvPr id="110" name="Rectangle 9"/>
          <p:cNvSpPr/>
          <p:nvPr/>
        </p:nvSpPr>
        <p:spPr>
          <a:xfrm>
            <a:off x="-2531" y="3651870"/>
            <a:ext cx="4286500" cy="1511034"/>
          </a:xfrm>
          <a:prstGeom prst="rect">
            <a:avLst/>
          </a:prstGeom>
          <a:solidFill>
            <a:srgbClr val="B8C9D7"/>
          </a:solidFill>
          <a:ln w="12700">
            <a:miter lim="400000"/>
          </a:ln>
        </p:spPr>
        <p:txBody>
          <a:bodyPr lIns="45718" tIns="45718" rIns="45718" bIns="45718" anchor="ctr"/>
          <a:lstStyle/>
          <a:p>
            <a:pPr algn="ctr">
              <a:defRPr>
                <a:solidFill>
                  <a:srgbClr val="FFFFFF"/>
                </a:solidFill>
                <a:latin typeface="Arial"/>
                <a:ea typeface="Arial"/>
                <a:cs typeface="Arial"/>
                <a:sym typeface="Arial"/>
              </a:defRPr>
            </a:pPr>
          </a:p>
        </p:txBody>
      </p:sp>
      <p:sp>
        <p:nvSpPr>
          <p:cNvPr id="111" name="Rectangle 10"/>
          <p:cNvSpPr/>
          <p:nvPr/>
        </p:nvSpPr>
        <p:spPr>
          <a:xfrm>
            <a:off x="179511" y="167730"/>
            <a:ext cx="8784980" cy="4778863"/>
          </a:xfrm>
          <a:prstGeom prst="rect">
            <a:avLst/>
          </a:prstGeom>
          <a:solidFill>
            <a:srgbClr val="14355F"/>
          </a:solidFill>
          <a:ln w="12700">
            <a:miter lim="400000"/>
          </a:ln>
        </p:spPr>
        <p:txBody>
          <a:bodyPr lIns="45718" tIns="45718" rIns="45718" bIns="45718" anchor="ctr"/>
          <a:lstStyle/>
          <a:p>
            <a:pPr algn="ctr">
              <a:defRPr>
                <a:solidFill>
                  <a:srgbClr val="FFFFFF"/>
                </a:solidFill>
                <a:latin typeface="Arial"/>
                <a:ea typeface="Arial"/>
                <a:cs typeface="Arial"/>
                <a:sym typeface="Arial"/>
              </a:defRPr>
            </a:pPr>
          </a:p>
        </p:txBody>
      </p:sp>
      <p:pic>
        <p:nvPicPr>
          <p:cNvPr id="112" name="Picture 11" descr="Picture 11"/>
          <p:cNvPicPr>
            <a:picLocks noChangeAspect="1"/>
          </p:cNvPicPr>
          <p:nvPr/>
        </p:nvPicPr>
        <p:blipFill>
          <a:blip r:embed="rId2">
            <a:extLst/>
          </a:blip>
          <a:stretch>
            <a:fillRect/>
          </a:stretch>
        </p:blipFill>
        <p:spPr>
          <a:xfrm>
            <a:off x="7391300" y="4099769"/>
            <a:ext cx="1429172" cy="704231"/>
          </a:xfrm>
          <a:prstGeom prst="rect">
            <a:avLst/>
          </a:prstGeom>
          <a:ln w="12700">
            <a:miter lim="400000"/>
          </a:ln>
        </p:spPr>
      </p:pic>
      <p:sp>
        <p:nvSpPr>
          <p:cNvPr id="113" name="Rectangle 5"/>
          <p:cNvSpPr/>
          <p:nvPr/>
        </p:nvSpPr>
        <p:spPr>
          <a:xfrm>
            <a:off x="0" y="-1"/>
            <a:ext cx="9144000" cy="5197644"/>
          </a:xfrm>
          <a:prstGeom prst="rect">
            <a:avLst/>
          </a:prstGeom>
          <a:solidFill>
            <a:srgbClr val="FFFFFF"/>
          </a:solidFill>
          <a:ln w="12700">
            <a:miter lim="400000"/>
          </a:ln>
          <a:effectLst>
            <a:outerShdw sx="100000" sy="100000" kx="0" ky="0" algn="b" rotWithShape="0" blurRad="38100" dist="23000" dir="5400000">
              <a:srgbClr val="000000">
                <a:alpha val="35000"/>
              </a:srgbClr>
            </a:outerShdw>
          </a:effectLst>
        </p:spPr>
        <p:txBody>
          <a:bodyPr lIns="45718" tIns="45718" rIns="45718" bIns="45718" anchor="ctr"/>
          <a:lstStyle/>
          <a:p>
            <a:pPr algn="ctr">
              <a:defRPr>
                <a:solidFill>
                  <a:srgbClr val="FFFFFF"/>
                </a:solidFill>
                <a:latin typeface="Arial"/>
                <a:ea typeface="Arial"/>
                <a:cs typeface="Arial"/>
                <a:sym typeface="Arial"/>
              </a:defRPr>
            </a:pPr>
          </a:p>
        </p:txBody>
      </p:sp>
      <p:sp>
        <p:nvSpPr>
          <p:cNvPr id="114" name="Rectangle 12"/>
          <p:cNvSpPr/>
          <p:nvPr/>
        </p:nvSpPr>
        <p:spPr>
          <a:xfrm>
            <a:off x="179511" y="167728"/>
            <a:ext cx="8784980" cy="4835034"/>
          </a:xfrm>
          <a:prstGeom prst="rect">
            <a:avLst/>
          </a:prstGeom>
          <a:solidFill>
            <a:srgbClr val="14355F"/>
          </a:solidFill>
          <a:ln w="12700">
            <a:miter lim="400000"/>
          </a:ln>
        </p:spPr>
        <p:txBody>
          <a:bodyPr lIns="45718" tIns="45718" rIns="45718" bIns="45718" anchor="ctr"/>
          <a:lstStyle/>
          <a:p>
            <a:pPr algn="ctr">
              <a:defRPr>
                <a:solidFill>
                  <a:srgbClr val="FFFFFF"/>
                </a:solidFill>
                <a:latin typeface="Arial"/>
                <a:ea typeface="Arial"/>
                <a:cs typeface="Arial"/>
                <a:sym typeface="Arial"/>
              </a:defRPr>
            </a:pPr>
          </a:p>
        </p:txBody>
      </p:sp>
      <p:pic>
        <p:nvPicPr>
          <p:cNvPr id="115" name="Picture 9" descr="Picture 9"/>
          <p:cNvPicPr>
            <a:picLocks noChangeAspect="1"/>
          </p:cNvPicPr>
          <p:nvPr/>
        </p:nvPicPr>
        <p:blipFill>
          <a:blip r:embed="rId3">
            <a:extLst/>
          </a:blip>
          <a:stretch>
            <a:fillRect/>
          </a:stretch>
        </p:blipFill>
        <p:spPr>
          <a:xfrm>
            <a:off x="6739680" y="1148850"/>
            <a:ext cx="2222310" cy="3871173"/>
          </a:xfrm>
          <a:prstGeom prst="rect">
            <a:avLst/>
          </a:prstGeom>
          <a:ln w="12700">
            <a:miter lim="400000"/>
          </a:ln>
        </p:spPr>
      </p:pic>
      <p:pic>
        <p:nvPicPr>
          <p:cNvPr id="116" name="Picture 8" descr="Picture 8"/>
          <p:cNvPicPr>
            <a:picLocks noChangeAspect="1"/>
          </p:cNvPicPr>
          <p:nvPr/>
        </p:nvPicPr>
        <p:blipFill>
          <a:blip r:embed="rId2">
            <a:extLst/>
          </a:blip>
          <a:stretch>
            <a:fillRect/>
          </a:stretch>
        </p:blipFill>
        <p:spPr>
          <a:xfrm>
            <a:off x="6931928" y="3821274"/>
            <a:ext cx="1888546" cy="930589"/>
          </a:xfrm>
          <a:prstGeom prst="rect">
            <a:avLst/>
          </a:prstGeom>
          <a:ln w="12700">
            <a:miter lim="400000"/>
          </a:ln>
        </p:spPr>
      </p:pic>
      <p:sp>
        <p:nvSpPr>
          <p:cNvPr id="117" name="Slide Number"/>
          <p:cNvSpPr txBox="1"/>
          <p:nvPr>
            <p:ph type="sldNum" sz="quarter" idx="2"/>
          </p:nvPr>
        </p:nvSpPr>
        <p:spPr>
          <a:xfrm>
            <a:off x="2206673" y="4966101"/>
            <a:ext cx="414917" cy="412498"/>
          </a:xfrm>
          <a:prstGeom prst="rect">
            <a:avLst/>
          </a:prstGeom>
        </p:spPr>
        <p:txBody>
          <a:bodyPr lIns="45718" tIns="45718" rIns="45718" bIns="45718"/>
          <a:lstStyle>
            <a:lvl1pPr algn="ctr" defTabSz="457200">
              <a:spcBef>
                <a:spcPts val="500"/>
              </a:spcBef>
              <a:defRPr sz="2200">
                <a:latin typeface="Arial"/>
                <a:ea typeface="Arial"/>
                <a:cs typeface="Arial"/>
                <a:sym typeface="Aria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re et contenu">
    <p:spTree>
      <p:nvGrpSpPr>
        <p:cNvPr id="1" name=""/>
        <p:cNvGrpSpPr/>
        <p:nvPr/>
      </p:nvGrpSpPr>
      <p:grpSpPr>
        <a:xfrm>
          <a:off x="0" y="0"/>
          <a:ext cx="0" cy="0"/>
          <a:chOff x="0" y="0"/>
          <a:chExt cx="0" cy="0"/>
        </a:xfrm>
      </p:grpSpPr>
      <p:sp>
        <p:nvSpPr>
          <p:cNvPr id="124" name="Body Level One…"/>
          <p:cNvSpPr txBox="1"/>
          <p:nvPr>
            <p:ph type="body" idx="1" hasCustomPrompt="1"/>
          </p:nvPr>
        </p:nvSpPr>
        <p:spPr>
          <a:prstGeom prst="rect">
            <a:avLst/>
          </a:prstGeom>
        </p:spPr>
        <p:txBody>
          <a:bodyPr/>
          <a:lstStyle/>
          <a:p>
            <a:pPr/>
            <a:r>
              <a:t>Click to insert text</a:t>
            </a:r>
          </a:p>
          <a:p>
            <a:pPr lvl="1"/>
            <a:r>
              <a:t/>
            </a:r>
          </a:p>
          <a:p>
            <a:pPr lvl="2"/>
            <a:r>
              <a:t/>
            </a:r>
          </a:p>
          <a:p>
            <a:pPr lvl="3"/>
            <a:r>
              <a:t/>
            </a:r>
          </a:p>
          <a:p>
            <a:pPr lvl="4"/>
            <a:r>
              <a:t/>
            </a:r>
          </a:p>
        </p:txBody>
      </p:sp>
      <p:sp>
        <p:nvSpPr>
          <p:cNvPr id="125" name="Insert title"/>
          <p:cNvSpPr txBox="1"/>
          <p:nvPr>
            <p:ph type="title" hasCustomPrompt="1"/>
          </p:nvPr>
        </p:nvSpPr>
        <p:spPr>
          <a:prstGeom prst="rect">
            <a:avLst/>
          </a:prstGeom>
        </p:spPr>
        <p:txBody>
          <a:bodyPr/>
          <a:lstStyle/>
          <a:p>
            <a:pPr/>
            <a:r>
              <a:t>Insert title</a:t>
            </a:r>
          </a:p>
        </p:txBody>
      </p:sp>
      <p:sp>
        <p:nvSpPr>
          <p:cNvPr id="12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jpe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Relationship Id="rId15" Type="http://schemas.openxmlformats.org/officeDocument/2006/relationships/slideLayout" Target="../slideLayouts/slideLayout13.xml"/><Relationship Id="rId16" Type="http://schemas.openxmlformats.org/officeDocument/2006/relationships/slideLayout" Target="../slideLayouts/slideLayout14.xml"/><Relationship Id="rId17" Type="http://schemas.openxmlformats.org/officeDocument/2006/relationships/slideLayout" Target="../slideLayouts/slideLayout15.xml"/><Relationship Id="rId18" Type="http://schemas.openxmlformats.org/officeDocument/2006/relationships/slideLayout" Target="../slideLayouts/slideLayout16.xml"/><Relationship Id="rId19" Type="http://schemas.openxmlformats.org/officeDocument/2006/relationships/slideLayout" Target="../slideLayouts/slideLayout17.xml"/><Relationship Id="rId20"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Rectangle 11"/>
          <p:cNvSpPr/>
          <p:nvPr/>
        </p:nvSpPr>
        <p:spPr>
          <a:xfrm>
            <a:off x="2381" y="4930138"/>
            <a:ext cx="9141619" cy="213363"/>
          </a:xfrm>
          <a:prstGeom prst="rect">
            <a:avLst/>
          </a:prstGeom>
          <a:gradFill>
            <a:gsLst>
              <a:gs pos="0">
                <a:srgbClr val="00409A"/>
              </a:gs>
              <a:gs pos="16000">
                <a:srgbClr val="005091"/>
              </a:gs>
              <a:gs pos="31000">
                <a:srgbClr val="1C6F9C"/>
              </a:gs>
              <a:gs pos="43000">
                <a:srgbClr val="088172"/>
              </a:gs>
              <a:gs pos="57000">
                <a:srgbClr val="43A506"/>
              </a:gs>
              <a:gs pos="70000">
                <a:srgbClr val="7CA11C"/>
              </a:gs>
              <a:gs pos="85000">
                <a:srgbClr val="B49C31"/>
              </a:gs>
              <a:gs pos="92500">
                <a:srgbClr val="F7AF62"/>
              </a:gs>
              <a:gs pos="96250">
                <a:srgbClr val="F5A245"/>
              </a:gs>
              <a:gs pos="100000">
                <a:srgbClr val="F5A143"/>
              </a:gs>
            </a:gsLst>
          </a:gradFill>
          <a:ln w="12700">
            <a:miter lim="400000"/>
          </a:ln>
        </p:spPr>
        <p:txBody>
          <a:bodyPr lIns="45718" tIns="45718" rIns="45718" bIns="45718"/>
          <a:lstStyle/>
          <a:p>
            <a:pPr defTabSz="342900">
              <a:defRPr sz="700">
                <a:solidFill>
                  <a:srgbClr val="FFFFFF"/>
                </a:solidFill>
              </a:defRPr>
            </a:pPr>
          </a:p>
        </p:txBody>
      </p:sp>
      <p:sp>
        <p:nvSpPr>
          <p:cNvPr id="3" name="Rectangle 16"/>
          <p:cNvSpPr/>
          <p:nvPr/>
        </p:nvSpPr>
        <p:spPr>
          <a:xfrm>
            <a:off x="-6539" y="-15232"/>
            <a:ext cx="9148159" cy="593401"/>
          </a:xfrm>
          <a:prstGeom prst="rect">
            <a:avLst/>
          </a:prstGeom>
          <a:solidFill>
            <a:srgbClr val="00409A"/>
          </a:solidFill>
          <a:ln w="12700">
            <a:miter lim="400000"/>
          </a:ln>
        </p:spPr>
        <p:txBody>
          <a:bodyPr lIns="45718" tIns="45718" rIns="45718" bIns="45718"/>
          <a:lstStyle/>
          <a:p>
            <a:pPr defTabSz="342900">
              <a:defRPr sz="1200">
                <a:solidFill>
                  <a:srgbClr val="FFFFFF"/>
                </a:solidFill>
              </a:defRPr>
            </a:pPr>
          </a:p>
        </p:txBody>
      </p:sp>
      <p:pic>
        <p:nvPicPr>
          <p:cNvPr id="4" name="Image 17" descr="Image 17"/>
          <p:cNvPicPr>
            <a:picLocks noChangeAspect="1"/>
          </p:cNvPicPr>
          <p:nvPr/>
        </p:nvPicPr>
        <p:blipFill>
          <a:blip r:embed="rId2">
            <a:extLst/>
          </a:blip>
          <a:stretch>
            <a:fillRect/>
          </a:stretch>
        </p:blipFill>
        <p:spPr>
          <a:xfrm>
            <a:off x="-6539" y="-18055"/>
            <a:ext cx="958066" cy="599046"/>
          </a:xfrm>
          <a:prstGeom prst="rect">
            <a:avLst/>
          </a:prstGeom>
          <a:ln w="12700">
            <a:miter lim="400000"/>
          </a:ln>
        </p:spPr>
      </p:pic>
      <p:pic>
        <p:nvPicPr>
          <p:cNvPr id="5" name="Image 7" descr="Image 7"/>
          <p:cNvPicPr>
            <a:picLocks noChangeAspect="1"/>
          </p:cNvPicPr>
          <p:nvPr/>
        </p:nvPicPr>
        <p:blipFill>
          <a:blip r:embed="rId2">
            <a:extLst/>
          </a:blip>
          <a:stretch>
            <a:fillRect/>
          </a:stretch>
        </p:blipFill>
        <p:spPr>
          <a:xfrm>
            <a:off x="-4158" y="0"/>
            <a:ext cx="949039" cy="593401"/>
          </a:xfrm>
          <a:prstGeom prst="rect">
            <a:avLst/>
          </a:prstGeom>
          <a:ln w="12700">
            <a:miter lim="400000"/>
          </a:ln>
        </p:spPr>
      </p:pic>
      <p:sp>
        <p:nvSpPr>
          <p:cNvPr id="6" name="Body Level One…"/>
          <p:cNvSpPr txBox="1"/>
          <p:nvPr>
            <p:ph type="body" idx="1" hasCustomPrompt="1"/>
          </p:nvPr>
        </p:nvSpPr>
        <p:spPr>
          <a:xfrm>
            <a:off x="998219" y="791850"/>
            <a:ext cx="7543802" cy="3655692"/>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p>
            <a:pPr/>
            <a:r>
              <a:t>Click to insert text</a:t>
            </a:r>
          </a:p>
          <a:p>
            <a:pPr lvl="1"/>
            <a:r>
              <a:t/>
            </a:r>
          </a:p>
          <a:p>
            <a:pPr lvl="2"/>
            <a:r>
              <a:t/>
            </a:r>
          </a:p>
          <a:p>
            <a:pPr lvl="3"/>
            <a:r>
              <a:t/>
            </a:r>
          </a:p>
          <a:p>
            <a:pPr lvl="4"/>
            <a:r>
              <a:t/>
            </a:r>
          </a:p>
        </p:txBody>
      </p:sp>
      <p:sp>
        <p:nvSpPr>
          <p:cNvPr id="7" name="Insert title"/>
          <p:cNvSpPr txBox="1"/>
          <p:nvPr>
            <p:ph type="title" hasCustomPrompt="1"/>
          </p:nvPr>
        </p:nvSpPr>
        <p:spPr>
          <a:xfrm>
            <a:off x="1232985" y="57604"/>
            <a:ext cx="7597142" cy="478188"/>
          </a:xfrm>
          <a:prstGeom prst="rect">
            <a:avLst/>
          </a:prstGeom>
          <a:ln w="12700">
            <a:miter lim="400000"/>
          </a:ln>
          <a:extLst>
            <a:ext uri="{C572A759-6A51-4108-AA02-DFA0A04FC94B}">
              <ma14:wrappingTextBoxFlag xmlns:ma14="http://schemas.microsoft.com/office/mac/drawingml/2011/main" val="1"/>
            </a:ext>
          </a:extLst>
        </p:spPr>
        <p:txBody>
          <a:bodyPr lIns="34289" tIns="34289" rIns="34289" bIns="34289" anchor="ctr">
            <a:normAutofit fontScale="100000" lnSpcReduction="0"/>
          </a:bodyPr>
          <a:lstStyle/>
          <a:p>
            <a:pPr/>
            <a:r>
              <a:t>Insert title</a:t>
            </a:r>
          </a:p>
        </p:txBody>
      </p:sp>
      <p:sp>
        <p:nvSpPr>
          <p:cNvPr id="8" name="Slide Number"/>
          <p:cNvSpPr txBox="1"/>
          <p:nvPr>
            <p:ph type="sldNum" sz="quarter" idx="2"/>
          </p:nvPr>
        </p:nvSpPr>
        <p:spPr>
          <a:xfrm>
            <a:off x="8970226" y="4930138"/>
            <a:ext cx="171395" cy="163259"/>
          </a:xfrm>
          <a:prstGeom prst="rect">
            <a:avLst/>
          </a:prstGeom>
          <a:ln w="12700">
            <a:miter lim="400000"/>
          </a:ln>
        </p:spPr>
        <p:txBody>
          <a:bodyPr wrap="none" lIns="34289" tIns="34289" rIns="34289" bIns="34289">
            <a:spAutoFit/>
          </a:bodyPr>
          <a:lstStyle>
            <a:lvl1pPr algn="r" defTabSz="342900">
              <a:defRPr sz="700">
                <a:solidFill>
                  <a:srgbClr val="FFFFFF"/>
                </a:solidFill>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 id="2147483666" r:id="rId20"/>
  </p:sldLayoutIdLst>
  <p:transition xmlns:p14="http://schemas.microsoft.com/office/powerpoint/2010/main" spd="med" advClick="1"/>
  <p:txStyles>
    <p:titleStyle>
      <a:lvl1pPr marL="0" marR="0" indent="0" algn="r" defTabSz="685800" rtl="0" latinLnBrk="0">
        <a:lnSpc>
          <a:spcPct val="85000"/>
        </a:lnSpc>
        <a:spcBef>
          <a:spcPts val="0"/>
        </a:spcBef>
        <a:spcAft>
          <a:spcPts val="0"/>
        </a:spcAft>
        <a:buClrTx/>
        <a:buSzTx/>
        <a:buFontTx/>
        <a:buNone/>
        <a:tabLst/>
        <a:defRPr b="0" baseline="0" cap="none" i="0" spc="-36" strike="noStrike" sz="2800" u="none">
          <a:solidFill>
            <a:srgbClr val="FFFFFF"/>
          </a:solidFill>
          <a:uFillTx/>
          <a:latin typeface="Calibri Light"/>
          <a:ea typeface="Calibri Light"/>
          <a:cs typeface="Calibri Light"/>
          <a:sym typeface="Calibri Light"/>
        </a:defRPr>
      </a:lvl1pPr>
      <a:lvl2pPr marL="0" marR="0" indent="0" algn="r" defTabSz="685800" rtl="0" latinLnBrk="0">
        <a:lnSpc>
          <a:spcPct val="85000"/>
        </a:lnSpc>
        <a:spcBef>
          <a:spcPts val="0"/>
        </a:spcBef>
        <a:spcAft>
          <a:spcPts val="0"/>
        </a:spcAft>
        <a:buClrTx/>
        <a:buSzTx/>
        <a:buFontTx/>
        <a:buNone/>
        <a:tabLst/>
        <a:defRPr b="0" baseline="0" cap="none" i="0" spc="-36" strike="noStrike" sz="2800" u="none">
          <a:solidFill>
            <a:srgbClr val="FFFFFF"/>
          </a:solidFill>
          <a:uFillTx/>
          <a:latin typeface="Calibri Light"/>
          <a:ea typeface="Calibri Light"/>
          <a:cs typeface="Calibri Light"/>
          <a:sym typeface="Calibri Light"/>
        </a:defRPr>
      </a:lvl2pPr>
      <a:lvl3pPr marL="0" marR="0" indent="0" algn="r" defTabSz="685800" rtl="0" latinLnBrk="0">
        <a:lnSpc>
          <a:spcPct val="85000"/>
        </a:lnSpc>
        <a:spcBef>
          <a:spcPts val="0"/>
        </a:spcBef>
        <a:spcAft>
          <a:spcPts val="0"/>
        </a:spcAft>
        <a:buClrTx/>
        <a:buSzTx/>
        <a:buFontTx/>
        <a:buNone/>
        <a:tabLst/>
        <a:defRPr b="0" baseline="0" cap="none" i="0" spc="-36" strike="noStrike" sz="2800" u="none">
          <a:solidFill>
            <a:srgbClr val="FFFFFF"/>
          </a:solidFill>
          <a:uFillTx/>
          <a:latin typeface="Calibri Light"/>
          <a:ea typeface="Calibri Light"/>
          <a:cs typeface="Calibri Light"/>
          <a:sym typeface="Calibri Light"/>
        </a:defRPr>
      </a:lvl3pPr>
      <a:lvl4pPr marL="0" marR="0" indent="0" algn="r" defTabSz="685800" rtl="0" latinLnBrk="0">
        <a:lnSpc>
          <a:spcPct val="85000"/>
        </a:lnSpc>
        <a:spcBef>
          <a:spcPts val="0"/>
        </a:spcBef>
        <a:spcAft>
          <a:spcPts val="0"/>
        </a:spcAft>
        <a:buClrTx/>
        <a:buSzTx/>
        <a:buFontTx/>
        <a:buNone/>
        <a:tabLst/>
        <a:defRPr b="0" baseline="0" cap="none" i="0" spc="-36" strike="noStrike" sz="2800" u="none">
          <a:solidFill>
            <a:srgbClr val="FFFFFF"/>
          </a:solidFill>
          <a:uFillTx/>
          <a:latin typeface="Calibri Light"/>
          <a:ea typeface="Calibri Light"/>
          <a:cs typeface="Calibri Light"/>
          <a:sym typeface="Calibri Light"/>
        </a:defRPr>
      </a:lvl4pPr>
      <a:lvl5pPr marL="0" marR="0" indent="0" algn="r" defTabSz="685800" rtl="0" latinLnBrk="0">
        <a:lnSpc>
          <a:spcPct val="85000"/>
        </a:lnSpc>
        <a:spcBef>
          <a:spcPts val="0"/>
        </a:spcBef>
        <a:spcAft>
          <a:spcPts val="0"/>
        </a:spcAft>
        <a:buClrTx/>
        <a:buSzTx/>
        <a:buFontTx/>
        <a:buNone/>
        <a:tabLst/>
        <a:defRPr b="0" baseline="0" cap="none" i="0" spc="-36" strike="noStrike" sz="2800" u="none">
          <a:solidFill>
            <a:srgbClr val="FFFFFF"/>
          </a:solidFill>
          <a:uFillTx/>
          <a:latin typeface="Calibri Light"/>
          <a:ea typeface="Calibri Light"/>
          <a:cs typeface="Calibri Light"/>
          <a:sym typeface="Calibri Light"/>
        </a:defRPr>
      </a:lvl5pPr>
      <a:lvl6pPr marL="0" marR="0" indent="0" algn="r" defTabSz="685800" rtl="0" latinLnBrk="0">
        <a:lnSpc>
          <a:spcPct val="85000"/>
        </a:lnSpc>
        <a:spcBef>
          <a:spcPts val="0"/>
        </a:spcBef>
        <a:spcAft>
          <a:spcPts val="0"/>
        </a:spcAft>
        <a:buClrTx/>
        <a:buSzTx/>
        <a:buFontTx/>
        <a:buNone/>
        <a:tabLst/>
        <a:defRPr b="0" baseline="0" cap="none" i="0" spc="-36" strike="noStrike" sz="2800" u="none">
          <a:solidFill>
            <a:srgbClr val="FFFFFF"/>
          </a:solidFill>
          <a:uFillTx/>
          <a:latin typeface="Calibri Light"/>
          <a:ea typeface="Calibri Light"/>
          <a:cs typeface="Calibri Light"/>
          <a:sym typeface="Calibri Light"/>
        </a:defRPr>
      </a:lvl6pPr>
      <a:lvl7pPr marL="0" marR="0" indent="0" algn="r" defTabSz="685800" rtl="0" latinLnBrk="0">
        <a:lnSpc>
          <a:spcPct val="85000"/>
        </a:lnSpc>
        <a:spcBef>
          <a:spcPts val="0"/>
        </a:spcBef>
        <a:spcAft>
          <a:spcPts val="0"/>
        </a:spcAft>
        <a:buClrTx/>
        <a:buSzTx/>
        <a:buFontTx/>
        <a:buNone/>
        <a:tabLst/>
        <a:defRPr b="0" baseline="0" cap="none" i="0" spc="-36" strike="noStrike" sz="2800" u="none">
          <a:solidFill>
            <a:srgbClr val="FFFFFF"/>
          </a:solidFill>
          <a:uFillTx/>
          <a:latin typeface="Calibri Light"/>
          <a:ea typeface="Calibri Light"/>
          <a:cs typeface="Calibri Light"/>
          <a:sym typeface="Calibri Light"/>
        </a:defRPr>
      </a:lvl7pPr>
      <a:lvl8pPr marL="0" marR="0" indent="0" algn="r" defTabSz="685800" rtl="0" latinLnBrk="0">
        <a:lnSpc>
          <a:spcPct val="85000"/>
        </a:lnSpc>
        <a:spcBef>
          <a:spcPts val="0"/>
        </a:spcBef>
        <a:spcAft>
          <a:spcPts val="0"/>
        </a:spcAft>
        <a:buClrTx/>
        <a:buSzTx/>
        <a:buFontTx/>
        <a:buNone/>
        <a:tabLst/>
        <a:defRPr b="0" baseline="0" cap="none" i="0" spc="-36" strike="noStrike" sz="2800" u="none">
          <a:solidFill>
            <a:srgbClr val="FFFFFF"/>
          </a:solidFill>
          <a:uFillTx/>
          <a:latin typeface="Calibri Light"/>
          <a:ea typeface="Calibri Light"/>
          <a:cs typeface="Calibri Light"/>
          <a:sym typeface="Calibri Light"/>
        </a:defRPr>
      </a:lvl8pPr>
      <a:lvl9pPr marL="0" marR="0" indent="0" algn="r" defTabSz="685800" rtl="0" latinLnBrk="0">
        <a:lnSpc>
          <a:spcPct val="85000"/>
        </a:lnSpc>
        <a:spcBef>
          <a:spcPts val="0"/>
        </a:spcBef>
        <a:spcAft>
          <a:spcPts val="0"/>
        </a:spcAft>
        <a:buClrTx/>
        <a:buSzTx/>
        <a:buFontTx/>
        <a:buNone/>
        <a:tabLst/>
        <a:defRPr b="0" baseline="0" cap="none" i="0" spc="-36" strike="noStrike" sz="2800" u="none">
          <a:solidFill>
            <a:srgbClr val="FFFFFF"/>
          </a:solidFill>
          <a:uFillTx/>
          <a:latin typeface="Calibri Light"/>
          <a:ea typeface="Calibri Light"/>
          <a:cs typeface="Calibri Light"/>
          <a:sym typeface="Calibri Light"/>
        </a:defRPr>
      </a:lvl9pPr>
    </p:titleStyle>
    <p:bodyStyle>
      <a:lvl1pPr marL="68579" marR="0" indent="-68579" algn="l" defTabSz="685800" rtl="0" latinLnBrk="0">
        <a:lnSpc>
          <a:spcPct val="90000"/>
        </a:lnSpc>
        <a:spcBef>
          <a:spcPts val="900"/>
        </a:spcBef>
        <a:spcAft>
          <a:spcPts val="0"/>
        </a:spcAft>
        <a:buClr>
          <a:srgbClr val="777777"/>
        </a:buClr>
        <a:buSzPct val="100000"/>
        <a:buFont typeface="Trebuchet MS"/>
        <a:buChar char="•"/>
        <a:tabLst/>
        <a:defRPr b="0" baseline="0" cap="none" i="0" spc="0" strike="noStrike" sz="1800" u="none">
          <a:solidFill>
            <a:srgbClr val="4D4D4D"/>
          </a:solidFill>
          <a:uFillTx/>
          <a:latin typeface="+mj-lt"/>
          <a:ea typeface="+mj-ea"/>
          <a:cs typeface="+mj-cs"/>
          <a:sym typeface="Calibri"/>
        </a:defRPr>
      </a:lvl1pPr>
      <a:lvl2pPr marL="365758" marR="0" indent="-164590" algn="l" defTabSz="685800" rtl="0" latinLnBrk="0">
        <a:lnSpc>
          <a:spcPct val="90000"/>
        </a:lnSpc>
        <a:spcBef>
          <a:spcPts val="900"/>
        </a:spcBef>
        <a:spcAft>
          <a:spcPts val="0"/>
        </a:spcAft>
        <a:buClr>
          <a:srgbClr val="777777"/>
        </a:buClr>
        <a:buSzPct val="100000"/>
        <a:buFont typeface="Trebuchet MS"/>
        <a:buChar char="•"/>
        <a:tabLst/>
        <a:defRPr b="0" baseline="0" cap="none" i="0" spc="0" strike="noStrike" sz="1800" u="none">
          <a:solidFill>
            <a:srgbClr val="4D4D4D"/>
          </a:solidFill>
          <a:uFillTx/>
          <a:latin typeface="+mj-lt"/>
          <a:ea typeface="+mj-ea"/>
          <a:cs typeface="+mj-cs"/>
          <a:sym typeface="Calibri"/>
        </a:defRPr>
      </a:lvl2pPr>
      <a:lvl3pPr marL="566927" marR="0" indent="-182879" algn="l" defTabSz="685800" rtl="0" latinLnBrk="0">
        <a:lnSpc>
          <a:spcPct val="90000"/>
        </a:lnSpc>
        <a:spcBef>
          <a:spcPts val="900"/>
        </a:spcBef>
        <a:spcAft>
          <a:spcPts val="0"/>
        </a:spcAft>
        <a:buClr>
          <a:srgbClr val="777777"/>
        </a:buClr>
        <a:buSzPct val="100000"/>
        <a:buFont typeface="Trebuchet MS"/>
        <a:buChar char="•"/>
        <a:tabLst/>
        <a:defRPr b="0" baseline="0" cap="none" i="0" spc="0" strike="noStrike" sz="1800" u="none">
          <a:solidFill>
            <a:srgbClr val="4D4D4D"/>
          </a:solidFill>
          <a:uFillTx/>
          <a:latin typeface="+mj-lt"/>
          <a:ea typeface="+mj-ea"/>
          <a:cs typeface="+mj-cs"/>
          <a:sym typeface="Calibri"/>
        </a:defRPr>
      </a:lvl3pPr>
      <a:lvl4pPr marL="772666" marR="0" indent="-205738" algn="l" defTabSz="685800" rtl="0" latinLnBrk="0">
        <a:lnSpc>
          <a:spcPct val="90000"/>
        </a:lnSpc>
        <a:spcBef>
          <a:spcPts val="900"/>
        </a:spcBef>
        <a:spcAft>
          <a:spcPts val="0"/>
        </a:spcAft>
        <a:buClr>
          <a:srgbClr val="777777"/>
        </a:buClr>
        <a:buSzPct val="100000"/>
        <a:buFont typeface="Trebuchet MS"/>
        <a:buChar char="•"/>
        <a:tabLst/>
        <a:defRPr b="0" baseline="0" cap="none" i="0" spc="0" strike="noStrike" sz="1800" u="none">
          <a:solidFill>
            <a:srgbClr val="4D4D4D"/>
          </a:solidFill>
          <a:uFillTx/>
          <a:latin typeface="+mj-lt"/>
          <a:ea typeface="+mj-ea"/>
          <a:cs typeface="+mj-cs"/>
          <a:sym typeface="Calibri"/>
        </a:defRPr>
      </a:lvl4pPr>
      <a:lvl5pPr marL="984939" marR="0" indent="-235130" algn="l" defTabSz="685800" rtl="0" latinLnBrk="0">
        <a:lnSpc>
          <a:spcPct val="90000"/>
        </a:lnSpc>
        <a:spcBef>
          <a:spcPts val="900"/>
        </a:spcBef>
        <a:spcAft>
          <a:spcPts val="0"/>
        </a:spcAft>
        <a:buClr>
          <a:srgbClr val="777777"/>
        </a:buClr>
        <a:buSzPct val="100000"/>
        <a:buFont typeface="Trebuchet MS"/>
        <a:buChar char="o"/>
        <a:tabLst/>
        <a:defRPr b="0" baseline="0" cap="none" i="0" spc="0" strike="noStrike" sz="1800" u="none">
          <a:solidFill>
            <a:srgbClr val="4D4D4D"/>
          </a:solidFill>
          <a:uFillTx/>
          <a:latin typeface="+mj-lt"/>
          <a:ea typeface="+mj-ea"/>
          <a:cs typeface="+mj-cs"/>
          <a:sym typeface="Calibri"/>
        </a:defRPr>
      </a:lvl5pPr>
      <a:lvl6pPr marL="2491739" marR="0" indent="-205739" algn="l" defTabSz="685800" rtl="0" latinLnBrk="0">
        <a:lnSpc>
          <a:spcPct val="90000"/>
        </a:lnSpc>
        <a:spcBef>
          <a:spcPts val="900"/>
        </a:spcBef>
        <a:spcAft>
          <a:spcPts val="0"/>
        </a:spcAft>
        <a:buClr>
          <a:srgbClr val="777777"/>
        </a:buClr>
        <a:buSzPct val="100000"/>
        <a:buFont typeface="Trebuchet MS"/>
        <a:buChar char="•"/>
        <a:tabLst/>
        <a:defRPr b="0" baseline="0" cap="none" i="0" spc="0" strike="noStrike" sz="1800" u="none">
          <a:solidFill>
            <a:srgbClr val="4D4D4D"/>
          </a:solidFill>
          <a:uFillTx/>
          <a:latin typeface="+mj-lt"/>
          <a:ea typeface="+mj-ea"/>
          <a:cs typeface="+mj-cs"/>
          <a:sym typeface="Calibri"/>
        </a:defRPr>
      </a:lvl6pPr>
      <a:lvl7pPr marL="2948939" marR="0" indent="-205739" algn="l" defTabSz="685800" rtl="0" latinLnBrk="0">
        <a:lnSpc>
          <a:spcPct val="90000"/>
        </a:lnSpc>
        <a:spcBef>
          <a:spcPts val="900"/>
        </a:spcBef>
        <a:spcAft>
          <a:spcPts val="0"/>
        </a:spcAft>
        <a:buClr>
          <a:srgbClr val="777777"/>
        </a:buClr>
        <a:buSzPct val="100000"/>
        <a:buFont typeface="Trebuchet MS"/>
        <a:buChar char="•"/>
        <a:tabLst/>
        <a:defRPr b="0" baseline="0" cap="none" i="0" spc="0" strike="noStrike" sz="1800" u="none">
          <a:solidFill>
            <a:srgbClr val="4D4D4D"/>
          </a:solidFill>
          <a:uFillTx/>
          <a:latin typeface="+mj-lt"/>
          <a:ea typeface="+mj-ea"/>
          <a:cs typeface="+mj-cs"/>
          <a:sym typeface="Calibri"/>
        </a:defRPr>
      </a:lvl7pPr>
      <a:lvl8pPr marL="3406139" marR="0" indent="-205739" algn="l" defTabSz="685800" rtl="0" latinLnBrk="0">
        <a:lnSpc>
          <a:spcPct val="90000"/>
        </a:lnSpc>
        <a:spcBef>
          <a:spcPts val="900"/>
        </a:spcBef>
        <a:spcAft>
          <a:spcPts val="0"/>
        </a:spcAft>
        <a:buClr>
          <a:srgbClr val="777777"/>
        </a:buClr>
        <a:buSzPct val="100000"/>
        <a:buFont typeface="Trebuchet MS"/>
        <a:buChar char="•"/>
        <a:tabLst/>
        <a:defRPr b="0" baseline="0" cap="none" i="0" spc="0" strike="noStrike" sz="1800" u="none">
          <a:solidFill>
            <a:srgbClr val="4D4D4D"/>
          </a:solidFill>
          <a:uFillTx/>
          <a:latin typeface="+mj-lt"/>
          <a:ea typeface="+mj-ea"/>
          <a:cs typeface="+mj-cs"/>
          <a:sym typeface="Calibri"/>
        </a:defRPr>
      </a:lvl8pPr>
      <a:lvl9pPr marL="3863339" marR="0" indent="-205739" algn="l" defTabSz="685800" rtl="0" latinLnBrk="0">
        <a:lnSpc>
          <a:spcPct val="90000"/>
        </a:lnSpc>
        <a:spcBef>
          <a:spcPts val="900"/>
        </a:spcBef>
        <a:spcAft>
          <a:spcPts val="0"/>
        </a:spcAft>
        <a:buClr>
          <a:srgbClr val="777777"/>
        </a:buClr>
        <a:buSzPct val="100000"/>
        <a:buFont typeface="Trebuchet MS"/>
        <a:buChar char="•"/>
        <a:tabLst/>
        <a:defRPr b="0" baseline="0" cap="none" i="0" spc="0" strike="noStrike" sz="1800" u="none">
          <a:solidFill>
            <a:srgbClr val="4D4D4D"/>
          </a:solidFill>
          <a:uFillTx/>
          <a:latin typeface="+mj-lt"/>
          <a:ea typeface="+mj-ea"/>
          <a:cs typeface="+mj-cs"/>
          <a:sym typeface="Calibri"/>
        </a:defRPr>
      </a:lvl9pPr>
    </p:bodyStyle>
    <p:otherStyle>
      <a:lvl1pPr marL="0" marR="0" indent="0" algn="r" defTabSz="342900" rtl="0" latinLnBrk="0">
        <a:lnSpc>
          <a:spcPct val="100000"/>
        </a:lnSpc>
        <a:spcBef>
          <a:spcPts val="0"/>
        </a:spcBef>
        <a:spcAft>
          <a:spcPts val="0"/>
        </a:spcAft>
        <a:buClrTx/>
        <a:buSzTx/>
        <a:buFontTx/>
        <a:buNone/>
        <a:tabLst/>
        <a:defRPr b="0" baseline="0" cap="none" i="0" spc="0" strike="noStrike" sz="700" u="none">
          <a:solidFill>
            <a:schemeClr val="tx1"/>
          </a:solidFill>
          <a:uFillTx/>
          <a:latin typeface="+mn-lt"/>
          <a:ea typeface="+mn-ea"/>
          <a:cs typeface="+mn-cs"/>
          <a:sym typeface="Calibri"/>
        </a:defRPr>
      </a:lvl1pPr>
      <a:lvl2pPr marL="0" marR="0" indent="0" algn="r" defTabSz="342900" rtl="0" latinLnBrk="0">
        <a:lnSpc>
          <a:spcPct val="100000"/>
        </a:lnSpc>
        <a:spcBef>
          <a:spcPts val="0"/>
        </a:spcBef>
        <a:spcAft>
          <a:spcPts val="0"/>
        </a:spcAft>
        <a:buClrTx/>
        <a:buSzTx/>
        <a:buFontTx/>
        <a:buNone/>
        <a:tabLst/>
        <a:defRPr b="0" baseline="0" cap="none" i="0" spc="0" strike="noStrike" sz="700" u="none">
          <a:solidFill>
            <a:schemeClr val="tx1"/>
          </a:solidFill>
          <a:uFillTx/>
          <a:latin typeface="+mn-lt"/>
          <a:ea typeface="+mn-ea"/>
          <a:cs typeface="+mn-cs"/>
          <a:sym typeface="Calibri"/>
        </a:defRPr>
      </a:lvl2pPr>
      <a:lvl3pPr marL="0" marR="0" indent="0" algn="r" defTabSz="342900" rtl="0" latinLnBrk="0">
        <a:lnSpc>
          <a:spcPct val="100000"/>
        </a:lnSpc>
        <a:spcBef>
          <a:spcPts val="0"/>
        </a:spcBef>
        <a:spcAft>
          <a:spcPts val="0"/>
        </a:spcAft>
        <a:buClrTx/>
        <a:buSzTx/>
        <a:buFontTx/>
        <a:buNone/>
        <a:tabLst/>
        <a:defRPr b="0" baseline="0" cap="none" i="0" spc="0" strike="noStrike" sz="700" u="none">
          <a:solidFill>
            <a:schemeClr val="tx1"/>
          </a:solidFill>
          <a:uFillTx/>
          <a:latin typeface="+mn-lt"/>
          <a:ea typeface="+mn-ea"/>
          <a:cs typeface="+mn-cs"/>
          <a:sym typeface="Calibri"/>
        </a:defRPr>
      </a:lvl3pPr>
      <a:lvl4pPr marL="0" marR="0" indent="0" algn="r" defTabSz="342900" rtl="0" latinLnBrk="0">
        <a:lnSpc>
          <a:spcPct val="100000"/>
        </a:lnSpc>
        <a:spcBef>
          <a:spcPts val="0"/>
        </a:spcBef>
        <a:spcAft>
          <a:spcPts val="0"/>
        </a:spcAft>
        <a:buClrTx/>
        <a:buSzTx/>
        <a:buFontTx/>
        <a:buNone/>
        <a:tabLst/>
        <a:defRPr b="0" baseline="0" cap="none" i="0" spc="0" strike="noStrike" sz="700" u="none">
          <a:solidFill>
            <a:schemeClr val="tx1"/>
          </a:solidFill>
          <a:uFillTx/>
          <a:latin typeface="+mn-lt"/>
          <a:ea typeface="+mn-ea"/>
          <a:cs typeface="+mn-cs"/>
          <a:sym typeface="Calibri"/>
        </a:defRPr>
      </a:lvl4pPr>
      <a:lvl5pPr marL="0" marR="0" indent="0" algn="r" defTabSz="342900" rtl="0" latinLnBrk="0">
        <a:lnSpc>
          <a:spcPct val="100000"/>
        </a:lnSpc>
        <a:spcBef>
          <a:spcPts val="0"/>
        </a:spcBef>
        <a:spcAft>
          <a:spcPts val="0"/>
        </a:spcAft>
        <a:buClrTx/>
        <a:buSzTx/>
        <a:buFontTx/>
        <a:buNone/>
        <a:tabLst/>
        <a:defRPr b="0" baseline="0" cap="none" i="0" spc="0" strike="noStrike" sz="700" u="none">
          <a:solidFill>
            <a:schemeClr val="tx1"/>
          </a:solidFill>
          <a:uFillTx/>
          <a:latin typeface="+mn-lt"/>
          <a:ea typeface="+mn-ea"/>
          <a:cs typeface="+mn-cs"/>
          <a:sym typeface="Calibri"/>
        </a:defRPr>
      </a:lvl5pPr>
      <a:lvl6pPr marL="0" marR="0" indent="0" algn="r" defTabSz="342900" rtl="0" latinLnBrk="0">
        <a:lnSpc>
          <a:spcPct val="100000"/>
        </a:lnSpc>
        <a:spcBef>
          <a:spcPts val="0"/>
        </a:spcBef>
        <a:spcAft>
          <a:spcPts val="0"/>
        </a:spcAft>
        <a:buClrTx/>
        <a:buSzTx/>
        <a:buFontTx/>
        <a:buNone/>
        <a:tabLst/>
        <a:defRPr b="0" baseline="0" cap="none" i="0" spc="0" strike="noStrike" sz="700" u="none">
          <a:solidFill>
            <a:schemeClr val="tx1"/>
          </a:solidFill>
          <a:uFillTx/>
          <a:latin typeface="+mn-lt"/>
          <a:ea typeface="+mn-ea"/>
          <a:cs typeface="+mn-cs"/>
          <a:sym typeface="Calibri"/>
        </a:defRPr>
      </a:lvl6pPr>
      <a:lvl7pPr marL="0" marR="0" indent="0" algn="r" defTabSz="342900" rtl="0" latinLnBrk="0">
        <a:lnSpc>
          <a:spcPct val="100000"/>
        </a:lnSpc>
        <a:spcBef>
          <a:spcPts val="0"/>
        </a:spcBef>
        <a:spcAft>
          <a:spcPts val="0"/>
        </a:spcAft>
        <a:buClrTx/>
        <a:buSzTx/>
        <a:buFontTx/>
        <a:buNone/>
        <a:tabLst/>
        <a:defRPr b="0" baseline="0" cap="none" i="0" spc="0" strike="noStrike" sz="700" u="none">
          <a:solidFill>
            <a:schemeClr val="tx1"/>
          </a:solidFill>
          <a:uFillTx/>
          <a:latin typeface="+mn-lt"/>
          <a:ea typeface="+mn-ea"/>
          <a:cs typeface="+mn-cs"/>
          <a:sym typeface="Calibri"/>
        </a:defRPr>
      </a:lvl7pPr>
      <a:lvl8pPr marL="0" marR="0" indent="0" algn="r" defTabSz="342900" rtl="0" latinLnBrk="0">
        <a:lnSpc>
          <a:spcPct val="100000"/>
        </a:lnSpc>
        <a:spcBef>
          <a:spcPts val="0"/>
        </a:spcBef>
        <a:spcAft>
          <a:spcPts val="0"/>
        </a:spcAft>
        <a:buClrTx/>
        <a:buSzTx/>
        <a:buFontTx/>
        <a:buNone/>
        <a:tabLst/>
        <a:defRPr b="0" baseline="0" cap="none" i="0" spc="0" strike="noStrike" sz="700" u="none">
          <a:solidFill>
            <a:schemeClr val="tx1"/>
          </a:solidFill>
          <a:uFillTx/>
          <a:latin typeface="+mn-lt"/>
          <a:ea typeface="+mn-ea"/>
          <a:cs typeface="+mn-cs"/>
          <a:sym typeface="Calibri"/>
        </a:defRPr>
      </a:lvl8pPr>
      <a:lvl9pPr marL="0" marR="0" indent="0" algn="r" defTabSz="342900" rtl="0" latinLnBrk="0">
        <a:lnSpc>
          <a:spcPct val="100000"/>
        </a:lnSpc>
        <a:spcBef>
          <a:spcPts val="0"/>
        </a:spcBef>
        <a:spcAft>
          <a:spcPts val="0"/>
        </a:spcAft>
        <a:buClrTx/>
        <a:buSzTx/>
        <a:buFontTx/>
        <a:buNone/>
        <a:tabLst/>
        <a:defRPr b="0" baseline="0" cap="none" i="0" spc="0" strike="noStrike" sz="700" u="none">
          <a:solidFill>
            <a:schemeClr val="tx1"/>
          </a:solidFill>
          <a:uFillTx/>
          <a:latin typeface="+mn-lt"/>
          <a:ea typeface="+mn-ea"/>
          <a:cs typeface="+mn-cs"/>
          <a:sym typeface="Calibri"/>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eur02.safelinks.protection.outlook.com/?url=https%3A%2F%2Feducation.github.com%2Fbenefits&amp;data=04%7C01%7C%7Ca1f4d3f5332149131bf208d97c27f5a9%7C5453408ba6cd4c1e8b1018b500fb544e%7C1%7C0%7C637677333328379907%7CUnknown%7CTWFpbGZsb3d8eyJWIjoiMC4wLjAwMDAiLCJQIjoiV2luMzIiLCJBTiI6Ik1haWwiLCJXVCI6Mn0%3D%7C1000&amp;sdata=AhDdR15EuaFUjGeO1VPiStbMfMF3jSAGwid%2Fhz%2FTwjM%3D&amp;reserved=0" TargetMode="External"/><Relationship Id="rId3" Type="http://schemas.openxmlformats.org/officeDocument/2006/relationships/hyperlink" Target="https://eur02.safelinks.protection.outlook.com/?url=https%3A%2F%2Foctodex.github.com%2F&amp;data=04%7C01%7C%7Ca1f4d3f5332149131bf208d97c27f5a9%7C5453408ba6cd4c1e8b1018b500fb544e%7C1%7C0%7C637677333328379907%7CUnknown%7CTWFpbGZsb3d8eyJWIjoiMC4wLjAwMDAiLCJQIjoiV2luMzIiLCJBTiI6Ik1haWwiLCJXVCI6Mn0%3D%7C1000&amp;sdata=zHa3yathDWcgEn5J9k6ViI8tkJspOEhMBAeugxHYNB4%3D&amp;reserved=0" TargetMode="External"/><Relationship Id="rId4" Type="http://schemas.openxmlformats.org/officeDocument/2006/relationships/hyperlink" Target="https://eur02.safelinks.protection.outlook.com/?url=https%3A%2F%2Feducation.github.com%2Fteachers&amp;data=04%7C01%7C%7Ca1f4d3f5332149131bf208d97c27f5a9%7C5453408ba6cd4c1e8b1018b500fb544e%7C1%7C0%7C637677333328389903%7CUnknown%7CTWFpbGZsb3d8eyJWIjoiMC4wLjAwMDAiLCJQIjoiV2luMzIiLCJBTiI6Ik1haWwiLCJXVCI6Mn0%3D%7C1000&amp;sdata=KrK%2BDQlUMv4PIlG1T9wno8qfOh4e2dp5goGXN%2BLiebg%3D&amp;reserved=0" TargetMode="External"/><Relationship Id="rId5" Type="http://schemas.openxmlformats.org/officeDocument/2006/relationships/hyperlink" Target="https://eur02.safelinks.protection.outlook.com/?url=https%3A%2F%2Feducation.github.com%2Fforum&amp;data=04%7C01%7C%7Ca1f4d3f5332149131bf208d97c27f5a9%7C5453408ba6cd4c1e8b1018b500fb544e%7C1%7C0%7C637677333328389903%7CUnknown%7CTWFpbGZsb3d8eyJWIjoiMC4wLjAwMDAiLCJQIjoiV2luMzIiLCJBTiI6Ik1haWwiLCJXVCI6Mn0%3D%7C1000&amp;sdata=kttSjlVrhaoc2bPELCQiikZ37FF7Y2VfckX193W827U%3D&amp;reserved=0" TargetMode="External"/><Relationship Id="rId6" Type="http://schemas.openxmlformats.org/officeDocument/2006/relationships/hyperlink" Target="https://eur02.safelinks.protection.outlook.com/?url=https%3A%2F%2Fhelp.github.com%2Fcategories%2Fteaching-and-learning-with-github-education&amp;data=04%7C01%7C%7Ca1f4d3f5332149131bf208d97c27f5a9%7C5453408ba6cd4c1e8b1018b500fb544e%7C1%7C0%7C637677333328399900%7CUnknown%7CTWFpbGZsb3d8eyJWIjoiMC4wLjAwMDAiLCJQIjoiV2luMzIiLCJBTiI6Ik1haWwiLCJXVCI6Mn0%3D%7C1000&amp;sdata=OdGOGm2mUeD1JWIGJlelwTzZDpFmE3HgAULuyZdjvOw%3D&amp;reserved=0" TargetMode="External"/><Relationship Id="rId7" Type="http://schemas.openxmlformats.org/officeDocument/2006/relationships/hyperlink" Target="https://eur02.safelinks.protection.outlook.com/?url=https%3A%2F%2Feducation.github.com%2Fpartners%2Fschools&amp;data=04%7C01%7C%7Ca1f4d3f5332149131bf208d97c27f5a9%7C5453408ba6cd4c1e8b1018b500fb544e%7C1%7C0%7C637677333328399900%7CUnknown%7CTWFpbGZsb3d8eyJWIjoiMC4wLjAwMDAiLCJQIjoiV2luMzIiLCJBTiI6Ik1haWwiLCJXVCI6Mn0%3D%7C1000&amp;sdata=8BghDDkMrCAaHUqFshKWXSh1yd0TAp4WPJpJP4TLFyY%3D&amp;reserved=0" TargetMode="External"/></Relationships>

</file>

<file path=ppt/slides/_rels/slide12.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16.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8.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tif"/></Relationships>

</file>

<file path=ppt/slides/_rels/slide18.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19.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2.tif"/></Relationships>

</file>

<file path=ppt/slides/_rels/slide2.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21.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22.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23.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5.jpeg"/></Relationships>

</file>

<file path=ppt/slides/_rels/slide24.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9.png"/></Relationships>

</file>

<file path=ppt/slides/_rels/slide26.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10.png"/></Relationships>

</file>

<file path=ppt/slides/_rels/slide27.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eur02.safelinks.protection.outlook.com/?url=https://www.eucnc.eu/smart-networks-and-services/&amp;data=04%7C01%7C%7C826e299f66ae4dbc800108d92c100b85%7C5453408ba6cd4c1e8b1018b500fb544e%7C1%7C0%7C637589269684262378%7CUnknown%7CTWFpbGZsb3d8eyJWIjoiMC4wLjAwMDAiLCJQIjoiV2luMzIiLCJBTiI6Ik1haWwiLCJXVCI6Mn0=%7C1000&amp;sdata=p5OvtOifIBv5NKHazq9IE3iM7W1zl/NyPq9B6lieh0E=&amp;reserved=0" TargetMode="External"/><Relationship Id="rId3" Type="http://schemas.openxmlformats.org/officeDocument/2006/relationships/hyperlink" Target="https://eur02.safelinks.protection.outlook.com/?url=https://www.eucnc.eu/registration/&amp;data=04%7C01%7C%7C826e299f66ae4dbc800108d92c100b85%7C5453408ba6cd4c1e8b1018b500fb544e%7C1%7C0%7C637589269684272374%7CUnknown%7CTWFpbGZsb3d8eyJWIjoiMC4wLjAwMDAiLCJQIjoiV2luMzIiLCJBTiI6Ik1haWwiLCJXVCI6Mn0=%7C1000&amp;sdata=GhLIngXM+ihR2xXUpVSx3WkfzIQLF/sV1ACn8ZMaXyQ=&amp;reserved=0" TargetMode="External"/></Relationships>

</file>

<file path=ppt/slides/_rels/slide29.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32.xml.rels><?xml version="1.0" encoding="UTF-8"?>
<Relationships xmlns="http://schemas.openxmlformats.org/package/2006/relationships"><Relationship Id="rId1" Type="http://schemas.openxmlformats.org/officeDocument/2006/relationships/slideLayout" Target="../slideLayouts/slideLayout18.xml"/></Relationships>

</file>

<file path=ppt/slides/_rels/slide33.xml.rels><?xml version="1.0" encoding="UTF-8"?>
<Relationships xmlns="http://schemas.openxmlformats.org/package/2006/relationships"><Relationship Id="rId1" Type="http://schemas.openxmlformats.org/officeDocument/2006/relationships/slideLayout" Target="../slideLayouts/slideLayout18.xml"/></Relationships>

</file>

<file path=ppt/slides/_rels/slide34.xml.rels><?xml version="1.0" encoding="UTF-8"?>
<Relationships xmlns="http://schemas.openxmlformats.org/package/2006/relationships"><Relationship Id="rId1" Type="http://schemas.openxmlformats.org/officeDocument/2006/relationships/slideLayout" Target="../slideLayouts/slideLayout18.xml"/></Relationships>

</file>

<file path=ppt/slides/_rels/slide35.xml.rels><?xml version="1.0" encoding="UTF-8"?>
<Relationships xmlns="http://schemas.openxmlformats.org/package/2006/relationships"><Relationship Id="rId1" Type="http://schemas.openxmlformats.org/officeDocument/2006/relationships/slideLayout" Target="../slideLayouts/slideLayout17.xml"/></Relationships>

</file>

<file path=ppt/slides/_rels/slide36.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3.tif"/></Relationships>

</file>

<file path=ppt/slides/_rels/slide37.xml.rels><?xml version="1.0" encoding="UTF-8"?>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12.png"/><Relationship Id="rId3" Type="http://schemas.openxmlformats.org/officeDocument/2006/relationships/image" Target="../media/image13.png"/><Relationship Id="rId4" Type="http://schemas.openxmlformats.org/officeDocument/2006/relationships/image" Target="../media/image14.png"/></Relationships>

</file>

<file path=ppt/slides/_rels/slide38.xml.rels><?xml version="1.0" encoding="UTF-8"?>
<Relationships xmlns="http://schemas.openxmlformats.org/package/2006/relationships"><Relationship Id="rId1" Type="http://schemas.openxmlformats.org/officeDocument/2006/relationships/slideLayout" Target="../slideLayouts/slideLayout18.xml"/></Relationships>

</file>

<file path=ppt/slides/_rels/slide39.xml.rels><?xml version="1.0" encoding="UTF-8"?>
<Relationships xmlns="http://schemas.openxmlformats.org/package/2006/relationships"><Relationship Id="rId1" Type="http://schemas.openxmlformats.org/officeDocument/2006/relationships/slideLayout" Target="../slideLayouts/slideLayout16.xml"/></Relationships>

</file>

<file path=ppt/slides/_rels/slide4.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Relationships xmlns="http://schemas.openxmlformats.org/package/2006/relationships"><Relationship Id="rId1" Type="http://schemas.openxmlformats.org/officeDocument/2006/relationships/slideLayout" Target="../slideLayouts/slideLayout17.xml"/></Relationships>

</file>

<file path=ppt/slides/_rels/slide41.xml.rels><?xml version="1.0" encoding="UTF-8"?>
<Relationships xmlns="http://schemas.openxmlformats.org/package/2006/relationships"><Relationship Id="rId1" Type="http://schemas.openxmlformats.org/officeDocument/2006/relationships/slideLayout" Target="../slideLayouts/slideLayout16.xml"/></Relationships>

</file>

<file path=ppt/slides/_rels/slide42.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6.jpeg"/></Relationships>

</file>

<file path=ppt/slides/_rels/slide43.xml.rels><?xml version="1.0" encoding="UTF-8"?>
<Relationships xmlns="http://schemas.openxmlformats.org/package/2006/relationships"><Relationship Id="rId1" Type="http://schemas.openxmlformats.org/officeDocument/2006/relationships/slideLayout" Target="../slideLayouts/slideLayout18.xml"/></Relationships>

</file>

<file path=ppt/slides/_rels/slide44.xml.rels><?xml version="1.0" encoding="UTF-8"?>
<Relationships xmlns="http://schemas.openxmlformats.org/package/2006/relationships"><Relationship Id="rId1" Type="http://schemas.openxmlformats.org/officeDocument/2006/relationships/slideLayout" Target="../slideLayouts/slideLayout16.xml"/></Relationships>

</file>

<file path=ppt/slides/_rels/slide45.xml.rels><?xml version="1.0" encoding="UTF-8"?>
<Relationships xmlns="http://schemas.openxmlformats.org/package/2006/relationships"><Relationship Id="rId1" Type="http://schemas.openxmlformats.org/officeDocument/2006/relationships/slideLayout" Target="../slideLayouts/slideLayout16.xml"/></Relationships>

</file>

<file path=ppt/slides/_rels/slide46.xml.rels><?xml version="1.0" encoding="UTF-8"?>
<Relationships xmlns="http://schemas.openxmlformats.org/package/2006/relationships"><Relationship Id="rId1" Type="http://schemas.openxmlformats.org/officeDocument/2006/relationships/slideLayout" Target="../slideLayouts/slideLayout15.xml"/></Relationships>

</file>

<file path=ppt/slides/_rels/slide47.xml.rels><?xml version="1.0" encoding="UTF-8"?>
<Relationships xmlns="http://schemas.openxmlformats.org/package/2006/relationships"><Relationship Id="rId1" Type="http://schemas.openxmlformats.org/officeDocument/2006/relationships/slideLayout" Target="../slideLayouts/slideLayout17.xml"/></Relationships>

</file>

<file path=ppt/slides/_rels/slide48.xml.rels><?xml version="1.0" encoding="UTF-8"?>
<Relationships xmlns="http://schemas.openxmlformats.org/package/2006/relationships"><Relationship Id="rId1" Type="http://schemas.openxmlformats.org/officeDocument/2006/relationships/slideLayout" Target="../slideLayouts/slideLayout16.xml"/></Relationships>

</file>

<file path=ppt/slides/_rels/slide49.xml.rels><?xml version="1.0" encoding="UTF-8"?>
<Relationships xmlns="http://schemas.openxmlformats.org/package/2006/relationships"><Relationship Id="rId1" Type="http://schemas.openxmlformats.org/officeDocument/2006/relationships/slideLayout" Target="../slideLayouts/slideLayout14.xml"/></Relationships>

</file>

<file path=ppt/slides/_rels/slide5.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Relationships xmlns="http://schemas.openxmlformats.org/package/2006/relationships"><Relationship Id="rId1" Type="http://schemas.openxmlformats.org/officeDocument/2006/relationships/slideLayout" Target="../slideLayouts/slideLayout14.xml"/></Relationships>

</file>

<file path=ppt/slides/_rels/slide51.xml.rels><?xml version="1.0" encoding="UTF-8"?>
<Relationships xmlns="http://schemas.openxmlformats.org/package/2006/relationships"><Relationship Id="rId1" Type="http://schemas.openxmlformats.org/officeDocument/2006/relationships/slideLayout" Target="../slideLayouts/slideLayout14.xml"/></Relationships>

</file>

<file path=ppt/slides/_rels/slide52.xml.rels><?xml version="1.0" encoding="UTF-8"?>
<Relationships xmlns="http://schemas.openxmlformats.org/package/2006/relationships"><Relationship Id="rId1" Type="http://schemas.openxmlformats.org/officeDocument/2006/relationships/slideLayout" Target="../slideLayouts/slideLayout17.xml"/></Relationships>

</file>

<file path=ppt/slides/_rels/slide53.xml.rels><?xml version="1.0" encoding="UTF-8"?>
<Relationships xmlns="http://schemas.openxmlformats.org/package/2006/relationships"><Relationship Id="rId1" Type="http://schemas.openxmlformats.org/officeDocument/2006/relationships/slideLayout" Target="../slideLayouts/slideLayout14.xml"/></Relationships>

</file>

<file path=ppt/slides/_rels/slide54.xml.rels><?xml version="1.0" encoding="UTF-8"?>
<Relationships xmlns="http://schemas.openxmlformats.org/package/2006/relationships"><Relationship Id="rId1" Type="http://schemas.openxmlformats.org/officeDocument/2006/relationships/slideLayout" Target="../slideLayouts/slideLayout14.xml"/></Relationships>

</file>

<file path=ppt/slides/_rels/slide55.xml.rels><?xml version="1.0" encoding="UTF-8"?>
<Relationships xmlns="http://schemas.openxmlformats.org/package/2006/relationships"><Relationship Id="rId1" Type="http://schemas.openxmlformats.org/officeDocument/2006/relationships/slideLayout" Target="../slideLayouts/slideLayout14.xml"/></Relationships>

</file>

<file path=ppt/slides/_rels/slide56.xml.rels><?xml version="1.0" encoding="UTF-8"?>
<Relationships xmlns="http://schemas.openxmlformats.org/package/2006/relationships"><Relationship Id="rId1" Type="http://schemas.openxmlformats.org/officeDocument/2006/relationships/slideLayout" Target="../slideLayouts/slideLayout14.xml"/></Relationships>

</file>

<file path=ppt/slides/_rels/slide57.xml.rels><?xml version="1.0" encoding="UTF-8"?>
<Relationships xmlns="http://schemas.openxmlformats.org/package/2006/relationships"><Relationship Id="rId1" Type="http://schemas.openxmlformats.org/officeDocument/2006/relationships/slideLayout" Target="../slideLayouts/slideLayout14.xml"/></Relationships>

</file>

<file path=ppt/slides/_rels/slide58.xml.rels><?xml version="1.0" encoding="UTF-8"?>
<Relationships xmlns="http://schemas.openxmlformats.org/package/2006/relationships"><Relationship Id="rId1" Type="http://schemas.openxmlformats.org/officeDocument/2006/relationships/slideLayout" Target="../slideLayouts/slideLayout14.xml"/></Relationships>

</file>

<file path=ppt/slides/_rels/slide59.xml.rels><?xml version="1.0" encoding="UTF-8"?>
<Relationships xmlns="http://schemas.openxmlformats.org/package/2006/relationships"><Relationship Id="rId1" Type="http://schemas.openxmlformats.org/officeDocument/2006/relationships/slideLayout" Target="../slideLayouts/slideLayout14.xml"/></Relationships>

</file>

<file path=ppt/slides/_rels/slide6.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Relationships xmlns="http://schemas.openxmlformats.org/package/2006/relationships"><Relationship Id="rId1" Type="http://schemas.openxmlformats.org/officeDocument/2006/relationships/slideLayout" Target="../slideLayouts/slideLayout14.xml"/></Relationships>

</file>

<file path=ppt/slides/_rels/slide61.xml.rels><?xml version="1.0" encoding="UTF-8"?>
<Relationships xmlns="http://schemas.openxmlformats.org/package/2006/relationships"><Relationship Id="rId1" Type="http://schemas.openxmlformats.org/officeDocument/2006/relationships/slideLayout" Target="../slideLayouts/slideLayout14.xml"/></Relationships>

</file>

<file path=ppt/slides/_rels/slide62.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15.png"/></Relationships>

</file>

<file path=ppt/slides/_rels/slide63.xml.rels><?xml version="1.0" encoding="UTF-8"?>
<Relationships xmlns="http://schemas.openxmlformats.org/package/2006/relationships"><Relationship Id="rId1" Type="http://schemas.openxmlformats.org/officeDocument/2006/relationships/slideLayout" Target="../slideLayouts/slideLayout14.xml"/></Relationships>

</file>

<file path=ppt/slides/_rels/slide64.xml.rels><?xml version="1.0" encoding="UTF-8"?>
<Relationships xmlns="http://schemas.openxmlformats.org/package/2006/relationships"><Relationship Id="rId1" Type="http://schemas.openxmlformats.org/officeDocument/2006/relationships/slideLayout" Target="../slideLayouts/slideLayout14.xml"/></Relationships>

</file>

<file path=ppt/slides/_rels/slide65.xml.rels><?xml version="1.0" encoding="UTF-8"?>
<Relationships xmlns="http://schemas.openxmlformats.org/package/2006/relationships"><Relationship Id="rId1" Type="http://schemas.openxmlformats.org/officeDocument/2006/relationships/slideLayout" Target="../slideLayouts/slideLayout18.xml"/></Relationships>

</file>

<file path=ppt/slides/_rels/slide66.xml.rels><?xml version="1.0" encoding="UTF-8"?>
<Relationships xmlns="http://schemas.openxmlformats.org/package/2006/relationships"><Relationship Id="rId1" Type="http://schemas.openxmlformats.org/officeDocument/2006/relationships/slideLayout" Target="../slideLayouts/slideLayout18.xml"/></Relationships>

</file>

<file path=ppt/slides/_rels/slide67.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hyperlink" Target="mailto:Michael.Nilsson@ltu.se" TargetMode="External"/></Relationships>

</file>

<file path=ppt/slides/_rels/slide7.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7" name="CPS strategy WS 210408-09"/>
          <p:cNvSpPr txBox="1"/>
          <p:nvPr>
            <p:ph type="ctrTitle"/>
          </p:nvPr>
        </p:nvSpPr>
        <p:spPr>
          <a:prstGeom prst="rect">
            <a:avLst/>
          </a:prstGeom>
        </p:spPr>
        <p:txBody>
          <a:bodyPr/>
          <a:lstStyle/>
          <a:p>
            <a:pPr/>
            <a:r>
              <a:t>CPS strategy WS 210929</a:t>
            </a:r>
          </a:p>
        </p:txBody>
      </p:sp>
      <p:sp>
        <p:nvSpPr>
          <p:cNvPr id="248" name="EbeNjarka, Luleå…"/>
          <p:cNvSpPr txBox="1"/>
          <p:nvPr>
            <p:ph type="subTitle" sz="quarter" idx="1"/>
          </p:nvPr>
        </p:nvSpPr>
        <p:spPr>
          <a:xfrm>
            <a:off x="1371600" y="2319482"/>
            <a:ext cx="6400800" cy="1314452"/>
          </a:xfrm>
          <a:prstGeom prst="rect">
            <a:avLst/>
          </a:prstGeom>
        </p:spPr>
        <p:txBody>
          <a:bodyPr/>
          <a:lstStyle/>
          <a:p>
            <a:pPr/>
            <a:r>
              <a:t>Scandic hotel, Luleå</a:t>
            </a:r>
          </a:p>
          <a:p>
            <a:pPr/>
            <a:r>
              <a:t>12.00 - 20.00</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4" name="Slide Number"/>
          <p:cNvSpPr txBox="1"/>
          <p:nvPr>
            <p:ph type="sldNum" sz="quarter" idx="4294967295"/>
          </p:nvPr>
        </p:nvSpPr>
        <p:spPr>
          <a:xfrm>
            <a:off x="2206672" y="4966101"/>
            <a:ext cx="414916" cy="412498"/>
          </a:xfrm>
          <a:prstGeom prst="rect">
            <a:avLst/>
          </a:prstGeom>
          <a:extLst>
            <a:ext uri="{C572A759-6A51-4108-AA02-DFA0A04FC94B}">
              <ma14:wrappingTextBoxFlag xmlns:ma14="http://schemas.microsoft.com/office/mac/drawingml/2011/main" val="1"/>
            </a:ext>
          </a:extLst>
        </p:spPr>
        <p:txBody>
          <a:bodyPr lIns="45718" tIns="45718" rIns="45718" bIns="45718"/>
          <a:lstStyle>
            <a:lvl1pPr algn="ctr" defTabSz="457200">
              <a:spcBef>
                <a:spcPts val="500"/>
              </a:spcBef>
              <a:defRPr sz="2200">
                <a:latin typeface="Arial"/>
                <a:ea typeface="Arial"/>
                <a:cs typeface="Arial"/>
                <a:sym typeface="Arial"/>
              </a:defRPr>
            </a:lvl1pPr>
          </a:lstStyle>
          <a:p>
            <a:pPr/>
            <a:fld id="{86CB4B4D-7CA3-9044-876B-883B54F8677D}" type="slidenum"/>
          </a:p>
        </p:txBody>
      </p:sp>
      <p:sp>
        <p:nvSpPr>
          <p:cNvPr id="285" name="Funding applications"/>
          <p:cNvSpPr txBox="1"/>
          <p:nvPr>
            <p:ph type="title"/>
          </p:nvPr>
        </p:nvSpPr>
        <p:spPr>
          <a:xfrm>
            <a:off x="323850" y="179999"/>
            <a:ext cx="8496300" cy="904801"/>
          </a:xfrm>
          <a:prstGeom prst="rect">
            <a:avLst/>
          </a:prstGeom>
        </p:spPr>
        <p:txBody>
          <a:bodyPr/>
          <a:lstStyle/>
          <a:p>
            <a:pPr/>
            <a:r>
              <a:t>Funding applications</a:t>
            </a:r>
          </a:p>
        </p:txBody>
      </p:sp>
      <p:sp>
        <p:nvSpPr>
          <p:cNvPr id="286" name="Submitted…"/>
          <p:cNvSpPr txBox="1"/>
          <p:nvPr>
            <p:ph type="body" idx="1"/>
          </p:nvPr>
        </p:nvSpPr>
        <p:spPr>
          <a:xfrm>
            <a:off x="323999" y="1079999"/>
            <a:ext cx="8482874" cy="2915122"/>
          </a:xfrm>
          <a:prstGeom prst="rect">
            <a:avLst/>
          </a:prstGeom>
        </p:spPr>
        <p:txBody>
          <a:bodyPr/>
          <a:lstStyle/>
          <a:p>
            <a:pPr/>
            <a:r>
              <a:t>Submitted</a:t>
            </a:r>
          </a:p>
          <a:p>
            <a:pPr lvl="1" marL="800100" indent="-342900">
              <a:buChar char="▪"/>
            </a:pPr>
            <a:r>
              <a:t>Vinnova - India-Sweden smart city, Jan</a:t>
            </a:r>
          </a:p>
          <a:p>
            <a:pPr/>
          </a:p>
          <a:p>
            <a:pPr/>
            <a:r>
              <a:t>In preparation</a:t>
            </a:r>
          </a:p>
          <a:p>
            <a:pPr lvl="1" marL="800100" indent="-342900">
              <a:buChar char="▪"/>
            </a:pPr>
            <a:r>
              <a:t>List from last strategy meeting</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8" name="GitHub Education"/>
          <p:cNvSpPr txBox="1"/>
          <p:nvPr>
            <p:ph type="title"/>
          </p:nvPr>
        </p:nvSpPr>
        <p:spPr>
          <a:prstGeom prst="rect">
            <a:avLst/>
          </a:prstGeom>
        </p:spPr>
        <p:txBody>
          <a:bodyPr/>
          <a:lstStyle/>
          <a:p>
            <a:pPr/>
            <a:r>
              <a:t>GitHub Education</a:t>
            </a:r>
          </a:p>
        </p:txBody>
      </p:sp>
      <p:sp>
        <p:nvSpPr>
          <p:cNvPr id="289" name="Next, return to the your GitHub Education benefits page to upgrade organizations you utilize for teaching purposes, academic research, or for a student club you advise,…"/>
          <p:cNvSpPr txBox="1"/>
          <p:nvPr>
            <p:ph type="body" idx="1"/>
          </p:nvPr>
        </p:nvSpPr>
        <p:spPr>
          <a:xfrm>
            <a:off x="323998" y="903225"/>
            <a:ext cx="8482875" cy="4016086"/>
          </a:xfrm>
          <a:prstGeom prst="rect">
            <a:avLst/>
          </a:prstGeom>
        </p:spPr>
        <p:txBody>
          <a:bodyPr/>
          <a:lstStyle/>
          <a:p>
            <a:pPr marL="0" indent="0" defTabSz="306324">
              <a:spcBef>
                <a:spcPts val="0"/>
              </a:spcBef>
              <a:buSzTx/>
              <a:buNone/>
              <a:defRPr sz="1407">
                <a:latin typeface="Helvetica Neue"/>
                <a:ea typeface="Helvetica Neue"/>
                <a:cs typeface="Helvetica Neue"/>
                <a:sym typeface="Helvetica Neue"/>
              </a:defRPr>
            </a:pPr>
            <a:r>
              <a:t>Next, return to the your </a:t>
            </a:r>
            <a:r>
              <a:rPr>
                <a:hlinkClick r:id="rId2" invalidUrl="" action="" tgtFrame="" tooltip="" history="1" highlightClick="0" endSnd="0"/>
              </a:rPr>
              <a:t>GitHub Education benefits</a:t>
            </a:r>
            <a:r>
              <a:t> page to upgrade organizations you utilize for teaching purposes, academic research, or for a student club you advise,</a:t>
            </a:r>
          </a:p>
          <a:p>
            <a:pPr marL="0" indent="0" defTabSz="306324">
              <a:spcBef>
                <a:spcPts val="0"/>
              </a:spcBef>
              <a:buSzTx/>
              <a:buNone/>
              <a:defRPr sz="1407">
                <a:latin typeface="Helvetica Neue"/>
                <a:ea typeface="Helvetica Neue"/>
                <a:cs typeface="Helvetica Neue"/>
                <a:sym typeface="Helvetica Neue"/>
              </a:defRPr>
            </a:pPr>
          </a:p>
          <a:p>
            <a:pPr marL="0" indent="0" defTabSz="306324">
              <a:spcBef>
                <a:spcPts val="0"/>
              </a:spcBef>
              <a:buSzTx/>
              <a:buNone/>
              <a:defRPr sz="1407">
                <a:latin typeface="Helvetica Neue"/>
                <a:ea typeface="Helvetica Neue"/>
                <a:cs typeface="Helvetica Neue"/>
                <a:sym typeface="Helvetica Neue"/>
              </a:defRPr>
            </a:pPr>
            <a:r>
              <a:t>Learn more about GitHub Education's programs for teachers, like GitHub Campus Advisor training -- or request a GitHub Education Swag Bag filled with GitHub educational materials and motivators (including </a:t>
            </a:r>
            <a:r>
              <a:rPr>
                <a:hlinkClick r:id="rId3" invalidUrl="" action="" tgtFrame="" tooltip="" history="1" highlightClick="0" endSnd="0"/>
              </a:rPr>
              <a:t>Octocat stickers</a:t>
            </a:r>
            <a:r>
              <a:t>) to share with your students:</a:t>
            </a:r>
          </a:p>
          <a:p>
            <a:pPr marL="0" indent="0" defTabSz="306324">
              <a:spcBef>
                <a:spcPts val="0"/>
              </a:spcBef>
              <a:buSzTx/>
              <a:buNone/>
              <a:defRPr sz="1407">
                <a:latin typeface="Helvetica Neue"/>
                <a:ea typeface="Helvetica Neue"/>
                <a:cs typeface="Helvetica Neue"/>
                <a:sym typeface="Helvetica Neue"/>
              </a:defRPr>
            </a:pPr>
            <a:r>
              <a:rPr>
                <a:hlinkClick r:id="rId4" invalidUrl="" action="" tgtFrame="" tooltip="" history="1" highlightClick="0" endSnd="0"/>
              </a:rPr>
              <a:t>https://education.github.com/teachers</a:t>
            </a:r>
          </a:p>
          <a:p>
            <a:pPr marL="0" indent="0" defTabSz="306324">
              <a:spcBef>
                <a:spcPts val="0"/>
              </a:spcBef>
              <a:buSzTx/>
              <a:buNone/>
              <a:defRPr sz="1407">
                <a:latin typeface="Helvetica Neue"/>
                <a:ea typeface="Helvetica Neue"/>
                <a:cs typeface="Helvetica Neue"/>
                <a:sym typeface="Helvetica Neue"/>
              </a:defRPr>
            </a:pPr>
          </a:p>
          <a:p>
            <a:pPr marL="0" indent="0" defTabSz="306324">
              <a:spcBef>
                <a:spcPts val="0"/>
              </a:spcBef>
              <a:buSzTx/>
              <a:buNone/>
              <a:defRPr sz="1407">
                <a:latin typeface="Helvetica Neue"/>
                <a:ea typeface="Helvetica Neue"/>
                <a:cs typeface="Helvetica Neue"/>
                <a:sym typeface="Helvetica Neue"/>
              </a:defRPr>
            </a:pPr>
            <a:r>
              <a:t>When requesting materials be sure to tell us how many students you teach, the physical mailing address of your school (including zip/postal code), and your telephone number (including country code.)</a:t>
            </a:r>
          </a:p>
          <a:p>
            <a:pPr marL="0" indent="0" defTabSz="306324">
              <a:spcBef>
                <a:spcPts val="0"/>
              </a:spcBef>
              <a:buSzTx/>
              <a:buNone/>
              <a:defRPr sz="1407">
                <a:latin typeface="Helvetica Neue"/>
                <a:ea typeface="Helvetica Neue"/>
                <a:cs typeface="Helvetica Neue"/>
                <a:sym typeface="Helvetica Neue"/>
              </a:defRPr>
            </a:pPr>
            <a:r>
              <a:t>Make sure you introduce yourself to the GitHub Education Community:</a:t>
            </a:r>
          </a:p>
          <a:p>
            <a:pPr marL="0" indent="0" defTabSz="306324">
              <a:spcBef>
                <a:spcPts val="0"/>
              </a:spcBef>
              <a:buSzTx/>
              <a:buNone/>
              <a:defRPr sz="1407">
                <a:latin typeface="Helvetica Neue"/>
                <a:ea typeface="Helvetica Neue"/>
                <a:cs typeface="Helvetica Neue"/>
                <a:sym typeface="Helvetica Neue"/>
              </a:defRPr>
            </a:pPr>
            <a:r>
              <a:rPr>
                <a:hlinkClick r:id="rId5" invalidUrl="" action="" tgtFrame="" tooltip="" history="1" highlightClick="0" endSnd="0"/>
              </a:rPr>
              <a:t>https://education.github.community</a:t>
            </a:r>
          </a:p>
          <a:p>
            <a:pPr marL="0" indent="0" defTabSz="306324">
              <a:spcBef>
                <a:spcPts val="0"/>
              </a:spcBef>
              <a:buSzTx/>
              <a:buNone/>
              <a:defRPr sz="1407">
                <a:latin typeface="Helvetica Neue"/>
                <a:ea typeface="Helvetica Neue"/>
                <a:cs typeface="Helvetica Neue"/>
                <a:sym typeface="Helvetica Neue"/>
              </a:defRPr>
            </a:pPr>
          </a:p>
          <a:p>
            <a:pPr marL="0" indent="0" defTabSz="306324">
              <a:spcBef>
                <a:spcPts val="0"/>
              </a:spcBef>
              <a:buSzTx/>
              <a:buNone/>
              <a:defRPr sz="1407">
                <a:latin typeface="Helvetica Neue"/>
                <a:ea typeface="Helvetica Neue"/>
                <a:cs typeface="Helvetica Neue"/>
                <a:sym typeface="Helvetica Neue"/>
              </a:defRPr>
            </a:pPr>
            <a:r>
              <a:t>If you need assistance, consult our help articles here:</a:t>
            </a:r>
          </a:p>
          <a:p>
            <a:pPr marL="0" indent="0" defTabSz="306324">
              <a:spcBef>
                <a:spcPts val="0"/>
              </a:spcBef>
              <a:buSzTx/>
              <a:buNone/>
              <a:defRPr sz="1407">
                <a:latin typeface="Helvetica Neue"/>
                <a:ea typeface="Helvetica Neue"/>
                <a:cs typeface="Helvetica Neue"/>
                <a:sym typeface="Helvetica Neue"/>
              </a:defRPr>
            </a:pPr>
            <a:r>
              <a:rPr>
                <a:hlinkClick r:id="rId6" invalidUrl="" action="" tgtFrame="" tooltip="" history="1" highlightClick="0" endSnd="0"/>
              </a:rPr>
              <a:t>https://help.github.com/categories/teaching-and-learning-with-github-education</a:t>
            </a:r>
          </a:p>
          <a:p>
            <a:pPr marL="0" indent="0" defTabSz="306324">
              <a:spcBef>
                <a:spcPts val="0"/>
              </a:spcBef>
              <a:buSzTx/>
              <a:buNone/>
              <a:defRPr sz="1407">
                <a:latin typeface="Helvetica Neue"/>
                <a:ea typeface="Helvetica Neue"/>
                <a:cs typeface="Helvetica Neue"/>
                <a:sym typeface="Helvetica Neue"/>
              </a:defRPr>
            </a:pPr>
          </a:p>
          <a:p>
            <a:pPr marL="0" indent="0" defTabSz="306324">
              <a:spcBef>
                <a:spcPts val="0"/>
              </a:spcBef>
              <a:buSzTx/>
              <a:buNone/>
              <a:defRPr sz="1407">
                <a:latin typeface="Helvetica Neue"/>
                <a:ea typeface="Helvetica Neue"/>
                <a:cs typeface="Helvetica Neue"/>
                <a:sym typeface="Helvetica Neue"/>
              </a:defRPr>
            </a:pPr>
            <a:r>
              <a:t>Give the gift of GitHub Education to your entire school:</a:t>
            </a:r>
          </a:p>
          <a:p>
            <a:pPr marL="0" indent="0" defTabSz="306324">
              <a:spcBef>
                <a:spcPts val="0"/>
              </a:spcBef>
              <a:buSzTx/>
              <a:buNone/>
              <a:defRPr sz="1407">
                <a:latin typeface="Helvetica Neue"/>
                <a:ea typeface="Helvetica Neue"/>
                <a:cs typeface="Helvetica Neue"/>
                <a:sym typeface="Helvetica Neue"/>
              </a:defRPr>
            </a:pPr>
            <a:r>
              <a:rPr>
                <a:hlinkClick r:id="rId7" invalidUrl="" action="" tgtFrame="" tooltip="" history="1" highlightClick="0" endSnd="0"/>
              </a:rPr>
              <a:t>https://education.github.com/partners/schools</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1" name="Slide Number"/>
          <p:cNvSpPr txBox="1"/>
          <p:nvPr>
            <p:ph type="sldNum" sz="quarter" idx="4294967295"/>
          </p:nvPr>
        </p:nvSpPr>
        <p:spPr>
          <a:xfrm>
            <a:off x="2206673" y="4966101"/>
            <a:ext cx="414917" cy="412498"/>
          </a:xfrm>
          <a:prstGeom prst="rect">
            <a:avLst/>
          </a:prstGeom>
          <a:extLst>
            <a:ext uri="{C572A759-6A51-4108-AA02-DFA0A04FC94B}">
              <ma14:wrappingTextBoxFlag xmlns:ma14="http://schemas.microsoft.com/office/mac/drawingml/2011/main" val="1"/>
            </a:ext>
          </a:extLst>
        </p:spPr>
        <p:txBody>
          <a:bodyPr lIns="45718" tIns="45718" rIns="45718" bIns="45718"/>
          <a:lstStyle>
            <a:lvl1pPr algn="ctr" defTabSz="457200">
              <a:spcBef>
                <a:spcPts val="500"/>
              </a:spcBef>
              <a:defRPr sz="2200">
                <a:latin typeface="Arial"/>
                <a:ea typeface="Arial"/>
                <a:cs typeface="Arial"/>
                <a:sym typeface="Arial"/>
              </a:defRPr>
            </a:lvl1pPr>
          </a:lstStyle>
          <a:p>
            <a:pPr/>
            <a:fld id="{86CB4B4D-7CA3-9044-876B-883B54F8677D}" type="slidenum"/>
          </a:p>
        </p:txBody>
      </p:sp>
      <p:sp>
        <p:nvSpPr>
          <p:cNvPr id="292" name="Ideas"/>
          <p:cNvSpPr txBox="1"/>
          <p:nvPr>
            <p:ph type="title"/>
          </p:nvPr>
        </p:nvSpPr>
        <p:spPr>
          <a:xfrm>
            <a:off x="323850" y="179999"/>
            <a:ext cx="8496300" cy="904801"/>
          </a:xfrm>
          <a:prstGeom prst="rect">
            <a:avLst/>
          </a:prstGeom>
        </p:spPr>
        <p:txBody>
          <a:bodyPr/>
          <a:lstStyle/>
          <a:p>
            <a:pPr/>
            <a:r>
              <a:t>Ideas</a:t>
            </a:r>
          </a:p>
        </p:txBody>
      </p:sp>
      <p:sp>
        <p:nvSpPr>
          <p:cNvPr id="293" name="EISLAB Scrum team…"/>
          <p:cNvSpPr txBox="1"/>
          <p:nvPr>
            <p:ph type="body" idx="1"/>
          </p:nvPr>
        </p:nvSpPr>
        <p:spPr>
          <a:xfrm>
            <a:off x="323999" y="1079999"/>
            <a:ext cx="8482874" cy="2915122"/>
          </a:xfrm>
          <a:prstGeom prst="rect">
            <a:avLst/>
          </a:prstGeom>
        </p:spPr>
        <p:txBody>
          <a:bodyPr/>
          <a:lstStyle/>
          <a:p>
            <a:pPr/>
            <a:r>
              <a:t>EISLAB Scrum team</a:t>
            </a:r>
          </a:p>
          <a:p>
            <a:pPr/>
            <a:r>
              <a:t>Code and data artefacts as part of thesis</a:t>
            </a: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5" name="Slide Number"/>
          <p:cNvSpPr txBox="1"/>
          <p:nvPr>
            <p:ph type="sldNum" sz="quarter" idx="4294967295"/>
          </p:nvPr>
        </p:nvSpPr>
        <p:spPr>
          <a:xfrm>
            <a:off x="2206672" y="4966101"/>
            <a:ext cx="414916" cy="412498"/>
          </a:xfrm>
          <a:prstGeom prst="rect">
            <a:avLst/>
          </a:prstGeom>
          <a:extLst>
            <a:ext uri="{C572A759-6A51-4108-AA02-DFA0A04FC94B}">
              <ma14:wrappingTextBoxFlag xmlns:ma14="http://schemas.microsoft.com/office/mac/drawingml/2011/main" val="1"/>
            </a:ext>
          </a:extLst>
        </p:spPr>
        <p:txBody>
          <a:bodyPr lIns="45718" tIns="45718" rIns="45718" bIns="45718"/>
          <a:lstStyle>
            <a:lvl1pPr algn="ctr" defTabSz="457200">
              <a:spcBef>
                <a:spcPts val="500"/>
              </a:spcBef>
              <a:defRPr sz="2200">
                <a:latin typeface="Arial"/>
                <a:ea typeface="Arial"/>
                <a:cs typeface="Arial"/>
                <a:sym typeface="Arial"/>
              </a:defRPr>
            </a:lvl1pPr>
          </a:lstStyle>
          <a:p>
            <a:pPr/>
            <a:fld id="{86CB4B4D-7CA3-9044-876B-883B54F8677D}" type="slidenum"/>
          </a:p>
        </p:txBody>
      </p:sp>
      <p:sp>
        <p:nvSpPr>
          <p:cNvPr id="296" name="Funding opportunities - Jerker"/>
          <p:cNvSpPr txBox="1"/>
          <p:nvPr>
            <p:ph type="title"/>
          </p:nvPr>
        </p:nvSpPr>
        <p:spPr>
          <a:xfrm>
            <a:off x="323850" y="179999"/>
            <a:ext cx="8496300" cy="904801"/>
          </a:xfrm>
          <a:prstGeom prst="rect">
            <a:avLst/>
          </a:prstGeom>
        </p:spPr>
        <p:txBody>
          <a:bodyPr/>
          <a:lstStyle/>
          <a:p>
            <a:pPr/>
            <a:r>
              <a:t>Funding opportunities - Jerker</a:t>
            </a:r>
          </a:p>
        </p:txBody>
      </p:sp>
      <p:sp>
        <p:nvSpPr>
          <p:cNvPr id="297" name="TES - Transforming the Electricity Sector…"/>
          <p:cNvSpPr txBox="1"/>
          <p:nvPr>
            <p:ph type="body" idx="1"/>
          </p:nvPr>
        </p:nvSpPr>
        <p:spPr>
          <a:xfrm>
            <a:off x="323999" y="1079999"/>
            <a:ext cx="8482874" cy="2915122"/>
          </a:xfrm>
          <a:prstGeom prst="rect">
            <a:avLst/>
          </a:prstGeom>
        </p:spPr>
        <p:txBody>
          <a:bodyPr/>
          <a:lstStyle/>
          <a:p>
            <a:pPr/>
            <a:r>
              <a:t>TES - Transforming the Electricity Sector</a:t>
            </a:r>
          </a:p>
          <a:p>
            <a:pPr lvl="2" marL="1257300" indent="-342900">
              <a:buChar char="▪"/>
            </a:pPr>
            <a:r>
              <a:t>Production automation, Supply and recycling of rare earth materials</a:t>
            </a:r>
          </a:p>
          <a:p>
            <a:pPr lvl="2" marL="1257300" indent="-342900">
              <a:buChar char="▪"/>
            </a:pPr>
            <a:r>
              <a:t>Energimyndigheten - 10år  MSEK200 to LTU</a:t>
            </a:r>
          </a:p>
          <a:p>
            <a:pPr lvl="2" marL="1257300" indent="-342900">
              <a:buChar char="▪"/>
            </a:pPr>
            <a:r>
              <a:t>Deadline May 30</a:t>
            </a:r>
          </a:p>
        </p:txBody>
      </p:sp>
      <p:sp>
        <p:nvSpPr>
          <p:cNvPr id="298" name="Crashed"/>
          <p:cNvSpPr txBox="1"/>
          <p:nvPr/>
        </p:nvSpPr>
        <p:spPr>
          <a:xfrm>
            <a:off x="2323049" y="3301766"/>
            <a:ext cx="3153255" cy="942810"/>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sz="6000">
                <a:solidFill>
                  <a:srgbClr val="FF2600"/>
                </a:solidFill>
                <a:latin typeface="Arial"/>
                <a:ea typeface="Arial"/>
                <a:cs typeface="Arial"/>
                <a:sym typeface="Arial"/>
              </a:defRPr>
            </a:lvl1pPr>
          </a:lstStyle>
          <a:p>
            <a:pPr/>
            <a:r>
              <a:t>Crashed</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0" name="Slide Number"/>
          <p:cNvSpPr txBox="1"/>
          <p:nvPr>
            <p:ph type="sldNum" sz="quarter" idx="4294967295"/>
          </p:nvPr>
        </p:nvSpPr>
        <p:spPr>
          <a:xfrm>
            <a:off x="2206672" y="4966101"/>
            <a:ext cx="414916" cy="412498"/>
          </a:xfrm>
          <a:prstGeom prst="rect">
            <a:avLst/>
          </a:prstGeom>
          <a:extLst>
            <a:ext uri="{C572A759-6A51-4108-AA02-DFA0A04FC94B}">
              <ma14:wrappingTextBoxFlag xmlns:ma14="http://schemas.microsoft.com/office/mac/drawingml/2011/main" val="1"/>
            </a:ext>
          </a:extLst>
        </p:spPr>
        <p:txBody>
          <a:bodyPr lIns="45718" tIns="45718" rIns="45718" bIns="45718"/>
          <a:lstStyle>
            <a:lvl1pPr algn="ctr" defTabSz="457200">
              <a:spcBef>
                <a:spcPts val="500"/>
              </a:spcBef>
              <a:defRPr sz="2200">
                <a:latin typeface="Arial"/>
                <a:ea typeface="Arial"/>
                <a:cs typeface="Arial"/>
                <a:sym typeface="Arial"/>
              </a:defRPr>
            </a:lvl1pPr>
          </a:lstStyle>
          <a:p>
            <a:pPr/>
            <a:fld id="{86CB4B4D-7CA3-9044-876B-883B54F8677D}" type="slidenum"/>
          </a:p>
        </p:txBody>
      </p:sp>
      <p:sp>
        <p:nvSpPr>
          <p:cNvPr id="301" name="Funding opportunities - Jerker"/>
          <p:cNvSpPr txBox="1"/>
          <p:nvPr>
            <p:ph type="title"/>
          </p:nvPr>
        </p:nvSpPr>
        <p:spPr>
          <a:xfrm>
            <a:off x="323850" y="179999"/>
            <a:ext cx="8496300" cy="904801"/>
          </a:xfrm>
          <a:prstGeom prst="rect">
            <a:avLst/>
          </a:prstGeom>
        </p:spPr>
        <p:txBody>
          <a:bodyPr/>
          <a:lstStyle/>
          <a:p>
            <a:pPr/>
            <a:r>
              <a:t>Funding opportunities - Jerker</a:t>
            </a:r>
          </a:p>
        </p:txBody>
      </p:sp>
      <p:sp>
        <p:nvSpPr>
          <p:cNvPr id="302" name="ONTOSteel…"/>
          <p:cNvSpPr txBox="1"/>
          <p:nvPr>
            <p:ph type="body" idx="1"/>
          </p:nvPr>
        </p:nvSpPr>
        <p:spPr>
          <a:xfrm>
            <a:off x="323999" y="1079999"/>
            <a:ext cx="8482874" cy="2915122"/>
          </a:xfrm>
          <a:prstGeom prst="rect">
            <a:avLst/>
          </a:prstGeom>
        </p:spPr>
        <p:txBody>
          <a:bodyPr/>
          <a:lstStyle>
            <a:lvl2pPr marL="800100" indent="-342900">
              <a:buChar char="▪"/>
            </a:lvl2pPr>
            <a:lvl3pPr marL="1257300" indent="-342900">
              <a:buChar char="▪"/>
            </a:lvl3pPr>
          </a:lstStyle>
          <a:p>
            <a:pPr/>
            <a:r>
              <a:t>ONTOSteel</a:t>
            </a:r>
          </a:p>
          <a:p>
            <a:pPr lvl="1"/>
            <a:r>
              <a:t>Interoperability in the steel sector</a:t>
            </a:r>
          </a:p>
          <a:p>
            <a:pPr lvl="2"/>
            <a:r>
              <a:t>RFCS/HEU - 300k€ to LTU</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304" name="Titre 1"/>
          <p:cNvSpPr txBox="1"/>
          <p:nvPr>
            <p:ph type="title"/>
          </p:nvPr>
        </p:nvSpPr>
        <p:spPr>
          <a:xfrm>
            <a:off x="1981199" y="688075"/>
            <a:ext cx="7001746" cy="985332"/>
          </a:xfrm>
          <a:prstGeom prst="rect">
            <a:avLst/>
          </a:prstGeom>
        </p:spPr>
        <p:txBody>
          <a:bodyPr/>
          <a:lstStyle>
            <a:lvl1pPr algn="ctr">
              <a:defRPr b="1" spc="-100" sz="2400">
                <a:latin typeface="Arial"/>
                <a:ea typeface="Arial"/>
                <a:cs typeface="Arial"/>
                <a:sym typeface="Arial"/>
              </a:defRPr>
            </a:lvl1pPr>
          </a:lstStyle>
          <a:p>
            <a:pPr/>
            <a:r>
              <a:t>ONTOSteel</a:t>
            </a:r>
          </a:p>
        </p:txBody>
      </p:sp>
      <p:sp>
        <p:nvSpPr>
          <p:cNvPr id="305" name="Sous-titre 2"/>
          <p:cNvSpPr txBox="1"/>
          <p:nvPr>
            <p:ph type="body" sz="half" idx="1"/>
          </p:nvPr>
        </p:nvSpPr>
        <p:spPr>
          <a:xfrm>
            <a:off x="2285999" y="2013225"/>
            <a:ext cx="6696944" cy="1784475"/>
          </a:xfrm>
          <a:prstGeom prst="rect">
            <a:avLst/>
          </a:prstGeom>
        </p:spPr>
        <p:txBody>
          <a:bodyPr/>
          <a:lstStyle/>
          <a:p>
            <a:pPr defTabSz="445769">
              <a:spcBef>
                <a:spcPts val="500"/>
              </a:spcBef>
              <a:defRPr spc="0" sz="1100">
                <a:solidFill>
                  <a:srgbClr val="002E50"/>
                </a:solidFill>
                <a:latin typeface="Arial"/>
                <a:ea typeface="Arial"/>
                <a:cs typeface="Arial"/>
                <a:sym typeface="Arial"/>
              </a:defRPr>
            </a:pPr>
            <a:r>
              <a:t>FG Smart Factory</a:t>
            </a:r>
          </a:p>
          <a:p>
            <a:pPr defTabSz="445769">
              <a:spcBef>
                <a:spcPts val="500"/>
              </a:spcBef>
              <a:defRPr spc="0" sz="1100">
                <a:solidFill>
                  <a:srgbClr val="002E50"/>
                </a:solidFill>
                <a:latin typeface="Arial"/>
                <a:ea typeface="Arial"/>
                <a:cs typeface="Arial"/>
                <a:sym typeface="Arial"/>
              </a:defRPr>
            </a:pPr>
            <a:r>
              <a:t>7 April 2021 </a:t>
            </a:r>
          </a:p>
          <a:p>
            <a:pPr defTabSz="445769">
              <a:spcBef>
                <a:spcPts val="500"/>
              </a:spcBef>
              <a:defRPr spc="0" sz="1100">
                <a:solidFill>
                  <a:srgbClr val="002E50"/>
                </a:solidFill>
                <a:latin typeface="Arial"/>
                <a:ea typeface="Arial"/>
                <a:cs typeface="Arial"/>
                <a:sym typeface="Arial"/>
              </a:defRPr>
            </a:pPr>
          </a:p>
          <a:p>
            <a:pPr defTabSz="445769">
              <a:spcBef>
                <a:spcPts val="500"/>
              </a:spcBef>
              <a:defRPr spc="0" sz="1100">
                <a:solidFill>
                  <a:srgbClr val="002E50"/>
                </a:solidFill>
                <a:latin typeface="Arial"/>
                <a:ea typeface="Arial"/>
                <a:cs typeface="Arial"/>
                <a:sym typeface="Arial"/>
              </a:defRPr>
            </a:pPr>
            <a:r>
              <a:t>Costanzo Pietrosanto</a:t>
            </a:r>
          </a:p>
          <a:p>
            <a:pPr defTabSz="445769">
              <a:spcBef>
                <a:spcPts val="500"/>
              </a:spcBef>
              <a:defRPr spc="0" sz="1100">
                <a:solidFill>
                  <a:srgbClr val="002E50"/>
                </a:solidFill>
                <a:latin typeface="Arial"/>
                <a:ea typeface="Arial"/>
                <a:cs typeface="Arial"/>
                <a:sym typeface="Arial"/>
              </a:defRPr>
            </a:pPr>
            <a:r>
              <a:t>Valentina Colla</a:t>
            </a:r>
          </a:p>
          <a:p>
            <a:pPr defTabSz="445769">
              <a:spcBef>
                <a:spcPts val="500"/>
              </a:spcBef>
              <a:defRPr spc="0" sz="1100">
                <a:solidFill>
                  <a:srgbClr val="002E50"/>
                </a:solidFill>
                <a:latin typeface="Arial"/>
                <a:ea typeface="Arial"/>
                <a:cs typeface="Arial"/>
                <a:sym typeface="Arial"/>
              </a:defRPr>
            </a:pPr>
            <a:r>
              <a:t>Marcus Neuer</a:t>
            </a:r>
          </a:p>
          <a:p>
            <a:pPr defTabSz="445769">
              <a:spcBef>
                <a:spcPts val="500"/>
              </a:spcBef>
              <a:defRPr spc="0" sz="1100">
                <a:solidFill>
                  <a:srgbClr val="002E50"/>
                </a:solidFill>
                <a:latin typeface="Arial"/>
                <a:ea typeface="Arial"/>
                <a:cs typeface="Arial"/>
                <a:sym typeface="Arial"/>
              </a:defRPr>
            </a:pPr>
            <a:r>
              <a:t>Jerker Delsing</a:t>
            </a:r>
          </a:p>
          <a:p>
            <a:pPr defTabSz="445769">
              <a:spcBef>
                <a:spcPts val="500"/>
              </a:spcBef>
              <a:defRPr spc="0" sz="1100">
                <a:solidFill>
                  <a:srgbClr val="002E50"/>
                </a:solidFill>
                <a:latin typeface="Arial"/>
                <a:ea typeface="Arial"/>
                <a:cs typeface="Arial"/>
                <a:sym typeface="Arial"/>
              </a:defRPr>
            </a:pPr>
            <a:r>
              <a:t>Michael Kohlgrueber                                                                                                                                                                                              </a:t>
            </a:r>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pic>
        <p:nvPicPr>
          <p:cNvPr id="307" name="Picture 9" descr="Picture 9"/>
          <p:cNvPicPr>
            <a:picLocks noChangeAspect="1"/>
          </p:cNvPicPr>
          <p:nvPr/>
        </p:nvPicPr>
        <p:blipFill>
          <a:blip r:embed="rId2">
            <a:extLst/>
          </a:blip>
          <a:srcRect l="3389" t="0" r="6572" b="0"/>
          <a:stretch>
            <a:fillRect/>
          </a:stretch>
        </p:blipFill>
        <p:spPr>
          <a:xfrm>
            <a:off x="2005776" y="1496678"/>
            <a:ext cx="5293957" cy="3638535"/>
          </a:xfrm>
          <a:prstGeom prst="rect">
            <a:avLst/>
          </a:prstGeom>
          <a:ln w="12700">
            <a:miter lim="400000"/>
          </a:ln>
        </p:spPr>
      </p:pic>
      <p:sp>
        <p:nvSpPr>
          <p:cNvPr id="308" name="Slide Number Placeholder 3"/>
          <p:cNvSpPr txBox="1"/>
          <p:nvPr>
            <p:ph type="sldNum" sz="quarter" idx="4294967295"/>
          </p:nvPr>
        </p:nvSpPr>
        <p:spPr>
          <a:xfrm>
            <a:off x="8561999" y="4930138"/>
            <a:ext cx="198382" cy="259079"/>
          </a:xfrm>
          <a:prstGeom prst="rect">
            <a:avLst/>
          </a:prstGeom>
          <a:extLst>
            <a:ext uri="{C572A759-6A51-4108-AA02-DFA0A04FC94B}">
              <ma14:wrappingTextBoxFlag xmlns:ma14="http://schemas.microsoft.com/office/mac/drawingml/2011/main" val="1"/>
            </a:ext>
          </a:extLst>
        </p:spPr>
        <p:txBody>
          <a:bodyPr/>
          <a:lstStyle>
            <a:lvl1pPr algn="ctr" defTabSz="685800">
              <a:defRPr spc="100" sz="1200">
                <a:solidFill>
                  <a:srgbClr val="000000"/>
                </a:solidFill>
                <a:latin typeface="Verdana"/>
                <a:ea typeface="Verdana"/>
                <a:cs typeface="Verdana"/>
                <a:sym typeface="Verdana"/>
              </a:defRPr>
            </a:lvl1pPr>
          </a:lstStyle>
          <a:p>
            <a:pPr/>
            <a:fld id="{86CB4B4D-7CA3-9044-876B-883B54F8677D}" type="slidenum"/>
          </a:p>
        </p:txBody>
      </p:sp>
      <p:sp>
        <p:nvSpPr>
          <p:cNvPr id="309" name="Content Placeholder 2"/>
          <p:cNvSpPr txBox="1"/>
          <p:nvPr>
            <p:ph type="body" sz="half" idx="1"/>
          </p:nvPr>
        </p:nvSpPr>
        <p:spPr>
          <a:xfrm>
            <a:off x="225086" y="624714"/>
            <a:ext cx="7693647" cy="1534071"/>
          </a:xfrm>
          <a:prstGeom prst="rect">
            <a:avLst/>
          </a:prstGeom>
        </p:spPr>
        <p:txBody>
          <a:bodyPr/>
          <a:lstStyle/>
          <a:p>
            <a:pPr marL="125729" indent="-125729">
              <a:defRPr>
                <a:latin typeface="Arial"/>
                <a:ea typeface="Arial"/>
                <a:cs typeface="Arial"/>
                <a:sym typeface="Arial"/>
              </a:defRPr>
            </a:pPr>
            <a:r>
              <a:t>Technological context</a:t>
            </a:r>
          </a:p>
          <a:p>
            <a:pPr lvl="1" marL="414844" indent="-122237">
              <a:spcBef>
                <a:spcPts val="300"/>
              </a:spcBef>
              <a:buClr>
                <a:srgbClr val="005CA2"/>
              </a:buClr>
              <a:buFont typeface="Arial"/>
              <a:defRPr sz="1400">
                <a:solidFill>
                  <a:srgbClr val="0056A7"/>
                </a:solidFill>
                <a:latin typeface="Arial"/>
                <a:ea typeface="Arial"/>
                <a:cs typeface="Arial"/>
                <a:sym typeface="Arial"/>
              </a:defRPr>
            </a:pPr>
            <a:r>
              <a:t>High speed transformation towards industry 4.0 and beyond</a:t>
            </a:r>
          </a:p>
          <a:p>
            <a:pPr lvl="1" marL="414844" indent="-122237">
              <a:spcBef>
                <a:spcPts val="300"/>
              </a:spcBef>
              <a:buClr>
                <a:srgbClr val="005CA2"/>
              </a:buClr>
              <a:buFont typeface="Arial"/>
              <a:defRPr sz="1400">
                <a:solidFill>
                  <a:srgbClr val="0056A7"/>
                </a:solidFill>
                <a:latin typeface="Arial"/>
                <a:ea typeface="Arial"/>
                <a:cs typeface="Arial"/>
                <a:sym typeface="Arial"/>
              </a:defRPr>
            </a:pPr>
            <a:r>
              <a:t>Uncountable integration of physical and software components along the value chain</a:t>
            </a:r>
          </a:p>
          <a:p>
            <a:pPr lvl="1" marL="414844" indent="-122237">
              <a:spcBef>
                <a:spcPts val="300"/>
              </a:spcBef>
              <a:buClr>
                <a:srgbClr val="005CA2"/>
              </a:buClr>
              <a:buFont typeface="Arial"/>
              <a:defRPr sz="1400">
                <a:solidFill>
                  <a:srgbClr val="0056A7"/>
                </a:solidFill>
                <a:latin typeface="Arial"/>
                <a:ea typeface="Arial"/>
                <a:cs typeface="Arial"/>
                <a:sym typeface="Arial"/>
              </a:defRPr>
            </a:pPr>
            <a:r>
              <a:t>Seamless flow of information – horizontally and vertically </a:t>
            </a:r>
          </a:p>
        </p:txBody>
      </p:sp>
      <p:sp>
        <p:nvSpPr>
          <p:cNvPr id="310" name="Title 6"/>
          <p:cNvSpPr txBox="1"/>
          <p:nvPr>
            <p:ph type="title"/>
          </p:nvPr>
        </p:nvSpPr>
        <p:spPr>
          <a:xfrm>
            <a:off x="1232985" y="57604"/>
            <a:ext cx="7819784" cy="478188"/>
          </a:xfrm>
          <a:prstGeom prst="rect">
            <a:avLst/>
          </a:prstGeom>
        </p:spPr>
        <p:txBody>
          <a:bodyPr/>
          <a:lstStyle/>
          <a:p>
            <a:pPr defTabSz="617219">
              <a:defRPr spc="-100" sz="1800">
                <a:latin typeface="Arial"/>
                <a:ea typeface="Arial"/>
                <a:cs typeface="Arial"/>
                <a:sym typeface="Arial"/>
              </a:defRPr>
            </a:pPr>
            <a:r>
              <a:t>ONTOsteel</a:t>
            </a:r>
            <a:br/>
            <a:r>
              <a:rPr sz="1200">
                <a:solidFill>
                  <a:srgbClr val="FFFF00"/>
                </a:solidFill>
              </a:rPr>
              <a:t>Standardised approach for global digitisation and interoperability in the steel sector</a:t>
            </a: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312" name="Slide Number Placeholder 3"/>
          <p:cNvSpPr txBox="1"/>
          <p:nvPr>
            <p:ph type="sldNum" sz="quarter" idx="4294967295"/>
          </p:nvPr>
        </p:nvSpPr>
        <p:spPr>
          <a:xfrm>
            <a:off x="8561999" y="4930138"/>
            <a:ext cx="198382" cy="259079"/>
          </a:xfrm>
          <a:prstGeom prst="rect">
            <a:avLst/>
          </a:prstGeom>
          <a:extLst>
            <a:ext uri="{C572A759-6A51-4108-AA02-DFA0A04FC94B}">
              <ma14:wrappingTextBoxFlag xmlns:ma14="http://schemas.microsoft.com/office/mac/drawingml/2011/main" val="1"/>
            </a:ext>
          </a:extLst>
        </p:spPr>
        <p:txBody>
          <a:bodyPr/>
          <a:lstStyle>
            <a:lvl1pPr algn="ctr" defTabSz="685800">
              <a:defRPr spc="100" sz="1200">
                <a:solidFill>
                  <a:srgbClr val="000000"/>
                </a:solidFill>
                <a:latin typeface="Verdana"/>
                <a:ea typeface="Verdana"/>
                <a:cs typeface="Verdana"/>
                <a:sym typeface="Verdana"/>
              </a:defRPr>
            </a:lvl1pPr>
          </a:lstStyle>
          <a:p>
            <a:pPr/>
            <a:fld id="{86CB4B4D-7CA3-9044-876B-883B54F8677D}" type="slidenum"/>
          </a:p>
        </p:txBody>
      </p:sp>
      <p:sp>
        <p:nvSpPr>
          <p:cNvPr id="313" name="Content Placeholder 2"/>
          <p:cNvSpPr txBox="1"/>
          <p:nvPr>
            <p:ph type="body" sz="quarter" idx="1"/>
          </p:nvPr>
        </p:nvSpPr>
        <p:spPr>
          <a:xfrm>
            <a:off x="225086" y="624714"/>
            <a:ext cx="3084841" cy="1534071"/>
          </a:xfrm>
          <a:prstGeom prst="rect">
            <a:avLst/>
          </a:prstGeom>
        </p:spPr>
        <p:txBody>
          <a:bodyPr/>
          <a:lstStyle>
            <a:lvl1pPr marL="125729" indent="-125729">
              <a:defRPr>
                <a:latin typeface="Arial"/>
                <a:ea typeface="Arial"/>
                <a:cs typeface="Arial"/>
                <a:sym typeface="Arial"/>
              </a:defRPr>
            </a:lvl1pPr>
          </a:lstStyle>
          <a:p>
            <a:pPr/>
            <a:r>
              <a:t>Interoperability initiatives in related sectors</a:t>
            </a:r>
          </a:p>
        </p:txBody>
      </p:sp>
      <p:sp>
        <p:nvSpPr>
          <p:cNvPr id="314" name="Title 6"/>
          <p:cNvSpPr txBox="1"/>
          <p:nvPr>
            <p:ph type="title"/>
          </p:nvPr>
        </p:nvSpPr>
        <p:spPr>
          <a:xfrm>
            <a:off x="1232985" y="57604"/>
            <a:ext cx="7819784" cy="478188"/>
          </a:xfrm>
          <a:prstGeom prst="rect">
            <a:avLst/>
          </a:prstGeom>
        </p:spPr>
        <p:txBody>
          <a:bodyPr/>
          <a:lstStyle/>
          <a:p>
            <a:pPr defTabSz="617219">
              <a:defRPr spc="-100" sz="1800">
                <a:latin typeface="Arial"/>
                <a:ea typeface="Arial"/>
                <a:cs typeface="Arial"/>
                <a:sym typeface="Arial"/>
              </a:defRPr>
            </a:pPr>
            <a:r>
              <a:t>ONTOsteel</a:t>
            </a:r>
            <a:br/>
            <a:r>
              <a:rPr sz="1200">
                <a:solidFill>
                  <a:srgbClr val="FFFF00"/>
                </a:solidFill>
              </a:rPr>
              <a:t>Standardised approach for global digitisation and interoperability in the steel sector</a:t>
            </a:r>
          </a:p>
        </p:txBody>
      </p:sp>
      <p:pic>
        <p:nvPicPr>
          <p:cNvPr id="315" name="Image" descr="Image"/>
          <p:cNvPicPr>
            <a:picLocks noChangeAspect="1"/>
          </p:cNvPicPr>
          <p:nvPr/>
        </p:nvPicPr>
        <p:blipFill>
          <a:blip r:embed="rId2">
            <a:extLst/>
          </a:blip>
          <a:stretch>
            <a:fillRect/>
          </a:stretch>
        </p:blipFill>
        <p:spPr>
          <a:xfrm>
            <a:off x="3472679" y="650676"/>
            <a:ext cx="5538913" cy="4206954"/>
          </a:xfrm>
          <a:prstGeom prst="rect">
            <a:avLst/>
          </a:prstGeom>
          <a:ln w="12700">
            <a:miter lim="400000"/>
          </a:ln>
        </p:spPr>
      </p:pic>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317" name="Slide Number Placeholder 3"/>
          <p:cNvSpPr txBox="1"/>
          <p:nvPr>
            <p:ph type="sldNum" sz="quarter" idx="4294967295"/>
          </p:nvPr>
        </p:nvSpPr>
        <p:spPr>
          <a:xfrm>
            <a:off x="8561999" y="4930138"/>
            <a:ext cx="198382" cy="259079"/>
          </a:xfrm>
          <a:prstGeom prst="rect">
            <a:avLst/>
          </a:prstGeom>
          <a:extLst>
            <a:ext uri="{C572A759-6A51-4108-AA02-DFA0A04FC94B}">
              <ma14:wrappingTextBoxFlag xmlns:ma14="http://schemas.microsoft.com/office/mac/drawingml/2011/main" val="1"/>
            </a:ext>
          </a:extLst>
        </p:spPr>
        <p:txBody>
          <a:bodyPr/>
          <a:lstStyle>
            <a:lvl1pPr algn="ctr" defTabSz="685800">
              <a:defRPr spc="100" sz="1200">
                <a:solidFill>
                  <a:srgbClr val="000000"/>
                </a:solidFill>
                <a:latin typeface="Verdana"/>
                <a:ea typeface="Verdana"/>
                <a:cs typeface="Verdana"/>
                <a:sym typeface="Verdana"/>
              </a:defRPr>
            </a:lvl1pPr>
          </a:lstStyle>
          <a:p>
            <a:pPr/>
            <a:fld id="{86CB4B4D-7CA3-9044-876B-883B54F8677D}" type="slidenum"/>
          </a:p>
        </p:txBody>
      </p:sp>
      <p:sp>
        <p:nvSpPr>
          <p:cNvPr id="318" name="Content Placeholder 2"/>
          <p:cNvSpPr txBox="1"/>
          <p:nvPr>
            <p:ph type="body" idx="1"/>
          </p:nvPr>
        </p:nvSpPr>
        <p:spPr>
          <a:xfrm>
            <a:off x="69272" y="595747"/>
            <a:ext cx="8618740" cy="4386243"/>
          </a:xfrm>
          <a:prstGeom prst="rect">
            <a:avLst/>
          </a:prstGeom>
        </p:spPr>
        <p:txBody>
          <a:bodyPr/>
          <a:lstStyle/>
          <a:p>
            <a:pPr marL="130967" indent="-130967">
              <a:defRPr>
                <a:latin typeface="Arial"/>
                <a:ea typeface="Arial"/>
                <a:cs typeface="Arial"/>
                <a:sym typeface="Arial"/>
              </a:defRPr>
            </a:pPr>
            <a:r>
              <a:t>Ambition</a:t>
            </a:r>
          </a:p>
          <a:p>
            <a:pPr lvl="1" marL="414844" indent="-122237">
              <a:spcBef>
                <a:spcPts val="300"/>
              </a:spcBef>
              <a:buClr>
                <a:srgbClr val="005CA2"/>
              </a:buClr>
              <a:buFont typeface="Arial"/>
              <a:defRPr sz="1400">
                <a:solidFill>
                  <a:srgbClr val="0056A7"/>
                </a:solidFill>
                <a:latin typeface="Arial"/>
                <a:ea typeface="Arial"/>
                <a:cs typeface="Arial"/>
                <a:sym typeface="Arial"/>
              </a:defRPr>
            </a:pPr>
            <a:r>
              <a:t>Enabling interoperability of automation components and systems </a:t>
            </a:r>
          </a:p>
          <a:p>
            <a:pPr lvl="1" marL="414844" indent="-122237">
              <a:spcBef>
                <a:spcPts val="300"/>
              </a:spcBef>
              <a:buClr>
                <a:srgbClr val="005CA2"/>
              </a:buClr>
              <a:buFont typeface="Arial"/>
              <a:defRPr sz="1400">
                <a:solidFill>
                  <a:srgbClr val="0056A7"/>
                </a:solidFill>
                <a:latin typeface="Arial"/>
                <a:ea typeface="Arial"/>
                <a:cs typeface="Arial"/>
                <a:sym typeface="Arial"/>
              </a:defRPr>
            </a:pPr>
            <a:r>
              <a:t>Setting up guidelines, standard models, and tools to accelerate the</a:t>
            </a:r>
          </a:p>
          <a:p>
            <a:pPr lvl="1" marL="0" indent="292608">
              <a:spcBef>
                <a:spcPts val="300"/>
              </a:spcBef>
              <a:buSzTx/>
              <a:buNone/>
              <a:defRPr sz="1400">
                <a:solidFill>
                  <a:srgbClr val="0056A7"/>
                </a:solidFill>
                <a:latin typeface="Arial"/>
                <a:ea typeface="Arial"/>
                <a:cs typeface="Arial"/>
                <a:sym typeface="Arial"/>
              </a:defRPr>
            </a:pPr>
            <a:r>
              <a:t>   digital transformation of the steel sector</a:t>
            </a:r>
          </a:p>
          <a:p>
            <a:pPr marL="130967" indent="-130967">
              <a:defRPr>
                <a:latin typeface="Arial"/>
                <a:ea typeface="Arial"/>
                <a:cs typeface="Arial"/>
                <a:sym typeface="Arial"/>
              </a:defRPr>
            </a:pPr>
            <a:r>
              <a:t>Expected benefits</a:t>
            </a:r>
          </a:p>
          <a:p>
            <a:pPr lvl="1" marL="414844" indent="-122237">
              <a:spcBef>
                <a:spcPts val="300"/>
              </a:spcBef>
              <a:buClr>
                <a:srgbClr val="005CA2"/>
              </a:buClr>
              <a:buFont typeface="Arial"/>
              <a:defRPr sz="1400">
                <a:solidFill>
                  <a:srgbClr val="0056A7"/>
                </a:solidFill>
                <a:latin typeface="Arial"/>
                <a:ea typeface="Arial"/>
                <a:cs typeface="Arial"/>
                <a:sym typeface="Arial"/>
              </a:defRPr>
            </a:pPr>
            <a:r>
              <a:t>Fundamental, basic work empowering the steel sector to develop cutting edge applications</a:t>
            </a:r>
          </a:p>
          <a:p>
            <a:pPr lvl="1" marL="414844" indent="-122237">
              <a:spcBef>
                <a:spcPts val="300"/>
              </a:spcBef>
              <a:buClr>
                <a:srgbClr val="005CA2"/>
              </a:buClr>
              <a:buFont typeface="Arial"/>
              <a:defRPr sz="1400">
                <a:solidFill>
                  <a:srgbClr val="0056A7"/>
                </a:solidFill>
                <a:latin typeface="Arial"/>
                <a:ea typeface="Arial"/>
                <a:cs typeface="Arial"/>
                <a:sym typeface="Arial"/>
              </a:defRPr>
            </a:pPr>
            <a:r>
              <a:t>Demonstrating seamless integration of information in steel production value chain</a:t>
            </a:r>
          </a:p>
        </p:txBody>
      </p:sp>
      <p:sp>
        <p:nvSpPr>
          <p:cNvPr id="319" name="Title 6"/>
          <p:cNvSpPr txBox="1"/>
          <p:nvPr>
            <p:ph type="title"/>
          </p:nvPr>
        </p:nvSpPr>
        <p:spPr>
          <a:xfrm>
            <a:off x="1232985" y="57604"/>
            <a:ext cx="7819784" cy="478188"/>
          </a:xfrm>
          <a:prstGeom prst="rect">
            <a:avLst/>
          </a:prstGeom>
        </p:spPr>
        <p:txBody>
          <a:bodyPr/>
          <a:lstStyle/>
          <a:p>
            <a:pPr defTabSz="617219">
              <a:defRPr spc="-100" sz="1800">
                <a:latin typeface="Arial"/>
                <a:ea typeface="Arial"/>
                <a:cs typeface="Arial"/>
                <a:sym typeface="Arial"/>
              </a:defRPr>
            </a:pPr>
            <a:r>
              <a:t>ONTOsteel</a:t>
            </a:r>
            <a:br/>
            <a:r>
              <a:rPr sz="1200">
                <a:solidFill>
                  <a:srgbClr val="FFFF00"/>
                </a:solidFill>
              </a:rPr>
              <a:t>Standardised approach for global digitisation and interoperability in the steel sector</a:t>
            </a:r>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321" name="Slide Number Placeholder 3"/>
          <p:cNvSpPr txBox="1"/>
          <p:nvPr>
            <p:ph type="sldNum" sz="quarter" idx="4294967295"/>
          </p:nvPr>
        </p:nvSpPr>
        <p:spPr>
          <a:xfrm>
            <a:off x="8561999" y="4930138"/>
            <a:ext cx="198382" cy="259079"/>
          </a:xfrm>
          <a:prstGeom prst="rect">
            <a:avLst/>
          </a:prstGeom>
          <a:extLst>
            <a:ext uri="{C572A759-6A51-4108-AA02-DFA0A04FC94B}">
              <ma14:wrappingTextBoxFlag xmlns:ma14="http://schemas.microsoft.com/office/mac/drawingml/2011/main" val="1"/>
            </a:ext>
          </a:extLst>
        </p:spPr>
        <p:txBody>
          <a:bodyPr/>
          <a:lstStyle>
            <a:lvl1pPr algn="ctr" defTabSz="685800">
              <a:defRPr spc="100" sz="1200">
                <a:solidFill>
                  <a:srgbClr val="000000"/>
                </a:solidFill>
                <a:latin typeface="Verdana"/>
                <a:ea typeface="Verdana"/>
                <a:cs typeface="Verdana"/>
                <a:sym typeface="Verdana"/>
              </a:defRPr>
            </a:lvl1pPr>
          </a:lstStyle>
          <a:p>
            <a:pPr/>
            <a:fld id="{86CB4B4D-7CA3-9044-876B-883B54F8677D}" type="slidenum"/>
          </a:p>
        </p:txBody>
      </p:sp>
      <p:sp>
        <p:nvSpPr>
          <p:cNvPr id="322" name="Content Placeholder 2"/>
          <p:cNvSpPr txBox="1"/>
          <p:nvPr>
            <p:ph type="body" idx="1"/>
          </p:nvPr>
        </p:nvSpPr>
        <p:spPr>
          <a:xfrm>
            <a:off x="157663" y="587088"/>
            <a:ext cx="8828675" cy="4386243"/>
          </a:xfrm>
          <a:prstGeom prst="rect">
            <a:avLst/>
          </a:prstGeom>
        </p:spPr>
        <p:txBody>
          <a:bodyPr/>
          <a:lstStyle/>
          <a:p>
            <a:pPr marL="130967" indent="-130967">
              <a:defRPr>
                <a:latin typeface="Arial"/>
                <a:ea typeface="Arial"/>
                <a:cs typeface="Arial"/>
                <a:sym typeface="Arial"/>
              </a:defRPr>
            </a:pPr>
            <a:r>
              <a:t>2-Phase approach</a:t>
            </a:r>
          </a:p>
          <a:p>
            <a:pPr lvl="1" marL="323404" indent="-122237">
              <a:spcBef>
                <a:spcPts val="500"/>
              </a:spcBef>
              <a:defRPr sz="1400">
                <a:latin typeface="Arial"/>
                <a:ea typeface="Arial"/>
                <a:cs typeface="Arial"/>
                <a:sym typeface="Arial"/>
              </a:defRPr>
            </a:pPr>
            <a:r>
              <a:t>Phase 1 ESTEP TASK: 6-9 months</a:t>
            </a:r>
            <a:endParaRPr>
              <a:solidFill>
                <a:srgbClr val="0056A7"/>
              </a:solidFill>
            </a:endParaRPr>
          </a:p>
          <a:p>
            <a:pPr lvl="2" marL="515015" indent="-130967">
              <a:spcBef>
                <a:spcPts val="500"/>
              </a:spcBef>
              <a:defRPr sz="1200">
                <a:latin typeface="Arial"/>
                <a:ea typeface="Arial"/>
                <a:cs typeface="Arial"/>
                <a:sym typeface="Arial"/>
              </a:defRPr>
            </a:pPr>
            <a:r>
              <a:t>Preparation of detailed project proposal including selection of flagship examples/ case studies</a:t>
            </a:r>
            <a:endParaRPr>
              <a:solidFill>
                <a:srgbClr val="41AD49"/>
              </a:solidFill>
            </a:endParaRPr>
          </a:p>
          <a:p>
            <a:pPr lvl="2" marL="515015" indent="-130967">
              <a:spcBef>
                <a:spcPts val="500"/>
              </a:spcBef>
              <a:defRPr sz="1200">
                <a:latin typeface="Arial"/>
                <a:ea typeface="Arial"/>
                <a:cs typeface="Arial"/>
                <a:sym typeface="Arial"/>
              </a:defRPr>
            </a:pPr>
            <a:r>
              <a:t>In-kind contribution of involved organisations, analysis of potential synergies with running project, (e.g. ESSA, SPIRE-SAIS)</a:t>
            </a:r>
            <a:br/>
            <a:endParaRPr>
              <a:solidFill>
                <a:srgbClr val="41AD49"/>
              </a:solidFill>
            </a:endParaRPr>
          </a:p>
          <a:p>
            <a:pPr lvl="1" marL="323404" indent="-122237">
              <a:spcBef>
                <a:spcPts val="500"/>
              </a:spcBef>
              <a:defRPr sz="1400">
                <a:latin typeface="Arial"/>
                <a:ea typeface="Arial"/>
                <a:cs typeface="Arial"/>
                <a:sym typeface="Arial"/>
              </a:defRPr>
            </a:pPr>
            <a:r>
              <a:t>Phase 2 FOUNDED PROJECT (RFCS/HEU in the CSP perimeter: 3-4 years</a:t>
            </a:r>
            <a:endParaRPr>
              <a:solidFill>
                <a:srgbClr val="0056A7"/>
              </a:solidFill>
            </a:endParaRPr>
          </a:p>
          <a:p>
            <a:pPr lvl="2" marL="515015" indent="-130967">
              <a:spcBef>
                <a:spcPts val="500"/>
              </a:spcBef>
              <a:defRPr sz="1200">
                <a:latin typeface="Arial"/>
                <a:ea typeface="Arial"/>
                <a:cs typeface="Arial"/>
                <a:sym typeface="Arial"/>
              </a:defRPr>
            </a:pPr>
            <a:r>
              <a:t>Execution of the project if selected for funding (RFCS, Horizon Europe)</a:t>
            </a:r>
          </a:p>
        </p:txBody>
      </p:sp>
      <p:sp>
        <p:nvSpPr>
          <p:cNvPr id="323" name="Title 6"/>
          <p:cNvSpPr txBox="1"/>
          <p:nvPr>
            <p:ph type="title"/>
          </p:nvPr>
        </p:nvSpPr>
        <p:spPr>
          <a:xfrm>
            <a:off x="1232985" y="57604"/>
            <a:ext cx="7819784" cy="478188"/>
          </a:xfrm>
          <a:prstGeom prst="rect">
            <a:avLst/>
          </a:prstGeom>
        </p:spPr>
        <p:txBody>
          <a:bodyPr/>
          <a:lstStyle/>
          <a:p>
            <a:pPr defTabSz="617219">
              <a:defRPr spc="-100" sz="1800">
                <a:latin typeface="Arial"/>
                <a:ea typeface="Arial"/>
                <a:cs typeface="Arial"/>
                <a:sym typeface="Arial"/>
              </a:defRPr>
            </a:pPr>
            <a:r>
              <a:t>ONTOsteel</a:t>
            </a:r>
            <a:br/>
            <a:r>
              <a:rPr sz="1200">
                <a:solidFill>
                  <a:srgbClr val="FFFF00"/>
                </a:solidFill>
              </a:rPr>
              <a:t>Standardised approach for global digitisation and interoperability in the steel sector</a:t>
            </a:r>
          </a:p>
        </p:txBody>
      </p:sp>
      <p:sp>
        <p:nvSpPr>
          <p:cNvPr id="324" name="TextBox 14"/>
          <p:cNvSpPr txBox="1"/>
          <p:nvPr/>
        </p:nvSpPr>
        <p:spPr>
          <a:xfrm rot="780000">
            <a:off x="6875524" y="971535"/>
            <a:ext cx="1903679" cy="225444"/>
          </a:xfrm>
          <a:prstGeom prst="rect">
            <a:avLst/>
          </a:prstGeom>
          <a:ln w="12700">
            <a:miter lim="400000"/>
          </a:ln>
          <a:extLst>
            <a:ext uri="{C572A759-6A51-4108-AA02-DFA0A04FC94B}">
              <ma14:wrappingTextBoxFlag xmlns:ma14="http://schemas.microsoft.com/office/mac/drawingml/2011/main" val="1"/>
            </a:ext>
          </a:extLst>
        </p:spPr>
        <p:txBody>
          <a:bodyPr wrap="none" lIns="34289" tIns="34289" rIns="34289" bIns="34289">
            <a:spAutoFit/>
          </a:bodyPr>
          <a:lstStyle>
            <a:lvl1pPr defTabSz="342900">
              <a:defRPr sz="1200">
                <a:solidFill>
                  <a:srgbClr val="FF2600"/>
                </a:solidFill>
              </a:defRPr>
            </a:lvl1pPr>
          </a:lstStyle>
          <a:p>
            <a:pPr/>
            <a:r>
              <a:t>Decision SG54-16 March2021</a:t>
            </a:r>
          </a:p>
        </p:txBody>
      </p:sp>
      <p:pic>
        <p:nvPicPr>
          <p:cNvPr id="325" name="Image" descr="Image"/>
          <p:cNvPicPr>
            <a:picLocks noChangeAspect="1"/>
          </p:cNvPicPr>
          <p:nvPr/>
        </p:nvPicPr>
        <p:blipFill>
          <a:blip r:embed="rId2">
            <a:extLst/>
          </a:blip>
          <a:stretch>
            <a:fillRect/>
          </a:stretch>
        </p:blipFill>
        <p:spPr>
          <a:xfrm>
            <a:off x="1600200" y="2273969"/>
            <a:ext cx="5444684" cy="2808676"/>
          </a:xfrm>
          <a:prstGeom prst="rect">
            <a:avLst/>
          </a:prstGeom>
          <a:ln w="12700">
            <a:miter lim="400000"/>
          </a:ln>
        </p:spPr>
      </p:pic>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0" name="Slide Number"/>
          <p:cNvSpPr txBox="1"/>
          <p:nvPr>
            <p:ph type="sldNum" sz="quarter" idx="4294967295"/>
          </p:nvPr>
        </p:nvSpPr>
        <p:spPr>
          <a:xfrm>
            <a:off x="2284366" y="4966101"/>
            <a:ext cx="259528" cy="412498"/>
          </a:xfrm>
          <a:prstGeom prst="rect">
            <a:avLst/>
          </a:prstGeom>
          <a:extLst>
            <a:ext uri="{C572A759-6A51-4108-AA02-DFA0A04FC94B}">
              <ma14:wrappingTextBoxFlag xmlns:ma14="http://schemas.microsoft.com/office/mac/drawingml/2011/main" val="1"/>
            </a:ext>
          </a:extLst>
        </p:spPr>
        <p:txBody>
          <a:bodyPr lIns="45718" tIns="45718" rIns="45718" bIns="45718"/>
          <a:lstStyle>
            <a:lvl1pPr algn="ctr" defTabSz="457200">
              <a:spcBef>
                <a:spcPts val="500"/>
              </a:spcBef>
              <a:defRPr sz="2200">
                <a:latin typeface="Arial"/>
                <a:ea typeface="Arial"/>
                <a:cs typeface="Arial"/>
                <a:sym typeface="Arial"/>
              </a:defRPr>
            </a:lvl1pPr>
          </a:lstStyle>
          <a:p>
            <a:pPr/>
            <a:fld id="{86CB4B4D-7CA3-9044-876B-883B54F8677D}" type="slidenum"/>
          </a:p>
        </p:txBody>
      </p:sp>
      <p:sp>
        <p:nvSpPr>
          <p:cNvPr id="251" name="Meeting objective"/>
          <p:cNvSpPr txBox="1"/>
          <p:nvPr>
            <p:ph type="title"/>
          </p:nvPr>
        </p:nvSpPr>
        <p:spPr>
          <a:xfrm>
            <a:off x="323850" y="179999"/>
            <a:ext cx="8496300" cy="904801"/>
          </a:xfrm>
          <a:prstGeom prst="rect">
            <a:avLst/>
          </a:prstGeom>
        </p:spPr>
        <p:txBody>
          <a:bodyPr/>
          <a:lstStyle/>
          <a:p>
            <a:pPr/>
            <a:r>
              <a:t>Meeting objective</a:t>
            </a:r>
          </a:p>
        </p:txBody>
      </p:sp>
      <p:sp>
        <p:nvSpPr>
          <p:cNvPr id="252" name="The major topic is CPS focus and funding opportunities…"/>
          <p:cNvSpPr txBox="1"/>
          <p:nvPr>
            <p:ph type="body" idx="1"/>
          </p:nvPr>
        </p:nvSpPr>
        <p:spPr>
          <a:xfrm>
            <a:off x="330563" y="1002499"/>
            <a:ext cx="8482874" cy="3620055"/>
          </a:xfrm>
          <a:prstGeom prst="rect">
            <a:avLst/>
          </a:prstGeom>
        </p:spPr>
        <p:txBody>
          <a:bodyPr/>
          <a:lstStyle/>
          <a:p>
            <a:pPr/>
            <a:r>
              <a:t>The major topic is CPS focus and funding opportunities</a:t>
            </a:r>
          </a:p>
          <a:p>
            <a:pPr/>
            <a:r>
              <a:t>Preparation from each of you:</a:t>
            </a:r>
          </a:p>
          <a:p>
            <a:pPr lvl="1" marL="800100" indent="-342900">
              <a:buChar char="▪"/>
            </a:pPr>
            <a:r>
              <a:t>Funding plan for your PhD students</a:t>
            </a:r>
          </a:p>
          <a:p>
            <a:pPr lvl="1" marL="800100" indent="-342900">
              <a:buChar char="▪"/>
            </a:pPr>
            <a:r>
              <a:t>CPS courses</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327" name="Slide Number Placeholder 3"/>
          <p:cNvSpPr txBox="1"/>
          <p:nvPr>
            <p:ph type="sldNum" sz="quarter" idx="4294967295"/>
          </p:nvPr>
        </p:nvSpPr>
        <p:spPr>
          <a:xfrm>
            <a:off x="8561999" y="4930138"/>
            <a:ext cx="198382" cy="259079"/>
          </a:xfrm>
          <a:prstGeom prst="rect">
            <a:avLst/>
          </a:prstGeom>
          <a:extLst>
            <a:ext uri="{C572A759-6A51-4108-AA02-DFA0A04FC94B}">
              <ma14:wrappingTextBoxFlag xmlns:ma14="http://schemas.microsoft.com/office/mac/drawingml/2011/main" val="1"/>
            </a:ext>
          </a:extLst>
        </p:spPr>
        <p:txBody>
          <a:bodyPr/>
          <a:lstStyle>
            <a:lvl1pPr algn="ctr" defTabSz="685800">
              <a:defRPr spc="100" sz="1200">
                <a:solidFill>
                  <a:srgbClr val="000000"/>
                </a:solidFill>
                <a:latin typeface="Verdana"/>
                <a:ea typeface="Verdana"/>
                <a:cs typeface="Verdana"/>
                <a:sym typeface="Verdana"/>
              </a:defRPr>
            </a:lvl1pPr>
          </a:lstStyle>
          <a:p>
            <a:pPr/>
            <a:fld id="{86CB4B4D-7CA3-9044-876B-883B54F8677D}" type="slidenum"/>
          </a:p>
        </p:txBody>
      </p:sp>
      <p:sp>
        <p:nvSpPr>
          <p:cNvPr id="328" name="Content Placeholder 2"/>
          <p:cNvSpPr txBox="1"/>
          <p:nvPr>
            <p:ph type="body" idx="1"/>
          </p:nvPr>
        </p:nvSpPr>
        <p:spPr>
          <a:xfrm>
            <a:off x="69272" y="595747"/>
            <a:ext cx="8618740" cy="4386243"/>
          </a:xfrm>
          <a:prstGeom prst="rect">
            <a:avLst/>
          </a:prstGeom>
        </p:spPr>
        <p:txBody>
          <a:bodyPr/>
          <a:lstStyle/>
          <a:p>
            <a:pPr marL="130967" indent="-130967">
              <a:defRPr>
                <a:latin typeface="Arial"/>
                <a:ea typeface="Arial"/>
                <a:cs typeface="Arial"/>
                <a:sym typeface="Arial"/>
              </a:defRPr>
            </a:pPr>
            <a:r>
              <a:t>Next step</a:t>
            </a:r>
            <a:endParaRPr sz="1400">
              <a:solidFill>
                <a:srgbClr val="0056A7"/>
              </a:solidFill>
            </a:endParaRPr>
          </a:p>
          <a:p>
            <a:pPr lvl="1" marL="414844" indent="-122237">
              <a:spcBef>
                <a:spcPts val="300"/>
              </a:spcBef>
              <a:buClr>
                <a:srgbClr val="005CA2"/>
              </a:buClr>
              <a:buFont typeface="Arial"/>
              <a:defRPr sz="1400">
                <a:solidFill>
                  <a:srgbClr val="0056A7"/>
                </a:solidFill>
                <a:latin typeface="Arial"/>
                <a:ea typeface="Arial"/>
                <a:cs typeface="Arial"/>
                <a:sym typeface="Arial"/>
              </a:defRPr>
            </a:pPr>
            <a:r>
              <a:t>Forming of Phase 1 working groups</a:t>
            </a:r>
          </a:p>
          <a:p>
            <a:pPr lvl="2" marL="506284" indent="-122237">
              <a:spcBef>
                <a:spcPts val="300"/>
              </a:spcBef>
              <a:buClr>
                <a:srgbClr val="005CA2"/>
              </a:buClr>
              <a:buFont typeface="Arial"/>
              <a:defRPr sz="1400">
                <a:solidFill>
                  <a:srgbClr val="0056A7"/>
                </a:solidFill>
                <a:latin typeface="Arial"/>
                <a:ea typeface="Arial"/>
                <a:cs typeface="Arial"/>
                <a:sym typeface="Arial"/>
              </a:defRPr>
            </a:pPr>
            <a:r>
              <a:t>Literature analysis</a:t>
            </a:r>
          </a:p>
          <a:p>
            <a:pPr lvl="2" marL="506284" indent="-122237">
              <a:spcBef>
                <a:spcPts val="300"/>
              </a:spcBef>
              <a:buClr>
                <a:srgbClr val="005CA2"/>
              </a:buClr>
              <a:buFont typeface="Arial"/>
              <a:defRPr sz="1400">
                <a:solidFill>
                  <a:srgbClr val="0056A7"/>
                </a:solidFill>
                <a:latin typeface="Arial"/>
                <a:ea typeface="Arial"/>
                <a:cs typeface="Arial"/>
                <a:sym typeface="Arial"/>
              </a:defRPr>
            </a:pPr>
            <a:r>
              <a:t>Project analysis</a:t>
            </a:r>
          </a:p>
          <a:p>
            <a:pPr lvl="2" marL="506284" indent="-122237">
              <a:spcBef>
                <a:spcPts val="300"/>
              </a:spcBef>
              <a:buClr>
                <a:srgbClr val="005CA2"/>
              </a:buClr>
              <a:buFont typeface="Arial"/>
              <a:defRPr sz="1400">
                <a:solidFill>
                  <a:srgbClr val="0056A7"/>
                </a:solidFill>
                <a:latin typeface="Arial"/>
                <a:ea typeface="Arial"/>
                <a:cs typeface="Arial"/>
                <a:sym typeface="Arial"/>
              </a:defRPr>
            </a:pPr>
            <a:r>
              <a:t>Requirements</a:t>
            </a:r>
          </a:p>
          <a:p>
            <a:pPr lvl="2" marL="506284" indent="-122237">
              <a:spcBef>
                <a:spcPts val="300"/>
              </a:spcBef>
              <a:buClr>
                <a:srgbClr val="005CA2"/>
              </a:buClr>
              <a:buFont typeface="Arial"/>
              <a:defRPr sz="1400">
                <a:solidFill>
                  <a:srgbClr val="0056A7"/>
                </a:solidFill>
                <a:latin typeface="Arial"/>
                <a:ea typeface="Arial"/>
                <a:cs typeface="Arial"/>
                <a:sym typeface="Arial"/>
              </a:defRPr>
            </a:pPr>
            <a:r>
              <a:t>Flagship preparation</a:t>
            </a:r>
          </a:p>
          <a:p>
            <a:pPr lvl="3" marL="689165" indent="-122237">
              <a:spcBef>
                <a:spcPts val="300"/>
              </a:spcBef>
              <a:buClr>
                <a:srgbClr val="005CA2"/>
              </a:buClr>
              <a:buFont typeface="Arial"/>
              <a:defRPr sz="1400">
                <a:solidFill>
                  <a:srgbClr val="0056A7"/>
                </a:solidFill>
                <a:latin typeface="Arial"/>
                <a:ea typeface="Arial"/>
                <a:cs typeface="Arial"/>
                <a:sym typeface="Arial"/>
              </a:defRPr>
            </a:pPr>
            <a:r>
              <a:t>Proposal writing</a:t>
            </a:r>
          </a:p>
          <a:p>
            <a:pPr lvl="3" marL="689165" indent="-122237">
              <a:spcBef>
                <a:spcPts val="300"/>
              </a:spcBef>
              <a:buClr>
                <a:srgbClr val="005CA2"/>
              </a:buClr>
              <a:buFont typeface="Arial"/>
              <a:defRPr sz="1400">
                <a:solidFill>
                  <a:srgbClr val="0056A7"/>
                </a:solidFill>
                <a:latin typeface="Arial"/>
                <a:ea typeface="Arial"/>
                <a:cs typeface="Arial"/>
                <a:sym typeface="Arial"/>
              </a:defRPr>
            </a:pPr>
            <a:r>
              <a:t>Consortia</a:t>
            </a:r>
          </a:p>
        </p:txBody>
      </p:sp>
      <p:sp>
        <p:nvSpPr>
          <p:cNvPr id="329" name="Title 6"/>
          <p:cNvSpPr txBox="1"/>
          <p:nvPr>
            <p:ph type="title"/>
          </p:nvPr>
        </p:nvSpPr>
        <p:spPr>
          <a:xfrm>
            <a:off x="1232985" y="57604"/>
            <a:ext cx="7819784" cy="478188"/>
          </a:xfrm>
          <a:prstGeom prst="rect">
            <a:avLst/>
          </a:prstGeom>
        </p:spPr>
        <p:txBody>
          <a:bodyPr/>
          <a:lstStyle/>
          <a:p>
            <a:pPr defTabSz="617219">
              <a:defRPr spc="-100" sz="1800">
                <a:latin typeface="Arial"/>
                <a:ea typeface="Arial"/>
                <a:cs typeface="Arial"/>
                <a:sym typeface="Arial"/>
              </a:defRPr>
            </a:pPr>
            <a:r>
              <a:t>ONTOsteel</a:t>
            </a:r>
            <a:br/>
            <a:r>
              <a:rPr sz="1200">
                <a:solidFill>
                  <a:srgbClr val="FFFF00"/>
                </a:solidFill>
              </a:rPr>
              <a:t>Standardised approach for global digitisation and interoperability in the steel sector</a:t>
            </a:r>
          </a:p>
        </p:txBody>
      </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331" name="Title 1"/>
          <p:cNvSpPr txBox="1"/>
          <p:nvPr>
            <p:ph type="title"/>
          </p:nvPr>
        </p:nvSpPr>
        <p:spPr>
          <a:prstGeom prst="rect">
            <a:avLst/>
          </a:prstGeom>
        </p:spPr>
        <p:txBody>
          <a:bodyPr/>
          <a:lstStyle/>
          <a:p>
            <a:pPr/>
            <a:r>
              <a:t>Challenge</a:t>
            </a:r>
          </a:p>
        </p:txBody>
      </p:sp>
      <p:grpSp>
        <p:nvGrpSpPr>
          <p:cNvPr id="353" name="Group 26"/>
          <p:cNvGrpSpPr/>
          <p:nvPr/>
        </p:nvGrpSpPr>
        <p:grpSpPr>
          <a:xfrm>
            <a:off x="457199" y="1555583"/>
            <a:ext cx="6658942" cy="3072627"/>
            <a:chOff x="0" y="0"/>
            <a:chExt cx="6658941" cy="3072626"/>
          </a:xfrm>
        </p:grpSpPr>
        <p:sp>
          <p:nvSpPr>
            <p:cNvPr id="332" name="Straight Arrow Connector 4"/>
            <p:cNvSpPr/>
            <p:nvPr/>
          </p:nvSpPr>
          <p:spPr>
            <a:xfrm>
              <a:off x="-1" y="2374715"/>
              <a:ext cx="6540288" cy="1"/>
            </a:xfrm>
            <a:prstGeom prst="line">
              <a:avLst/>
            </a:prstGeom>
            <a:noFill/>
            <a:ln w="12700" cap="flat">
              <a:solidFill>
                <a:srgbClr val="96ACCD"/>
              </a:solidFill>
              <a:prstDash val="solid"/>
              <a:round/>
              <a:tailEnd type="triangle" w="med" len="med"/>
            </a:ln>
            <a:effectLst>
              <a:outerShdw sx="100000" sy="100000" kx="0" ky="0" algn="b" rotWithShape="0" blurRad="25400" dist="12700" dir="5400000">
                <a:srgbClr val="000000">
                  <a:alpha val="38000"/>
                </a:srgbClr>
              </a:outerShdw>
            </a:effectLst>
          </p:spPr>
          <p:txBody>
            <a:bodyPr wrap="square" lIns="45718" tIns="45718" rIns="45718" bIns="45718" numCol="1" anchor="t">
              <a:noAutofit/>
            </a:bodyPr>
            <a:lstStyle/>
            <a:p>
              <a:pPr/>
            </a:p>
          </p:txBody>
        </p:sp>
        <p:sp>
          <p:nvSpPr>
            <p:cNvPr id="333" name="Rectangle 5"/>
            <p:cNvSpPr/>
            <p:nvPr/>
          </p:nvSpPr>
          <p:spPr>
            <a:xfrm>
              <a:off x="356460" y="2142822"/>
              <a:ext cx="999643" cy="34291"/>
            </a:xfrm>
            <a:prstGeom prst="rect">
              <a:avLst/>
            </a:prstGeom>
            <a:gradFill flip="none" rotWithShape="1">
              <a:gsLst>
                <a:gs pos="0">
                  <a:srgbClr val="8EAAD5"/>
                </a:gs>
                <a:gs pos="100000">
                  <a:srgbClr val="BBD4FF"/>
                </a:gs>
              </a:gsLst>
              <a:lin ang="16200000" scaled="0"/>
            </a:gradFill>
            <a:ln w="3175" cap="flat">
              <a:solidFill>
                <a:srgbClr val="91A8CA"/>
              </a:solidFill>
              <a:prstDash val="solid"/>
              <a:round/>
            </a:ln>
            <a:effectLst>
              <a:outerShdw sx="100000" sy="100000" kx="0" ky="0" algn="b" rotWithShape="0" blurRad="25400" dist="12700" dir="5400000">
                <a:srgbClr val="000000">
                  <a:alpha val="35000"/>
                </a:srgbClr>
              </a:outerShdw>
            </a:effectLst>
          </p:spPr>
          <p:txBody>
            <a:bodyPr wrap="square" lIns="45718" tIns="45718" rIns="45718" bIns="45718" numCol="1" anchor="ctr">
              <a:noAutofit/>
            </a:bodyPr>
            <a:lstStyle/>
            <a:p>
              <a:pPr algn="ctr" defTabSz="685800">
                <a:defRPr sz="1200">
                  <a:solidFill>
                    <a:srgbClr val="FFFFFF"/>
                  </a:solidFill>
                  <a:latin typeface="Arial"/>
                  <a:ea typeface="Arial"/>
                  <a:cs typeface="Arial"/>
                  <a:sym typeface="Arial"/>
                </a:defRPr>
              </a:pPr>
            </a:p>
          </p:txBody>
        </p:sp>
        <p:sp>
          <p:nvSpPr>
            <p:cNvPr id="334" name="Rectangle 6"/>
            <p:cNvSpPr/>
            <p:nvPr/>
          </p:nvSpPr>
          <p:spPr>
            <a:xfrm>
              <a:off x="1946974" y="1840028"/>
              <a:ext cx="999643" cy="337084"/>
            </a:xfrm>
            <a:prstGeom prst="rect">
              <a:avLst/>
            </a:prstGeom>
            <a:gradFill flip="none" rotWithShape="1">
              <a:gsLst>
                <a:gs pos="0">
                  <a:srgbClr val="8EAAD5"/>
                </a:gs>
                <a:gs pos="100000">
                  <a:srgbClr val="BBD4FF"/>
                </a:gs>
              </a:gsLst>
              <a:lin ang="16200000" scaled="0"/>
            </a:gradFill>
            <a:ln w="3175" cap="flat">
              <a:solidFill>
                <a:srgbClr val="91A8CA"/>
              </a:solidFill>
              <a:prstDash val="solid"/>
              <a:round/>
            </a:ln>
            <a:effectLst>
              <a:outerShdw sx="100000" sy="100000" kx="0" ky="0" algn="b" rotWithShape="0" blurRad="25400" dist="12700" dir="5400000">
                <a:srgbClr val="000000">
                  <a:alpha val="35000"/>
                </a:srgbClr>
              </a:outerShdw>
            </a:effectLst>
          </p:spPr>
          <p:txBody>
            <a:bodyPr wrap="square" lIns="45718" tIns="45718" rIns="45718" bIns="45718" numCol="1" anchor="ctr">
              <a:noAutofit/>
            </a:bodyPr>
            <a:lstStyle/>
            <a:p>
              <a:pPr algn="ctr" defTabSz="685800">
                <a:defRPr sz="1200">
                  <a:solidFill>
                    <a:srgbClr val="FFFFFF"/>
                  </a:solidFill>
                  <a:latin typeface="Arial"/>
                  <a:ea typeface="Arial"/>
                  <a:cs typeface="Arial"/>
                  <a:sym typeface="Arial"/>
                </a:defRPr>
              </a:pPr>
            </a:p>
          </p:txBody>
        </p:sp>
        <p:sp>
          <p:nvSpPr>
            <p:cNvPr id="335" name="TextBox 8"/>
            <p:cNvSpPr txBox="1"/>
            <p:nvPr/>
          </p:nvSpPr>
          <p:spPr>
            <a:xfrm>
              <a:off x="553482" y="2475634"/>
              <a:ext cx="589453" cy="24139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34289" tIns="34289" rIns="34289" bIns="34289" numCol="1" anchor="t">
              <a:spAutoFit/>
            </a:bodyPr>
            <a:lstStyle>
              <a:lvl1pPr defTabSz="685800">
                <a:defRPr sz="1200">
                  <a:solidFill>
                    <a:srgbClr val="96ACCD"/>
                  </a:solidFill>
                  <a:effectLst>
                    <a:outerShdw sx="100000" sy="100000" kx="0" ky="0" algn="b" rotWithShape="0" blurRad="38100" dist="25400" dir="5400000">
                      <a:srgbClr val="6E747A">
                        <a:alpha val="43000"/>
                      </a:srgbClr>
                    </a:outerShdw>
                  </a:effectLst>
                  <a:latin typeface="Arial"/>
                  <a:ea typeface="Arial"/>
                  <a:cs typeface="Arial"/>
                  <a:sym typeface="Arial"/>
                </a:defRPr>
              </a:lvl1pPr>
            </a:lstStyle>
            <a:p>
              <a:pPr/>
              <a:r>
                <a:t>Current</a:t>
              </a:r>
            </a:p>
          </p:txBody>
        </p:sp>
        <p:sp>
          <p:nvSpPr>
            <p:cNvPr id="336" name="TextBox 9"/>
            <p:cNvSpPr txBox="1"/>
            <p:nvPr/>
          </p:nvSpPr>
          <p:spPr>
            <a:xfrm>
              <a:off x="2046350" y="2475634"/>
              <a:ext cx="784268" cy="24139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34289" tIns="34289" rIns="34289" bIns="34289" numCol="1" anchor="t">
              <a:spAutoFit/>
            </a:bodyPr>
            <a:lstStyle>
              <a:lvl1pPr defTabSz="685800">
                <a:defRPr sz="1200">
                  <a:solidFill>
                    <a:srgbClr val="96ACCD"/>
                  </a:solidFill>
                  <a:effectLst>
                    <a:outerShdw sx="100000" sy="100000" kx="0" ky="0" algn="b" rotWithShape="0" blurRad="38100" dist="25400" dir="5400000">
                      <a:srgbClr val="6E747A">
                        <a:alpha val="43000"/>
                      </a:srgbClr>
                    </a:outerShdw>
                  </a:effectLst>
                  <a:latin typeface="Arial"/>
                  <a:ea typeface="Arial"/>
                  <a:cs typeface="Arial"/>
                  <a:sym typeface="Arial"/>
                </a:defRPr>
              </a:lvl1pPr>
            </a:lstStyle>
            <a:p>
              <a:pPr/>
              <a:r>
                <a:t>Confirmed</a:t>
              </a:r>
            </a:p>
          </p:txBody>
        </p:sp>
        <p:sp>
          <p:nvSpPr>
            <p:cNvPr id="337" name="TextBox 10"/>
            <p:cNvSpPr txBox="1"/>
            <p:nvPr/>
          </p:nvSpPr>
          <p:spPr>
            <a:xfrm>
              <a:off x="4349036" y="2475634"/>
              <a:ext cx="725109" cy="59699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34289" tIns="34289" rIns="34289" bIns="34289" numCol="1" anchor="t">
              <a:spAutoFit/>
            </a:bodyPr>
            <a:lstStyle/>
            <a:p>
              <a:pPr algn="ctr" defTabSz="685800">
                <a:defRPr sz="1200">
                  <a:solidFill>
                    <a:srgbClr val="96ACCD"/>
                  </a:solidFill>
                  <a:effectLst>
                    <a:outerShdw sx="100000" sy="100000" kx="0" ky="0" algn="b" rotWithShape="0" blurRad="38100" dist="25400" dir="5400000">
                      <a:srgbClr val="6E747A">
                        <a:alpha val="43000"/>
                      </a:srgbClr>
                    </a:outerShdw>
                  </a:effectLst>
                  <a:latin typeface="Arial"/>
                  <a:ea typeface="Arial"/>
                  <a:cs typeface="Arial"/>
                  <a:sym typeface="Arial"/>
                </a:defRPr>
              </a:pPr>
              <a:r>
                <a:t>Projected</a:t>
              </a:r>
            </a:p>
            <a:p>
              <a:pPr algn="ctr" defTabSz="685800">
                <a:defRPr sz="1200">
                  <a:solidFill>
                    <a:srgbClr val="96ACCD"/>
                  </a:solidFill>
                  <a:effectLst>
                    <a:outerShdw sx="100000" sy="100000" kx="0" ky="0" algn="b" rotWithShape="0" blurRad="38100" dist="25400" dir="5400000">
                      <a:srgbClr val="6E747A">
                        <a:alpha val="43000"/>
                      </a:srgbClr>
                    </a:outerShdw>
                  </a:effectLst>
                  <a:latin typeface="Arial"/>
                  <a:ea typeface="Arial"/>
                  <a:cs typeface="Arial"/>
                  <a:sym typeface="Arial"/>
                </a:defRPr>
              </a:pPr>
              <a:r>
                <a:t>Demand</a:t>
              </a:r>
            </a:p>
            <a:p>
              <a:pPr algn="ctr" defTabSz="685800">
                <a:defRPr sz="1200">
                  <a:solidFill>
                    <a:srgbClr val="96ACCD"/>
                  </a:solidFill>
                  <a:effectLst>
                    <a:outerShdw sx="100000" sy="100000" kx="0" ky="0" algn="b" rotWithShape="0" blurRad="38100" dist="25400" dir="5400000">
                      <a:srgbClr val="6E747A">
                        <a:alpha val="43000"/>
                      </a:srgbClr>
                    </a:outerShdw>
                  </a:effectLst>
                  <a:latin typeface="Arial"/>
                  <a:ea typeface="Arial"/>
                  <a:cs typeface="Arial"/>
                  <a:sym typeface="Arial"/>
                </a:defRPr>
              </a:pPr>
              <a:r>
                <a:t>2040</a:t>
              </a:r>
            </a:p>
          </p:txBody>
        </p:sp>
        <p:sp>
          <p:nvSpPr>
            <p:cNvPr id="338" name="TextBox 11"/>
            <p:cNvSpPr txBox="1"/>
            <p:nvPr/>
          </p:nvSpPr>
          <p:spPr>
            <a:xfrm>
              <a:off x="553892" y="1899705"/>
              <a:ext cx="547111" cy="20412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34289" tIns="34289" rIns="34289" bIns="34289" numCol="1" anchor="t">
              <a:spAutoFit/>
            </a:bodyPr>
            <a:lstStyle>
              <a:lvl1pPr defTabSz="685800">
                <a:defRPr sz="1000">
                  <a:solidFill>
                    <a:srgbClr val="96ACCD"/>
                  </a:solidFill>
                  <a:effectLst>
                    <a:outerShdw sx="100000" sy="100000" kx="0" ky="0" algn="b" rotWithShape="0" blurRad="38100" dist="25400" dir="5400000">
                      <a:srgbClr val="6E747A">
                        <a:alpha val="43000"/>
                      </a:srgbClr>
                    </a:outerShdw>
                  </a:effectLst>
                  <a:latin typeface="Arial"/>
                  <a:ea typeface="Arial"/>
                  <a:cs typeface="Arial"/>
                  <a:sym typeface="Arial"/>
                </a:defRPr>
              </a:lvl1pPr>
            </a:lstStyle>
            <a:p>
              <a:pPr/>
              <a:r>
                <a:t>30 GWh</a:t>
              </a:r>
            </a:p>
          </p:txBody>
        </p:sp>
        <p:sp>
          <p:nvSpPr>
            <p:cNvPr id="339" name="TextBox 12"/>
            <p:cNvSpPr txBox="1"/>
            <p:nvPr/>
          </p:nvSpPr>
          <p:spPr>
            <a:xfrm>
              <a:off x="2111000" y="1595360"/>
              <a:ext cx="617742" cy="20412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34289" tIns="34289" rIns="34289" bIns="34289" numCol="1" anchor="t">
              <a:spAutoFit/>
            </a:bodyPr>
            <a:lstStyle>
              <a:lvl1pPr defTabSz="685800">
                <a:defRPr sz="1000">
                  <a:solidFill>
                    <a:srgbClr val="96ACCD"/>
                  </a:solidFill>
                  <a:effectLst>
                    <a:outerShdw sx="100000" sy="100000" kx="0" ky="0" algn="b" rotWithShape="0" blurRad="38100" dist="25400" dir="5400000">
                      <a:srgbClr val="6E747A">
                        <a:alpha val="43000"/>
                      </a:srgbClr>
                    </a:outerShdw>
                  </a:effectLst>
                  <a:latin typeface="Arial"/>
                  <a:ea typeface="Arial"/>
                  <a:cs typeface="Arial"/>
                  <a:sym typeface="Arial"/>
                </a:defRPr>
              </a:lvl1pPr>
            </a:lstStyle>
            <a:p>
              <a:pPr/>
              <a:r>
                <a:t>170 GWh</a:t>
              </a:r>
            </a:p>
          </p:txBody>
        </p:sp>
        <p:sp>
          <p:nvSpPr>
            <p:cNvPr id="340" name="TextBox 13"/>
            <p:cNvSpPr txBox="1"/>
            <p:nvPr/>
          </p:nvSpPr>
          <p:spPr>
            <a:xfrm>
              <a:off x="3765112" y="0"/>
              <a:ext cx="688373" cy="20412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34289" tIns="34289" rIns="34289" bIns="34289" numCol="1" anchor="t">
              <a:spAutoFit/>
            </a:bodyPr>
            <a:lstStyle>
              <a:lvl1pPr defTabSz="685800">
                <a:defRPr sz="1000">
                  <a:solidFill>
                    <a:srgbClr val="96ACCD"/>
                  </a:solidFill>
                  <a:effectLst>
                    <a:outerShdw sx="100000" sy="100000" kx="0" ky="0" algn="b" rotWithShape="0" blurRad="38100" dist="25400" dir="5400000">
                      <a:srgbClr val="6E747A">
                        <a:alpha val="43000"/>
                      </a:srgbClr>
                    </a:outerShdw>
                  </a:effectLst>
                  <a:latin typeface="Arial"/>
                  <a:ea typeface="Arial"/>
                  <a:cs typeface="Arial"/>
                  <a:sym typeface="Arial"/>
                </a:defRPr>
              </a:lvl1pPr>
            </a:lstStyle>
            <a:p>
              <a:pPr/>
              <a:r>
                <a:t>1200 GWh</a:t>
              </a:r>
            </a:p>
          </p:txBody>
        </p:sp>
        <p:sp>
          <p:nvSpPr>
            <p:cNvPr id="341" name="TextBox 16"/>
            <p:cNvSpPr txBox="1"/>
            <p:nvPr/>
          </p:nvSpPr>
          <p:spPr>
            <a:xfrm>
              <a:off x="5917015" y="2475634"/>
              <a:ext cx="741927" cy="24139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34289" tIns="34289" rIns="34289" bIns="34289" numCol="1" anchor="t">
              <a:spAutoFit/>
            </a:bodyPr>
            <a:lstStyle>
              <a:lvl1pPr algn="ctr" defTabSz="685800">
                <a:defRPr sz="1200">
                  <a:solidFill>
                    <a:srgbClr val="96ACCD"/>
                  </a:solidFill>
                  <a:effectLst>
                    <a:outerShdw sx="100000" sy="100000" kx="0" ky="0" algn="b" rotWithShape="0" blurRad="38100" dist="25400" dir="5400000">
                      <a:srgbClr val="6E747A">
                        <a:alpha val="43000"/>
                      </a:srgbClr>
                    </a:outerShdw>
                  </a:effectLst>
                  <a:latin typeface="Arial"/>
                  <a:ea typeface="Arial"/>
                  <a:cs typeface="Arial"/>
                  <a:sym typeface="Arial"/>
                </a:defRPr>
              </a:lvl1pPr>
            </a:lstStyle>
            <a:p>
              <a:pPr/>
              <a:r>
                <a:t>EVM Gap</a:t>
              </a:r>
            </a:p>
          </p:txBody>
        </p:sp>
        <p:sp>
          <p:nvSpPr>
            <p:cNvPr id="342" name="TextBox 17"/>
            <p:cNvSpPr txBox="1"/>
            <p:nvPr/>
          </p:nvSpPr>
          <p:spPr>
            <a:xfrm>
              <a:off x="5258301" y="0"/>
              <a:ext cx="688373" cy="20412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34289" tIns="34289" rIns="34289" bIns="34289" numCol="1" anchor="t">
              <a:spAutoFit/>
            </a:bodyPr>
            <a:lstStyle>
              <a:lvl1pPr defTabSz="685800">
                <a:defRPr sz="1000">
                  <a:solidFill>
                    <a:srgbClr val="96ACCD"/>
                  </a:solidFill>
                  <a:effectLst>
                    <a:outerShdw sx="100000" sy="100000" kx="0" ky="0" algn="b" rotWithShape="0" blurRad="38100" dist="25400" dir="5400000">
                      <a:srgbClr val="6E747A">
                        <a:alpha val="43000"/>
                      </a:srgbClr>
                    </a:outerShdw>
                  </a:effectLst>
                  <a:latin typeface="Arial"/>
                  <a:ea typeface="Arial"/>
                  <a:cs typeface="Arial"/>
                  <a:sym typeface="Arial"/>
                </a:defRPr>
              </a:lvl1pPr>
            </a:lstStyle>
            <a:p>
              <a:pPr/>
              <a:r>
                <a:t>1000 GWh</a:t>
              </a:r>
            </a:p>
          </p:txBody>
        </p:sp>
        <p:sp>
          <p:nvSpPr>
            <p:cNvPr id="343" name="TextBox 18"/>
            <p:cNvSpPr txBox="1"/>
            <p:nvPr/>
          </p:nvSpPr>
          <p:spPr>
            <a:xfrm>
              <a:off x="2111000" y="583660"/>
              <a:ext cx="624750" cy="76292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34289" tIns="34289" rIns="34289" bIns="34289" numCol="1" anchor="t">
              <a:spAutoFit/>
            </a:bodyPr>
            <a:lstStyle/>
            <a:p>
              <a:pPr defTabSz="685800">
                <a:defRPr sz="1000">
                  <a:solidFill>
                    <a:srgbClr val="96ACCD"/>
                  </a:solidFill>
                  <a:effectLst>
                    <a:outerShdw sx="100000" sy="100000" kx="0" ky="0" algn="b" rotWithShape="0" blurRad="38100" dist="25400" dir="5400000">
                      <a:srgbClr val="6E747A">
                        <a:alpha val="43000"/>
                      </a:srgbClr>
                    </a:outerShdw>
                  </a:effectLst>
                  <a:latin typeface="Arial"/>
                  <a:ea typeface="Arial"/>
                  <a:cs typeface="Arial"/>
                  <a:sym typeface="Arial"/>
                </a:defRPr>
              </a:pPr>
              <a:r>
                <a:t>Northvolt</a:t>
              </a:r>
            </a:p>
            <a:p>
              <a:pPr defTabSz="685800">
                <a:defRPr sz="1000">
                  <a:solidFill>
                    <a:srgbClr val="96ACCD"/>
                  </a:solidFill>
                  <a:effectLst>
                    <a:outerShdw sx="100000" sy="100000" kx="0" ky="0" algn="b" rotWithShape="0" blurRad="38100" dist="25400" dir="5400000">
                      <a:srgbClr val="6E747A">
                        <a:alpha val="43000"/>
                      </a:srgbClr>
                    </a:outerShdw>
                  </a:effectLst>
                  <a:latin typeface="Arial"/>
                  <a:ea typeface="Arial"/>
                  <a:cs typeface="Arial"/>
                  <a:sym typeface="Arial"/>
                </a:defRPr>
              </a:pPr>
              <a:r>
                <a:t>LG Chem</a:t>
              </a:r>
            </a:p>
            <a:p>
              <a:pPr defTabSz="685800">
                <a:defRPr sz="1000">
                  <a:solidFill>
                    <a:srgbClr val="96ACCD"/>
                  </a:solidFill>
                  <a:effectLst>
                    <a:outerShdw sx="100000" sy="100000" kx="0" ky="0" algn="b" rotWithShape="0" blurRad="38100" dist="25400" dir="5400000">
                      <a:srgbClr val="6E747A">
                        <a:alpha val="43000"/>
                      </a:srgbClr>
                    </a:outerShdw>
                  </a:effectLst>
                  <a:latin typeface="Arial"/>
                  <a:ea typeface="Arial"/>
                  <a:cs typeface="Arial"/>
                  <a:sym typeface="Arial"/>
                </a:defRPr>
              </a:pPr>
              <a:r>
                <a:t>Samsung</a:t>
              </a:r>
            </a:p>
            <a:p>
              <a:pPr defTabSz="685800">
                <a:defRPr sz="1000">
                  <a:solidFill>
                    <a:srgbClr val="96ACCD"/>
                  </a:solidFill>
                  <a:effectLst>
                    <a:outerShdw sx="100000" sy="100000" kx="0" ky="0" algn="b" rotWithShape="0" blurRad="38100" dist="25400" dir="5400000">
                      <a:srgbClr val="6E747A">
                        <a:alpha val="43000"/>
                      </a:srgbClr>
                    </a:outerShdw>
                  </a:effectLst>
                  <a:latin typeface="Arial"/>
                  <a:ea typeface="Arial"/>
                  <a:cs typeface="Arial"/>
                  <a:sym typeface="Arial"/>
                </a:defRPr>
              </a:pPr>
              <a:r>
                <a:t>CATL</a:t>
              </a:r>
            </a:p>
            <a:p>
              <a:pPr defTabSz="685800">
                <a:defRPr sz="1000">
                  <a:solidFill>
                    <a:srgbClr val="96ACCD"/>
                  </a:solidFill>
                  <a:effectLst>
                    <a:outerShdw sx="100000" sy="100000" kx="0" ky="0" algn="b" rotWithShape="0" blurRad="38100" dist="25400" dir="5400000">
                      <a:srgbClr val="6E747A">
                        <a:alpha val="43000"/>
                      </a:srgbClr>
                    </a:outerShdw>
                  </a:effectLst>
                  <a:latin typeface="Arial"/>
                  <a:ea typeface="Arial"/>
                  <a:cs typeface="Arial"/>
                  <a:sym typeface="Arial"/>
                </a:defRPr>
              </a:pPr>
              <a:r>
                <a:t>…</a:t>
              </a:r>
            </a:p>
          </p:txBody>
        </p:sp>
        <p:sp>
          <p:nvSpPr>
            <p:cNvPr id="344" name="Straight Connector 20"/>
            <p:cNvSpPr/>
            <p:nvPr/>
          </p:nvSpPr>
          <p:spPr>
            <a:xfrm>
              <a:off x="2946615" y="1840027"/>
              <a:ext cx="2167828" cy="2"/>
            </a:xfrm>
            <a:prstGeom prst="line">
              <a:avLst/>
            </a:prstGeom>
            <a:noFill/>
            <a:ln w="3175" cap="flat">
              <a:solidFill>
                <a:srgbClr val="BA001C"/>
              </a:solidFill>
              <a:prstDash val="dash"/>
              <a:round/>
            </a:ln>
            <a:effectLst/>
          </p:spPr>
          <p:txBody>
            <a:bodyPr wrap="square" lIns="45718" tIns="45718" rIns="45718" bIns="45718" numCol="1" anchor="t">
              <a:noAutofit/>
            </a:bodyPr>
            <a:lstStyle/>
            <a:p>
              <a:pPr/>
            </a:p>
          </p:txBody>
        </p:sp>
        <p:sp>
          <p:nvSpPr>
            <p:cNvPr id="345" name="Straight Connector 21"/>
            <p:cNvSpPr/>
            <p:nvPr/>
          </p:nvSpPr>
          <p:spPr>
            <a:xfrm>
              <a:off x="4583624" y="281292"/>
              <a:ext cx="530820" cy="2"/>
            </a:xfrm>
            <a:prstGeom prst="line">
              <a:avLst/>
            </a:prstGeom>
            <a:noFill/>
            <a:ln w="3175" cap="flat">
              <a:solidFill>
                <a:srgbClr val="BA001C"/>
              </a:solidFill>
              <a:prstDash val="dash"/>
              <a:round/>
            </a:ln>
            <a:effectLst/>
          </p:spPr>
          <p:txBody>
            <a:bodyPr wrap="square" lIns="45718" tIns="45718" rIns="45718" bIns="45718" numCol="1" anchor="t">
              <a:noAutofit/>
            </a:bodyPr>
            <a:lstStyle/>
            <a:p>
              <a:pPr/>
            </a:p>
          </p:txBody>
        </p:sp>
        <p:grpSp>
          <p:nvGrpSpPr>
            <p:cNvPr id="348" name="Rectangle 23"/>
            <p:cNvGrpSpPr/>
            <p:nvPr/>
          </p:nvGrpSpPr>
          <p:grpSpPr>
            <a:xfrm>
              <a:off x="5114441" y="274428"/>
              <a:ext cx="999644" cy="1565599"/>
              <a:chOff x="-1" y="0"/>
              <a:chExt cx="999643" cy="1565597"/>
            </a:xfrm>
          </p:grpSpPr>
          <p:sp>
            <p:nvSpPr>
              <p:cNvPr id="346" name="Rectangle"/>
              <p:cNvSpPr/>
              <p:nvPr/>
            </p:nvSpPr>
            <p:spPr>
              <a:xfrm>
                <a:off x="-2" y="0"/>
                <a:ext cx="999645" cy="1565598"/>
              </a:xfrm>
              <a:prstGeom prst="rect">
                <a:avLst/>
              </a:prstGeom>
              <a:solidFill>
                <a:srgbClr val="BA001C">
                  <a:alpha val="50000"/>
                </a:srgbClr>
              </a:solidFill>
              <a:ln w="12700" cap="flat">
                <a:noFill/>
                <a:miter lim="400000"/>
              </a:ln>
              <a:effectLst/>
            </p:spPr>
            <p:txBody>
              <a:bodyPr wrap="square" lIns="45718" tIns="45718" rIns="45718" bIns="45718" numCol="1" anchor="ctr">
                <a:noAutofit/>
              </a:bodyPr>
              <a:lstStyle/>
              <a:p>
                <a:pPr algn="ctr" defTabSz="685800">
                  <a:defRPr sz="1200">
                    <a:solidFill>
                      <a:srgbClr val="FFFFFF"/>
                    </a:solidFill>
                    <a:latin typeface="Arial"/>
                    <a:ea typeface="Arial"/>
                    <a:cs typeface="Arial"/>
                    <a:sym typeface="Arial"/>
                  </a:defRPr>
                </a:pPr>
              </a:p>
            </p:txBody>
          </p:sp>
          <p:sp>
            <p:nvSpPr>
              <p:cNvPr id="347" name="Import…"/>
              <p:cNvSpPr/>
              <p:nvPr/>
            </p:nvSpPr>
            <p:spPr>
              <a:xfrm>
                <a:off x="34289" y="782798"/>
                <a:ext cx="931064"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34289" tIns="34289" rIns="34289" bIns="34289" numCol="1" anchor="ctr">
                <a:spAutoFit/>
              </a:bodyPr>
              <a:lstStyle/>
              <a:p>
                <a:pPr algn="ctr" defTabSz="685800">
                  <a:defRPr sz="800">
                    <a:solidFill>
                      <a:srgbClr val="FFFFFF"/>
                    </a:solidFill>
                    <a:latin typeface="Arial"/>
                    <a:ea typeface="Arial"/>
                    <a:cs typeface="Arial"/>
                    <a:sym typeface="Arial"/>
                  </a:defRPr>
                </a:pPr>
                <a:r>
                  <a:t>Import</a:t>
                </a:r>
              </a:p>
              <a:p>
                <a:pPr algn="ctr" defTabSz="685800">
                  <a:defRPr sz="800">
                    <a:solidFill>
                      <a:srgbClr val="FFFFFF"/>
                    </a:solidFill>
                    <a:latin typeface="Arial"/>
                    <a:ea typeface="Arial"/>
                    <a:cs typeface="Arial"/>
                    <a:sym typeface="Arial"/>
                  </a:defRPr>
                </a:pPr>
              </a:p>
              <a:p>
                <a:pPr algn="ctr" defTabSz="685800">
                  <a:defRPr sz="800">
                    <a:solidFill>
                      <a:srgbClr val="FFFFFF"/>
                    </a:solidFill>
                    <a:latin typeface="Arial"/>
                    <a:ea typeface="Arial"/>
                    <a:cs typeface="Arial"/>
                    <a:sym typeface="Arial"/>
                  </a:defRPr>
                </a:pPr>
                <a:r>
                  <a:t>/-/</a:t>
                </a:r>
              </a:p>
              <a:p>
                <a:pPr algn="ctr" defTabSz="685800">
                  <a:defRPr sz="800">
                    <a:solidFill>
                      <a:srgbClr val="FFFFFF"/>
                    </a:solidFill>
                    <a:latin typeface="Arial"/>
                    <a:ea typeface="Arial"/>
                    <a:cs typeface="Arial"/>
                    <a:sym typeface="Arial"/>
                  </a:defRPr>
                </a:pPr>
              </a:p>
              <a:p>
                <a:pPr algn="ctr" defTabSz="685800">
                  <a:defRPr sz="800">
                    <a:solidFill>
                      <a:srgbClr val="FFFFFF"/>
                    </a:solidFill>
                    <a:latin typeface="Arial"/>
                    <a:ea typeface="Arial"/>
                    <a:cs typeface="Arial"/>
                    <a:sym typeface="Arial"/>
                  </a:defRPr>
                </a:pPr>
                <a:r>
                  <a:t>Manufacturing Capacity in Europe</a:t>
                </a:r>
              </a:p>
            </p:txBody>
          </p:sp>
        </p:grpSp>
        <p:grpSp>
          <p:nvGrpSpPr>
            <p:cNvPr id="351" name="Rectangle 7"/>
            <p:cNvGrpSpPr/>
            <p:nvPr/>
          </p:nvGrpSpPr>
          <p:grpSpPr>
            <a:xfrm>
              <a:off x="3583981" y="281291"/>
              <a:ext cx="999645" cy="1895823"/>
              <a:chOff x="0" y="-1"/>
              <a:chExt cx="999644" cy="1895822"/>
            </a:xfrm>
          </p:grpSpPr>
          <p:sp>
            <p:nvSpPr>
              <p:cNvPr id="349" name="Rectangle"/>
              <p:cNvSpPr/>
              <p:nvPr/>
            </p:nvSpPr>
            <p:spPr>
              <a:xfrm>
                <a:off x="-1" y="-2"/>
                <a:ext cx="999645" cy="1895824"/>
              </a:xfrm>
              <a:prstGeom prst="rect">
                <a:avLst/>
              </a:prstGeom>
              <a:gradFill flip="none" rotWithShape="1">
                <a:gsLst>
                  <a:gs pos="0">
                    <a:srgbClr val="8EAAD5"/>
                  </a:gs>
                  <a:gs pos="100000">
                    <a:srgbClr val="BBD4FF"/>
                  </a:gs>
                </a:gsLst>
                <a:lin ang="16200000" scaled="0"/>
              </a:gradFill>
              <a:ln w="3175" cap="flat">
                <a:solidFill>
                  <a:srgbClr val="91A8CA"/>
                </a:solidFill>
                <a:prstDash val="solid"/>
                <a:round/>
              </a:ln>
              <a:effectLst>
                <a:outerShdw sx="100000" sy="100000" kx="0" ky="0" algn="b" rotWithShape="0" blurRad="25400" dist="12700" dir="5400000">
                  <a:srgbClr val="000000">
                    <a:alpha val="35000"/>
                  </a:srgbClr>
                </a:outerShdw>
              </a:effectLst>
            </p:spPr>
            <p:txBody>
              <a:bodyPr wrap="square" lIns="45718" tIns="45718" rIns="45718" bIns="45718" numCol="1" anchor="ctr">
                <a:noAutofit/>
              </a:bodyPr>
              <a:lstStyle/>
              <a:p>
                <a:pPr algn="ctr" defTabSz="685800">
                  <a:defRPr sz="1200">
                    <a:solidFill>
                      <a:srgbClr val="FFFFFF"/>
                    </a:solidFill>
                    <a:latin typeface="Arial"/>
                    <a:ea typeface="Arial"/>
                    <a:cs typeface="Arial"/>
                    <a:sym typeface="Arial"/>
                  </a:defRPr>
                </a:pPr>
              </a:p>
            </p:txBody>
          </p:sp>
          <p:sp>
            <p:nvSpPr>
              <p:cNvPr id="350" name="20 % annual growth…"/>
              <p:cNvSpPr/>
              <p:nvPr/>
            </p:nvSpPr>
            <p:spPr>
              <a:xfrm>
                <a:off x="37861" y="947910"/>
                <a:ext cx="923921"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34289" tIns="34289" rIns="34289" bIns="34289" numCol="1" anchor="ctr">
                <a:spAutoFit/>
              </a:bodyPr>
              <a:lstStyle/>
              <a:p>
                <a:pPr algn="ctr" defTabSz="685800">
                  <a:defRPr sz="800">
                    <a:solidFill>
                      <a:srgbClr val="FFFFFF"/>
                    </a:solidFill>
                    <a:latin typeface="Arial"/>
                    <a:ea typeface="Arial"/>
                    <a:cs typeface="Arial"/>
                    <a:sym typeface="Arial"/>
                  </a:defRPr>
                </a:pPr>
                <a:r>
                  <a:t>20 % annual growth</a:t>
                </a:r>
              </a:p>
              <a:p>
                <a:pPr algn="ctr" defTabSz="685800">
                  <a:defRPr sz="800">
                    <a:solidFill>
                      <a:srgbClr val="FFFFFF"/>
                    </a:solidFill>
                    <a:latin typeface="Arial"/>
                    <a:ea typeface="Arial"/>
                    <a:cs typeface="Arial"/>
                    <a:sym typeface="Arial"/>
                  </a:defRPr>
                </a:pPr>
                <a:r>
                  <a:t>/…/</a:t>
                </a:r>
              </a:p>
              <a:p>
                <a:pPr algn="ctr" defTabSz="685800">
                  <a:defRPr sz="800">
                    <a:solidFill>
                      <a:srgbClr val="FFFFFF"/>
                    </a:solidFill>
                    <a:latin typeface="Arial"/>
                    <a:ea typeface="Arial"/>
                    <a:cs typeface="Arial"/>
                    <a:sym typeface="Arial"/>
                  </a:defRPr>
                </a:pPr>
                <a:r>
                  <a:t>45-95</a:t>
                </a:r>
              </a:p>
              <a:p>
                <a:pPr algn="ctr" defTabSz="685800">
                  <a:defRPr sz="800">
                    <a:solidFill>
                      <a:srgbClr val="FFFFFF"/>
                    </a:solidFill>
                    <a:latin typeface="Arial"/>
                    <a:ea typeface="Arial"/>
                    <a:cs typeface="Arial"/>
                    <a:sym typeface="Arial"/>
                  </a:defRPr>
                </a:pPr>
                <a:r>
                  <a:t>Giga Factories</a:t>
                </a:r>
              </a:p>
            </p:txBody>
          </p:sp>
        </p:grpSp>
        <p:sp>
          <p:nvSpPr>
            <p:cNvPr id="352" name="TextBox 24"/>
            <p:cNvSpPr/>
            <p:nvPr/>
          </p:nvSpPr>
          <p:spPr>
            <a:xfrm>
              <a:off x="585629" y="593614"/>
              <a:ext cx="681232"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34289" tIns="34289" rIns="34289" bIns="34289" numCol="1" anchor="t">
              <a:spAutoFit/>
            </a:bodyPr>
            <a:lstStyle/>
            <a:p>
              <a:pPr defTabSz="685800">
                <a:defRPr sz="1000">
                  <a:solidFill>
                    <a:srgbClr val="96ACCD"/>
                  </a:solidFill>
                  <a:effectLst>
                    <a:outerShdw sx="100000" sy="100000" kx="0" ky="0" algn="b" rotWithShape="0" blurRad="38100" dist="25400" dir="5400000">
                      <a:srgbClr val="6E747A">
                        <a:alpha val="43000"/>
                      </a:srgbClr>
                    </a:outerShdw>
                  </a:effectLst>
                  <a:latin typeface="Arial"/>
                  <a:ea typeface="Arial"/>
                  <a:cs typeface="Arial"/>
                  <a:sym typeface="Arial"/>
                </a:defRPr>
              </a:pPr>
              <a:r>
                <a:t>1% in Europe</a:t>
              </a:r>
            </a:p>
            <a:p>
              <a:pPr defTabSz="685800">
                <a:defRPr sz="1000">
                  <a:solidFill>
                    <a:srgbClr val="96ACCD"/>
                  </a:solidFill>
                  <a:effectLst>
                    <a:outerShdw sx="100000" sy="100000" kx="0" ky="0" algn="b" rotWithShape="0" blurRad="38100" dist="25400" dir="5400000">
                      <a:srgbClr val="6E747A">
                        <a:alpha val="43000"/>
                      </a:srgbClr>
                    </a:outerShdw>
                  </a:effectLst>
                  <a:latin typeface="Arial"/>
                  <a:ea typeface="Arial"/>
                  <a:cs typeface="Arial"/>
                  <a:sym typeface="Arial"/>
                </a:defRPr>
              </a:pPr>
              <a:r>
                <a:t>(97% in China, Japan, &amp; Korea)</a:t>
              </a:r>
            </a:p>
          </p:txBody>
        </p:sp>
      </p:grpSp>
      <p:sp>
        <p:nvSpPr>
          <p:cNvPr id="354" name="TextBox 25"/>
          <p:cNvSpPr txBox="1"/>
          <p:nvPr/>
        </p:nvSpPr>
        <p:spPr>
          <a:xfrm>
            <a:off x="7136389" y="1566166"/>
            <a:ext cx="1347068" cy="1740824"/>
          </a:xfrm>
          <a:prstGeom prst="rect">
            <a:avLst/>
          </a:prstGeom>
          <a:ln w="12700">
            <a:miter lim="400000"/>
          </a:ln>
          <a:extLst>
            <a:ext uri="{C572A759-6A51-4108-AA02-DFA0A04FC94B}">
              <ma14:wrappingTextBoxFlag xmlns:ma14="http://schemas.microsoft.com/office/mac/drawingml/2011/main" val="1"/>
            </a:ext>
          </a:extLst>
        </p:spPr>
        <p:txBody>
          <a:bodyPr lIns="34289" tIns="34289" rIns="34289" bIns="34289">
            <a:spAutoFit/>
          </a:bodyPr>
          <a:lstStyle/>
          <a:p>
            <a:pPr defTabSz="685800">
              <a:defRPr sz="1000">
                <a:solidFill>
                  <a:srgbClr val="96ACCD"/>
                </a:solidFill>
                <a:effectLst>
                  <a:outerShdw sx="100000" sy="100000" kx="0" ky="0" algn="b" rotWithShape="0" blurRad="38100" dist="25400" dir="5400000">
                    <a:srgbClr val="6E747A">
                      <a:alpha val="43000"/>
                    </a:srgbClr>
                  </a:outerShdw>
                </a:effectLst>
                <a:latin typeface="Arial"/>
                <a:ea typeface="Arial"/>
                <a:cs typeface="Arial"/>
                <a:sym typeface="Arial"/>
              </a:defRPr>
            </a:pPr>
            <a:r>
              <a:t>OEM’s:</a:t>
            </a:r>
          </a:p>
          <a:p>
            <a:pPr marL="204106" indent="-204106" defTabSz="685800">
              <a:buSzPct val="100000"/>
              <a:buFont typeface="Arial"/>
              <a:buChar char="•"/>
              <a:defRPr sz="1000">
                <a:solidFill>
                  <a:srgbClr val="96ACCD"/>
                </a:solidFill>
                <a:effectLst>
                  <a:outerShdw sx="100000" sy="100000" kx="0" ky="0" algn="b" rotWithShape="0" blurRad="38100" dist="25400" dir="5400000">
                    <a:srgbClr val="6E747A">
                      <a:alpha val="43000"/>
                    </a:srgbClr>
                  </a:outerShdw>
                </a:effectLst>
                <a:latin typeface="Arial"/>
                <a:ea typeface="Arial"/>
                <a:cs typeface="Arial"/>
                <a:sym typeface="Arial"/>
              </a:defRPr>
            </a:pPr>
            <a:r>
              <a:t>Securing long term Contracts in Asia</a:t>
            </a:r>
          </a:p>
          <a:p>
            <a:pPr marL="204106" indent="-204106" defTabSz="685800">
              <a:buSzPct val="100000"/>
              <a:buFont typeface="Arial"/>
              <a:buChar char="•"/>
              <a:defRPr sz="1000">
                <a:solidFill>
                  <a:srgbClr val="96ACCD"/>
                </a:solidFill>
                <a:effectLst>
                  <a:outerShdw sx="100000" sy="100000" kx="0" ky="0" algn="b" rotWithShape="0" blurRad="38100" dist="25400" dir="5400000">
                    <a:srgbClr val="6E747A">
                      <a:alpha val="43000"/>
                    </a:srgbClr>
                  </a:outerShdw>
                </a:effectLst>
                <a:latin typeface="Arial"/>
                <a:ea typeface="Arial"/>
                <a:cs typeface="Arial"/>
                <a:sym typeface="Arial"/>
              </a:defRPr>
            </a:pPr>
            <a:r>
              <a:t>Failing to secure supply near European Plants</a:t>
            </a:r>
          </a:p>
          <a:p>
            <a:pPr marL="204106" indent="-204106" defTabSz="685800">
              <a:buSzPct val="100000"/>
              <a:buFont typeface="Arial"/>
              <a:buChar char="•"/>
              <a:defRPr sz="1000">
                <a:solidFill>
                  <a:srgbClr val="96ACCD"/>
                </a:solidFill>
                <a:effectLst>
                  <a:outerShdw sx="100000" sy="100000" kx="0" ky="0" algn="b" rotWithShape="0" blurRad="38100" dist="25400" dir="5400000">
                    <a:srgbClr val="6E747A">
                      <a:alpha val="43000"/>
                    </a:srgbClr>
                  </a:outerShdw>
                </a:effectLst>
                <a:latin typeface="Arial"/>
                <a:ea typeface="Arial"/>
                <a:cs typeface="Arial"/>
                <a:sym typeface="Arial"/>
              </a:defRPr>
            </a:pPr>
            <a:r>
              <a:t>Largest value in Packaging</a:t>
            </a:r>
          </a:p>
          <a:p>
            <a:pPr marL="204106" indent="-204106" defTabSz="685800">
              <a:buSzPct val="100000"/>
              <a:buFont typeface="Arial"/>
              <a:buChar char="•"/>
              <a:defRPr sz="1000">
                <a:solidFill>
                  <a:srgbClr val="96ACCD"/>
                </a:solidFill>
                <a:effectLst>
                  <a:outerShdw sx="100000" sy="100000" kx="0" ky="0" algn="b" rotWithShape="0" blurRad="38100" dist="25400" dir="5400000">
                    <a:srgbClr val="6E747A">
                      <a:alpha val="43000"/>
                    </a:srgbClr>
                  </a:outerShdw>
                </a:effectLst>
                <a:latin typeface="Arial"/>
                <a:ea typeface="Arial"/>
                <a:cs typeface="Arial"/>
                <a:sym typeface="Arial"/>
              </a:defRPr>
            </a:pPr>
            <a:r>
              <a:t>35-45% of total cost</a:t>
            </a:r>
          </a:p>
          <a:p>
            <a:pPr marL="204106" indent="-204106" defTabSz="685800">
              <a:buSzPct val="100000"/>
              <a:buFont typeface="Arial"/>
              <a:buChar char="•"/>
              <a:defRPr sz="1000">
                <a:solidFill>
                  <a:srgbClr val="96ACCD"/>
                </a:solidFill>
                <a:effectLst>
                  <a:outerShdw sx="100000" sy="100000" kx="0" ky="0" algn="b" rotWithShape="0" blurRad="38100" dist="25400" dir="5400000">
                    <a:srgbClr val="6E747A">
                      <a:alpha val="43000"/>
                    </a:srgbClr>
                  </a:outerShdw>
                </a:effectLst>
                <a:latin typeface="Arial"/>
                <a:ea typeface="Arial"/>
                <a:cs typeface="Arial"/>
                <a:sym typeface="Arial"/>
              </a:defRPr>
            </a:pPr>
            <a:r>
              <a:t>Supply Chain Risks</a:t>
            </a:r>
          </a:p>
        </p:txBody>
      </p:sp>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356" name="Chevron 3"/>
          <p:cNvSpPr/>
          <p:nvPr/>
        </p:nvSpPr>
        <p:spPr>
          <a:xfrm>
            <a:off x="3468594" y="1551212"/>
            <a:ext cx="4978146" cy="3151416"/>
          </a:xfrm>
          <a:prstGeom prst="chevron">
            <a:avLst>
              <a:gd name="adj" fmla="val 50000"/>
            </a:avLst>
          </a:prstGeom>
          <a:solidFill>
            <a:srgbClr val="1F497D"/>
          </a:solidFill>
          <a:ln w="12700">
            <a:solidFill>
              <a:srgbClr val="FFFFFF"/>
            </a:solidFill>
          </a:ln>
        </p:spPr>
        <p:txBody>
          <a:bodyPr lIns="45718" tIns="45718" rIns="45718" bIns="45718" anchor="ctr"/>
          <a:lstStyle/>
          <a:p>
            <a:pPr algn="ctr" defTabSz="685800">
              <a:defRPr sz="1200">
                <a:solidFill>
                  <a:srgbClr val="000000"/>
                </a:solidFill>
                <a:latin typeface="Arial"/>
                <a:ea typeface="Arial"/>
                <a:cs typeface="Arial"/>
                <a:sym typeface="Arial"/>
              </a:defRPr>
            </a:pPr>
          </a:p>
        </p:txBody>
      </p:sp>
      <p:sp>
        <p:nvSpPr>
          <p:cNvPr id="357" name="Pentagon 2"/>
          <p:cNvSpPr/>
          <p:nvPr/>
        </p:nvSpPr>
        <p:spPr>
          <a:xfrm>
            <a:off x="633065" y="1551212"/>
            <a:ext cx="4204610" cy="315141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13505" y="0"/>
                </a:lnTo>
                <a:lnTo>
                  <a:pt x="21600" y="10800"/>
                </a:lnTo>
                <a:lnTo>
                  <a:pt x="13505" y="21600"/>
                </a:lnTo>
                <a:lnTo>
                  <a:pt x="0" y="21600"/>
                </a:lnTo>
                <a:close/>
              </a:path>
            </a:pathLst>
          </a:custGeom>
          <a:solidFill>
            <a:srgbClr val="1F497D"/>
          </a:solidFill>
          <a:ln w="12700">
            <a:solidFill>
              <a:srgbClr val="FFFFFF"/>
            </a:solidFill>
          </a:ln>
        </p:spPr>
        <p:txBody>
          <a:bodyPr lIns="45718" tIns="45718" rIns="45718" bIns="45718" anchor="ctr"/>
          <a:lstStyle/>
          <a:p>
            <a:pPr algn="ctr" defTabSz="685800">
              <a:defRPr sz="1200">
                <a:solidFill>
                  <a:srgbClr val="FFFFFF"/>
                </a:solidFill>
                <a:latin typeface="Arial"/>
                <a:ea typeface="Arial"/>
                <a:cs typeface="Arial"/>
                <a:sym typeface="Arial"/>
              </a:defRPr>
            </a:pPr>
          </a:p>
        </p:txBody>
      </p:sp>
      <p:sp>
        <p:nvSpPr>
          <p:cNvPr id="358" name="Title 1"/>
          <p:cNvSpPr txBox="1"/>
          <p:nvPr>
            <p:ph type="title"/>
          </p:nvPr>
        </p:nvSpPr>
        <p:spPr>
          <a:prstGeom prst="rect">
            <a:avLst/>
          </a:prstGeom>
        </p:spPr>
        <p:txBody>
          <a:bodyPr/>
          <a:lstStyle/>
          <a:p>
            <a:pPr/>
            <a:r>
              <a:t>Eco-System</a:t>
            </a:r>
          </a:p>
        </p:txBody>
      </p:sp>
      <p:grpSp>
        <p:nvGrpSpPr>
          <p:cNvPr id="361" name="Rounded Rectangle 38"/>
          <p:cNvGrpSpPr/>
          <p:nvPr/>
        </p:nvGrpSpPr>
        <p:grpSpPr>
          <a:xfrm>
            <a:off x="3040587" y="2638306"/>
            <a:ext cx="937055" cy="577916"/>
            <a:chOff x="0" y="0"/>
            <a:chExt cx="937053" cy="577915"/>
          </a:xfrm>
        </p:grpSpPr>
        <p:sp>
          <p:nvSpPr>
            <p:cNvPr id="359" name="Rounded Rectangle"/>
            <p:cNvSpPr/>
            <p:nvPr/>
          </p:nvSpPr>
          <p:spPr>
            <a:xfrm>
              <a:off x="0" y="-1"/>
              <a:ext cx="937054" cy="577917"/>
            </a:xfrm>
            <a:prstGeom prst="roundRect">
              <a:avLst>
                <a:gd name="adj" fmla="val 16667"/>
              </a:avLst>
            </a:prstGeom>
            <a:solidFill>
              <a:srgbClr val="061731"/>
            </a:solidFill>
            <a:ln w="25400" cap="flat">
              <a:solidFill>
                <a:srgbClr val="FFFFFF"/>
              </a:solidFill>
              <a:prstDash val="solid"/>
              <a:round/>
            </a:ln>
            <a:effectLst>
              <a:outerShdw sx="100000" sy="100000" kx="0" ky="0" algn="b" rotWithShape="0" blurRad="25400" dist="12700" dir="5400000">
                <a:srgbClr val="000000">
                  <a:alpha val="38000"/>
                </a:srgbClr>
              </a:outerShdw>
            </a:effectLst>
          </p:spPr>
          <p:txBody>
            <a:bodyPr wrap="square" lIns="45718" tIns="45718" rIns="45718" bIns="45718" numCol="1" anchor="ctr">
              <a:noAutofit/>
            </a:bodyPr>
            <a:lstStyle/>
            <a:p>
              <a:pPr algn="ctr" defTabSz="685800">
                <a:defRPr sz="1200">
                  <a:solidFill>
                    <a:srgbClr val="FFFFFF"/>
                  </a:solidFill>
                  <a:latin typeface="Arial"/>
                  <a:ea typeface="Arial"/>
                  <a:cs typeface="Arial"/>
                  <a:sym typeface="Arial"/>
                </a:defRPr>
              </a:pPr>
            </a:p>
          </p:txBody>
        </p:sp>
        <p:sp>
          <p:nvSpPr>
            <p:cNvPr id="360" name="Cell Manufacturing"/>
            <p:cNvSpPr txBox="1"/>
            <p:nvPr/>
          </p:nvSpPr>
          <p:spPr>
            <a:xfrm>
              <a:off x="76788" y="66036"/>
              <a:ext cx="783477" cy="44583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34289" tIns="34289" rIns="34289" bIns="34289" numCol="1" anchor="ctr">
              <a:spAutoFit/>
            </a:bodyPr>
            <a:lstStyle>
              <a:lvl1pPr algn="ctr" defTabSz="685800">
                <a:defRPr sz="900">
                  <a:solidFill>
                    <a:srgbClr val="FFFFFF"/>
                  </a:solidFill>
                  <a:latin typeface="Arial"/>
                  <a:ea typeface="Arial"/>
                  <a:cs typeface="Arial"/>
                  <a:sym typeface="Arial"/>
                </a:defRPr>
              </a:lvl1pPr>
            </a:lstStyle>
            <a:p>
              <a:pPr/>
              <a:r>
                <a:t>Cell Manufacturing</a:t>
              </a:r>
            </a:p>
          </p:txBody>
        </p:sp>
      </p:grpSp>
      <p:grpSp>
        <p:nvGrpSpPr>
          <p:cNvPr id="364" name="Rounded Rectangle 39"/>
          <p:cNvGrpSpPr/>
          <p:nvPr/>
        </p:nvGrpSpPr>
        <p:grpSpPr>
          <a:xfrm>
            <a:off x="3847982" y="3552921"/>
            <a:ext cx="937055" cy="577916"/>
            <a:chOff x="0" y="0"/>
            <a:chExt cx="937053" cy="577915"/>
          </a:xfrm>
        </p:grpSpPr>
        <p:sp>
          <p:nvSpPr>
            <p:cNvPr id="362" name="Rounded Rectangle"/>
            <p:cNvSpPr/>
            <p:nvPr/>
          </p:nvSpPr>
          <p:spPr>
            <a:xfrm>
              <a:off x="0" y="-1"/>
              <a:ext cx="937054" cy="577917"/>
            </a:xfrm>
            <a:prstGeom prst="roundRect">
              <a:avLst>
                <a:gd name="adj" fmla="val 16667"/>
              </a:avLst>
            </a:prstGeom>
            <a:solidFill>
              <a:srgbClr val="061731"/>
            </a:solidFill>
            <a:ln w="25400" cap="flat">
              <a:solidFill>
                <a:srgbClr val="FFFFFF"/>
              </a:solidFill>
              <a:prstDash val="solid"/>
              <a:round/>
            </a:ln>
            <a:effectLst>
              <a:outerShdw sx="100000" sy="100000" kx="0" ky="0" algn="b" rotWithShape="0" blurRad="25400" dist="12700" dir="5400000">
                <a:srgbClr val="000000">
                  <a:alpha val="38000"/>
                </a:srgbClr>
              </a:outerShdw>
            </a:effectLst>
          </p:spPr>
          <p:txBody>
            <a:bodyPr wrap="square" lIns="45718" tIns="45718" rIns="45718" bIns="45718" numCol="1" anchor="ctr">
              <a:noAutofit/>
            </a:bodyPr>
            <a:lstStyle/>
            <a:p>
              <a:pPr algn="ctr" defTabSz="685800">
                <a:defRPr sz="1200">
                  <a:solidFill>
                    <a:srgbClr val="FFFFFF"/>
                  </a:solidFill>
                  <a:latin typeface="Arial"/>
                  <a:ea typeface="Arial"/>
                  <a:cs typeface="Arial"/>
                  <a:sym typeface="Arial"/>
                </a:defRPr>
              </a:pPr>
            </a:p>
          </p:txBody>
        </p:sp>
        <p:sp>
          <p:nvSpPr>
            <p:cNvPr id="363" name="Packaging"/>
            <p:cNvSpPr txBox="1"/>
            <p:nvPr/>
          </p:nvSpPr>
          <p:spPr>
            <a:xfrm>
              <a:off x="76788" y="193036"/>
              <a:ext cx="783477" cy="19184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34289" tIns="34289" rIns="34289" bIns="34289" numCol="1" anchor="ctr">
              <a:spAutoFit/>
            </a:bodyPr>
            <a:lstStyle>
              <a:lvl1pPr algn="ctr" defTabSz="685800">
                <a:defRPr sz="900">
                  <a:solidFill>
                    <a:srgbClr val="FFFFFF"/>
                  </a:solidFill>
                  <a:latin typeface="Arial"/>
                  <a:ea typeface="Arial"/>
                  <a:cs typeface="Arial"/>
                  <a:sym typeface="Arial"/>
                </a:defRPr>
              </a:lvl1pPr>
            </a:lstStyle>
            <a:p>
              <a:pPr/>
              <a:r>
                <a:t>Packaging</a:t>
              </a:r>
            </a:p>
          </p:txBody>
        </p:sp>
      </p:grpSp>
      <p:grpSp>
        <p:nvGrpSpPr>
          <p:cNvPr id="367" name="Rounded Rectangle 40"/>
          <p:cNvGrpSpPr/>
          <p:nvPr/>
        </p:nvGrpSpPr>
        <p:grpSpPr>
          <a:xfrm>
            <a:off x="4601779" y="1925527"/>
            <a:ext cx="937055" cy="577916"/>
            <a:chOff x="0" y="0"/>
            <a:chExt cx="937053" cy="577915"/>
          </a:xfrm>
        </p:grpSpPr>
        <p:sp>
          <p:nvSpPr>
            <p:cNvPr id="365" name="Rounded Rectangle"/>
            <p:cNvSpPr/>
            <p:nvPr/>
          </p:nvSpPr>
          <p:spPr>
            <a:xfrm>
              <a:off x="0" y="-1"/>
              <a:ext cx="937054" cy="577917"/>
            </a:xfrm>
            <a:prstGeom prst="roundRect">
              <a:avLst>
                <a:gd name="adj" fmla="val 16667"/>
              </a:avLst>
            </a:prstGeom>
            <a:solidFill>
              <a:srgbClr val="061731"/>
            </a:solidFill>
            <a:ln w="25400" cap="flat">
              <a:solidFill>
                <a:srgbClr val="FFFFFF"/>
              </a:solidFill>
              <a:prstDash val="solid"/>
              <a:round/>
            </a:ln>
            <a:effectLst>
              <a:outerShdw sx="100000" sy="100000" kx="0" ky="0" algn="b" rotWithShape="0" blurRad="25400" dist="12700" dir="5400000">
                <a:srgbClr val="000000">
                  <a:alpha val="38000"/>
                </a:srgbClr>
              </a:outerShdw>
            </a:effectLst>
          </p:spPr>
          <p:txBody>
            <a:bodyPr wrap="square" lIns="45718" tIns="45718" rIns="45718" bIns="45718" numCol="1" anchor="ctr">
              <a:noAutofit/>
            </a:bodyPr>
            <a:lstStyle/>
            <a:p>
              <a:pPr algn="ctr" defTabSz="685800">
                <a:defRPr sz="1200">
                  <a:solidFill>
                    <a:srgbClr val="FFFFFF"/>
                  </a:solidFill>
                  <a:latin typeface="Arial"/>
                  <a:ea typeface="Arial"/>
                  <a:cs typeface="Arial"/>
                  <a:sym typeface="Arial"/>
                </a:defRPr>
              </a:pPr>
            </a:p>
          </p:txBody>
        </p:sp>
        <p:sp>
          <p:nvSpPr>
            <p:cNvPr id="366" name="Electricity Producer"/>
            <p:cNvSpPr txBox="1"/>
            <p:nvPr/>
          </p:nvSpPr>
          <p:spPr>
            <a:xfrm>
              <a:off x="76788" y="129536"/>
              <a:ext cx="783477" cy="31883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34289" tIns="34289" rIns="34289" bIns="34289" numCol="1" anchor="ctr">
              <a:spAutoFit/>
            </a:bodyPr>
            <a:lstStyle>
              <a:lvl1pPr algn="ctr" defTabSz="685800">
                <a:defRPr sz="900">
                  <a:solidFill>
                    <a:srgbClr val="FFFFFF"/>
                  </a:solidFill>
                  <a:latin typeface="Arial"/>
                  <a:ea typeface="Arial"/>
                  <a:cs typeface="Arial"/>
                  <a:sym typeface="Arial"/>
                </a:defRPr>
              </a:lvl1pPr>
            </a:lstStyle>
            <a:p>
              <a:pPr/>
              <a:r>
                <a:t>Electricity Producer</a:t>
              </a:r>
            </a:p>
          </p:txBody>
        </p:sp>
      </p:grpSp>
      <p:grpSp>
        <p:nvGrpSpPr>
          <p:cNvPr id="370" name="Rounded Rectangle 41"/>
          <p:cNvGrpSpPr/>
          <p:nvPr/>
        </p:nvGrpSpPr>
        <p:grpSpPr>
          <a:xfrm>
            <a:off x="5436025" y="2760235"/>
            <a:ext cx="937055" cy="577917"/>
            <a:chOff x="0" y="0"/>
            <a:chExt cx="937053" cy="577916"/>
          </a:xfrm>
        </p:grpSpPr>
        <p:sp>
          <p:nvSpPr>
            <p:cNvPr id="368" name="Rounded Rectangle"/>
            <p:cNvSpPr/>
            <p:nvPr/>
          </p:nvSpPr>
          <p:spPr>
            <a:xfrm>
              <a:off x="0" y="-1"/>
              <a:ext cx="937054" cy="577918"/>
            </a:xfrm>
            <a:prstGeom prst="roundRect">
              <a:avLst>
                <a:gd name="adj" fmla="val 16667"/>
              </a:avLst>
            </a:prstGeom>
            <a:solidFill>
              <a:srgbClr val="061731"/>
            </a:solidFill>
            <a:ln w="25400" cap="flat">
              <a:solidFill>
                <a:srgbClr val="FFFFFF"/>
              </a:solidFill>
              <a:prstDash val="solid"/>
              <a:round/>
            </a:ln>
            <a:effectLst>
              <a:outerShdw sx="100000" sy="100000" kx="0" ky="0" algn="b" rotWithShape="0" blurRad="25400" dist="12700" dir="5400000">
                <a:srgbClr val="000000">
                  <a:alpha val="38000"/>
                </a:srgbClr>
              </a:outerShdw>
            </a:effectLst>
          </p:spPr>
          <p:txBody>
            <a:bodyPr wrap="square" lIns="45718" tIns="45718" rIns="45718" bIns="45718" numCol="1" anchor="ctr">
              <a:noAutofit/>
            </a:bodyPr>
            <a:lstStyle/>
            <a:p>
              <a:pPr algn="ctr" defTabSz="685800">
                <a:defRPr sz="1200">
                  <a:solidFill>
                    <a:srgbClr val="FFFFFF"/>
                  </a:solidFill>
                  <a:latin typeface="Arial"/>
                  <a:ea typeface="Arial"/>
                  <a:cs typeface="Arial"/>
                  <a:sym typeface="Arial"/>
                </a:defRPr>
              </a:pPr>
            </a:p>
          </p:txBody>
        </p:sp>
        <p:sp>
          <p:nvSpPr>
            <p:cNvPr id="369" name="User of…"/>
            <p:cNvSpPr txBox="1"/>
            <p:nvPr/>
          </p:nvSpPr>
          <p:spPr>
            <a:xfrm>
              <a:off x="76788" y="129536"/>
              <a:ext cx="783477" cy="31884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34289" tIns="34289" rIns="34289" bIns="34289" numCol="1" anchor="ctr">
              <a:spAutoFit/>
            </a:bodyPr>
            <a:lstStyle/>
            <a:p>
              <a:pPr algn="ctr" defTabSz="685800">
                <a:defRPr sz="900">
                  <a:solidFill>
                    <a:srgbClr val="FFFFFF"/>
                  </a:solidFill>
                  <a:latin typeface="Arial"/>
                  <a:ea typeface="Arial"/>
                  <a:cs typeface="Arial"/>
                  <a:sym typeface="Arial"/>
                </a:defRPr>
              </a:pPr>
              <a:r>
                <a:t>User of</a:t>
              </a:r>
            </a:p>
            <a:p>
              <a:pPr algn="ctr" defTabSz="685800">
                <a:defRPr sz="900">
                  <a:solidFill>
                    <a:srgbClr val="FFFFFF"/>
                  </a:solidFill>
                  <a:latin typeface="Arial"/>
                  <a:ea typeface="Arial"/>
                  <a:cs typeface="Arial"/>
                  <a:sym typeface="Arial"/>
                </a:defRPr>
              </a:pPr>
              <a:r>
                <a:t>Solution</a:t>
              </a:r>
            </a:p>
          </p:txBody>
        </p:sp>
      </p:grpSp>
      <p:grpSp>
        <p:nvGrpSpPr>
          <p:cNvPr id="373" name="Rounded Rectangle 42"/>
          <p:cNvGrpSpPr/>
          <p:nvPr/>
        </p:nvGrpSpPr>
        <p:grpSpPr>
          <a:xfrm>
            <a:off x="6552262" y="2760235"/>
            <a:ext cx="937055" cy="577916"/>
            <a:chOff x="0" y="0"/>
            <a:chExt cx="937053" cy="577915"/>
          </a:xfrm>
        </p:grpSpPr>
        <p:sp>
          <p:nvSpPr>
            <p:cNvPr id="371" name="Rounded Rectangle"/>
            <p:cNvSpPr/>
            <p:nvPr/>
          </p:nvSpPr>
          <p:spPr>
            <a:xfrm>
              <a:off x="0" y="-1"/>
              <a:ext cx="937054" cy="577917"/>
            </a:xfrm>
            <a:prstGeom prst="roundRect">
              <a:avLst>
                <a:gd name="adj" fmla="val 16667"/>
              </a:avLst>
            </a:prstGeom>
            <a:solidFill>
              <a:srgbClr val="061731"/>
            </a:solidFill>
            <a:ln w="25400" cap="flat">
              <a:solidFill>
                <a:srgbClr val="FFFFFF"/>
              </a:solidFill>
              <a:prstDash val="solid"/>
              <a:round/>
            </a:ln>
            <a:effectLst>
              <a:outerShdw sx="100000" sy="100000" kx="0" ky="0" algn="b" rotWithShape="0" blurRad="25400" dist="12700" dir="5400000">
                <a:srgbClr val="000000">
                  <a:alpha val="38000"/>
                </a:srgbClr>
              </a:outerShdw>
            </a:effectLst>
          </p:spPr>
          <p:txBody>
            <a:bodyPr wrap="square" lIns="45718" tIns="45718" rIns="45718" bIns="45718" numCol="1" anchor="ctr">
              <a:noAutofit/>
            </a:bodyPr>
            <a:lstStyle/>
            <a:p>
              <a:pPr algn="ctr" defTabSz="685800">
                <a:defRPr sz="1200">
                  <a:solidFill>
                    <a:srgbClr val="FFFFFF"/>
                  </a:solidFill>
                  <a:latin typeface="Arial"/>
                  <a:ea typeface="Arial"/>
                  <a:cs typeface="Arial"/>
                  <a:sym typeface="Arial"/>
                </a:defRPr>
              </a:pPr>
            </a:p>
          </p:txBody>
        </p:sp>
        <p:sp>
          <p:nvSpPr>
            <p:cNvPr id="372" name="Recycler of Solution"/>
            <p:cNvSpPr txBox="1"/>
            <p:nvPr/>
          </p:nvSpPr>
          <p:spPr>
            <a:xfrm>
              <a:off x="76788" y="129536"/>
              <a:ext cx="783477" cy="31883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34289" tIns="34289" rIns="34289" bIns="34289" numCol="1" anchor="ctr">
              <a:spAutoFit/>
            </a:bodyPr>
            <a:lstStyle>
              <a:lvl1pPr algn="ctr" defTabSz="685800">
                <a:defRPr sz="900">
                  <a:solidFill>
                    <a:srgbClr val="FFFFFF"/>
                  </a:solidFill>
                  <a:latin typeface="Arial"/>
                  <a:ea typeface="Arial"/>
                  <a:cs typeface="Arial"/>
                  <a:sym typeface="Arial"/>
                </a:defRPr>
              </a:lvl1pPr>
            </a:lstStyle>
            <a:p>
              <a:pPr/>
              <a:r>
                <a:t>Recycler of Solution</a:t>
              </a:r>
            </a:p>
          </p:txBody>
        </p:sp>
      </p:grpSp>
      <p:grpSp>
        <p:nvGrpSpPr>
          <p:cNvPr id="376" name="Rounded Rectangle 43"/>
          <p:cNvGrpSpPr/>
          <p:nvPr/>
        </p:nvGrpSpPr>
        <p:grpSpPr>
          <a:xfrm>
            <a:off x="1688442" y="2637758"/>
            <a:ext cx="937055" cy="577916"/>
            <a:chOff x="0" y="0"/>
            <a:chExt cx="937053" cy="577915"/>
          </a:xfrm>
        </p:grpSpPr>
        <p:sp>
          <p:nvSpPr>
            <p:cNvPr id="374" name="Rounded Rectangle"/>
            <p:cNvSpPr/>
            <p:nvPr/>
          </p:nvSpPr>
          <p:spPr>
            <a:xfrm>
              <a:off x="0" y="-1"/>
              <a:ext cx="937054" cy="577917"/>
            </a:xfrm>
            <a:prstGeom prst="roundRect">
              <a:avLst>
                <a:gd name="adj" fmla="val 16667"/>
              </a:avLst>
            </a:prstGeom>
            <a:solidFill>
              <a:srgbClr val="061731"/>
            </a:solidFill>
            <a:ln w="25400" cap="flat">
              <a:solidFill>
                <a:srgbClr val="FFFFFF"/>
              </a:solidFill>
              <a:prstDash val="solid"/>
              <a:round/>
            </a:ln>
            <a:effectLst>
              <a:outerShdw sx="100000" sy="100000" kx="0" ky="0" algn="b" rotWithShape="0" blurRad="25400" dist="12700" dir="5400000">
                <a:srgbClr val="000000">
                  <a:alpha val="38000"/>
                </a:srgbClr>
              </a:outerShdw>
            </a:effectLst>
          </p:spPr>
          <p:txBody>
            <a:bodyPr wrap="square" lIns="45718" tIns="45718" rIns="45718" bIns="45718" numCol="1" anchor="ctr">
              <a:noAutofit/>
            </a:bodyPr>
            <a:lstStyle/>
            <a:p>
              <a:pPr algn="ctr" defTabSz="685800">
                <a:defRPr sz="1200">
                  <a:solidFill>
                    <a:srgbClr val="FFFFFF"/>
                  </a:solidFill>
                  <a:latin typeface="Arial"/>
                  <a:ea typeface="Arial"/>
                  <a:cs typeface="Arial"/>
                  <a:sym typeface="Arial"/>
                </a:defRPr>
              </a:pPr>
            </a:p>
          </p:txBody>
        </p:sp>
        <p:sp>
          <p:nvSpPr>
            <p:cNvPr id="375" name="Processing"/>
            <p:cNvSpPr txBox="1"/>
            <p:nvPr/>
          </p:nvSpPr>
          <p:spPr>
            <a:xfrm>
              <a:off x="76788" y="193036"/>
              <a:ext cx="783477" cy="19184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34289" tIns="34289" rIns="34289" bIns="34289" numCol="1" anchor="ctr">
              <a:spAutoFit/>
            </a:bodyPr>
            <a:lstStyle>
              <a:lvl1pPr algn="ctr" defTabSz="685800">
                <a:defRPr sz="900">
                  <a:solidFill>
                    <a:srgbClr val="FFFFFF"/>
                  </a:solidFill>
                  <a:latin typeface="Arial"/>
                  <a:ea typeface="Arial"/>
                  <a:cs typeface="Arial"/>
                  <a:sym typeface="Arial"/>
                </a:defRPr>
              </a:lvl1pPr>
            </a:lstStyle>
            <a:p>
              <a:pPr/>
              <a:r>
                <a:t>Processing</a:t>
              </a:r>
            </a:p>
          </p:txBody>
        </p:sp>
      </p:grpSp>
      <p:sp>
        <p:nvSpPr>
          <p:cNvPr id="377" name="Straight Arrow Connector 44"/>
          <p:cNvSpPr/>
          <p:nvPr/>
        </p:nvSpPr>
        <p:spPr>
          <a:xfrm>
            <a:off x="2638163" y="2926909"/>
            <a:ext cx="389725" cy="160"/>
          </a:xfrm>
          <a:prstGeom prst="line">
            <a:avLst/>
          </a:prstGeom>
          <a:ln w="25400">
            <a:solidFill>
              <a:srgbClr val="FFFFFF"/>
            </a:solidFill>
            <a:tailEnd type="triangle"/>
          </a:ln>
        </p:spPr>
        <p:txBody>
          <a:bodyPr lIns="45718" tIns="45718" rIns="45718" bIns="45718"/>
          <a:lstStyle/>
          <a:p>
            <a:pPr/>
          </a:p>
        </p:txBody>
      </p:sp>
      <p:sp>
        <p:nvSpPr>
          <p:cNvPr id="378" name="Elbow Connector 45"/>
          <p:cNvSpPr/>
          <p:nvPr/>
        </p:nvSpPr>
        <p:spPr>
          <a:xfrm>
            <a:off x="3509009" y="3228339"/>
            <a:ext cx="325122" cy="61341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path>
            </a:pathLst>
          </a:custGeom>
          <a:ln w="25400">
            <a:solidFill>
              <a:srgbClr val="FFFFFF"/>
            </a:solidFill>
            <a:tailEnd type="triangle"/>
          </a:ln>
        </p:spPr>
        <p:txBody>
          <a:bodyPr lIns="45718" tIns="45718" rIns="45718" bIns="45718"/>
          <a:lstStyle/>
          <a:p>
            <a:pPr>
              <a:defRPr>
                <a:latin typeface="Arial"/>
                <a:ea typeface="Arial"/>
                <a:cs typeface="Arial"/>
                <a:sym typeface="Arial"/>
              </a:defRPr>
            </a:pPr>
          </a:p>
        </p:txBody>
      </p:sp>
      <p:sp>
        <p:nvSpPr>
          <p:cNvPr id="379" name="Elbow Connector 46"/>
          <p:cNvSpPr/>
          <p:nvPr/>
        </p:nvSpPr>
        <p:spPr>
          <a:xfrm>
            <a:off x="4796790" y="3350259"/>
            <a:ext cx="1107442" cy="49149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21600"/>
                </a:lnTo>
                <a:lnTo>
                  <a:pt x="21600" y="0"/>
                </a:lnTo>
              </a:path>
            </a:pathLst>
          </a:custGeom>
          <a:ln w="25400">
            <a:solidFill>
              <a:srgbClr val="FFFFFF"/>
            </a:solidFill>
            <a:tailEnd type="triangle"/>
          </a:ln>
        </p:spPr>
        <p:txBody>
          <a:bodyPr lIns="45718" tIns="45718" rIns="45718" bIns="45718"/>
          <a:lstStyle/>
          <a:p>
            <a:pPr>
              <a:defRPr>
                <a:latin typeface="Arial"/>
                <a:ea typeface="Arial"/>
                <a:cs typeface="Arial"/>
                <a:sym typeface="Arial"/>
              </a:defRPr>
            </a:pPr>
          </a:p>
        </p:txBody>
      </p:sp>
      <p:sp>
        <p:nvSpPr>
          <p:cNvPr id="380" name="Elbow Connector 47"/>
          <p:cNvSpPr/>
          <p:nvPr/>
        </p:nvSpPr>
        <p:spPr>
          <a:xfrm>
            <a:off x="5551170" y="2213610"/>
            <a:ext cx="353061" cy="5334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1600" y="21600"/>
                </a:lnTo>
              </a:path>
            </a:pathLst>
          </a:custGeom>
          <a:ln w="25400">
            <a:solidFill>
              <a:srgbClr val="FFFFFF"/>
            </a:solidFill>
            <a:tailEnd type="triangle"/>
          </a:ln>
        </p:spPr>
        <p:txBody>
          <a:bodyPr lIns="45718" tIns="45718" rIns="45718" bIns="45718"/>
          <a:lstStyle/>
          <a:p>
            <a:pPr>
              <a:defRPr>
                <a:latin typeface="Arial"/>
                <a:ea typeface="Arial"/>
                <a:cs typeface="Arial"/>
                <a:sym typeface="Arial"/>
              </a:defRPr>
            </a:pPr>
          </a:p>
        </p:txBody>
      </p:sp>
      <p:sp>
        <p:nvSpPr>
          <p:cNvPr id="381" name="Elbow Connector 48"/>
          <p:cNvSpPr/>
          <p:nvPr/>
        </p:nvSpPr>
        <p:spPr>
          <a:xfrm>
            <a:off x="3509009" y="2213610"/>
            <a:ext cx="1079501" cy="41148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0" y="0"/>
                </a:lnTo>
                <a:lnTo>
                  <a:pt x="0" y="21600"/>
                </a:lnTo>
              </a:path>
            </a:pathLst>
          </a:custGeom>
          <a:ln w="25400">
            <a:solidFill>
              <a:srgbClr val="FFFFFF"/>
            </a:solidFill>
            <a:tailEnd type="triangle"/>
          </a:ln>
        </p:spPr>
        <p:txBody>
          <a:bodyPr lIns="45718" tIns="45718" rIns="45718" bIns="45718"/>
          <a:lstStyle/>
          <a:p>
            <a:pPr>
              <a:defRPr>
                <a:latin typeface="Arial"/>
                <a:ea typeface="Arial"/>
                <a:cs typeface="Arial"/>
                <a:sym typeface="Arial"/>
              </a:defRPr>
            </a:pPr>
          </a:p>
        </p:txBody>
      </p:sp>
      <p:grpSp>
        <p:nvGrpSpPr>
          <p:cNvPr id="384" name="Rounded Rectangle 49"/>
          <p:cNvGrpSpPr/>
          <p:nvPr/>
        </p:nvGrpSpPr>
        <p:grpSpPr>
          <a:xfrm>
            <a:off x="876175" y="1937367"/>
            <a:ext cx="937054" cy="577916"/>
            <a:chOff x="0" y="0"/>
            <a:chExt cx="937053" cy="577915"/>
          </a:xfrm>
        </p:grpSpPr>
        <p:sp>
          <p:nvSpPr>
            <p:cNvPr id="382" name="Rounded Rectangle"/>
            <p:cNvSpPr/>
            <p:nvPr/>
          </p:nvSpPr>
          <p:spPr>
            <a:xfrm>
              <a:off x="0" y="-1"/>
              <a:ext cx="937054" cy="577917"/>
            </a:xfrm>
            <a:prstGeom prst="roundRect">
              <a:avLst>
                <a:gd name="adj" fmla="val 16667"/>
              </a:avLst>
            </a:prstGeom>
            <a:solidFill>
              <a:srgbClr val="061731"/>
            </a:solidFill>
            <a:ln w="25400" cap="flat">
              <a:solidFill>
                <a:srgbClr val="FFFFFF"/>
              </a:solidFill>
              <a:prstDash val="solid"/>
              <a:round/>
            </a:ln>
            <a:effectLst>
              <a:outerShdw sx="100000" sy="100000" kx="0" ky="0" algn="b" rotWithShape="0" blurRad="25400" dist="12700" dir="5400000">
                <a:srgbClr val="000000">
                  <a:alpha val="38000"/>
                </a:srgbClr>
              </a:outerShdw>
            </a:effectLst>
          </p:spPr>
          <p:txBody>
            <a:bodyPr wrap="square" lIns="45718" tIns="45718" rIns="45718" bIns="45718" numCol="1" anchor="ctr">
              <a:noAutofit/>
            </a:bodyPr>
            <a:lstStyle/>
            <a:p>
              <a:pPr algn="ctr" defTabSz="685800">
                <a:defRPr sz="1200">
                  <a:solidFill>
                    <a:srgbClr val="FFFFFF"/>
                  </a:solidFill>
                  <a:latin typeface="Arial"/>
                  <a:ea typeface="Arial"/>
                  <a:cs typeface="Arial"/>
                  <a:sym typeface="Arial"/>
                </a:defRPr>
              </a:pPr>
            </a:p>
          </p:txBody>
        </p:sp>
        <p:sp>
          <p:nvSpPr>
            <p:cNvPr id="383" name="Access to Raw Materials"/>
            <p:cNvSpPr txBox="1"/>
            <p:nvPr/>
          </p:nvSpPr>
          <p:spPr>
            <a:xfrm>
              <a:off x="76788" y="66036"/>
              <a:ext cx="783477" cy="44583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34289" tIns="34289" rIns="34289" bIns="34289" numCol="1" anchor="ctr">
              <a:spAutoFit/>
            </a:bodyPr>
            <a:lstStyle>
              <a:lvl1pPr algn="ctr" defTabSz="685800">
                <a:defRPr sz="900">
                  <a:solidFill>
                    <a:srgbClr val="FFFFFF"/>
                  </a:solidFill>
                  <a:latin typeface="Arial"/>
                  <a:ea typeface="Arial"/>
                  <a:cs typeface="Arial"/>
                  <a:sym typeface="Arial"/>
                </a:defRPr>
              </a:lvl1pPr>
            </a:lstStyle>
            <a:p>
              <a:pPr/>
              <a:r>
                <a:t>Access to Raw Materials</a:t>
              </a:r>
            </a:p>
          </p:txBody>
        </p:sp>
      </p:grpSp>
      <p:grpSp>
        <p:nvGrpSpPr>
          <p:cNvPr id="387" name="Rounded Rectangle 50"/>
          <p:cNvGrpSpPr/>
          <p:nvPr/>
        </p:nvGrpSpPr>
        <p:grpSpPr>
          <a:xfrm>
            <a:off x="876175" y="3338150"/>
            <a:ext cx="937054" cy="577916"/>
            <a:chOff x="0" y="0"/>
            <a:chExt cx="937053" cy="577915"/>
          </a:xfrm>
        </p:grpSpPr>
        <p:sp>
          <p:nvSpPr>
            <p:cNvPr id="385" name="Rounded Rectangle"/>
            <p:cNvSpPr/>
            <p:nvPr/>
          </p:nvSpPr>
          <p:spPr>
            <a:xfrm>
              <a:off x="0" y="-1"/>
              <a:ext cx="937054" cy="577917"/>
            </a:xfrm>
            <a:prstGeom prst="roundRect">
              <a:avLst>
                <a:gd name="adj" fmla="val 16667"/>
              </a:avLst>
            </a:prstGeom>
            <a:solidFill>
              <a:srgbClr val="061731"/>
            </a:solidFill>
            <a:ln w="25400" cap="flat">
              <a:solidFill>
                <a:srgbClr val="FFFFFF"/>
              </a:solidFill>
              <a:prstDash val="solid"/>
              <a:round/>
            </a:ln>
            <a:effectLst>
              <a:outerShdw sx="100000" sy="100000" kx="0" ky="0" algn="b" rotWithShape="0" blurRad="25400" dist="12700" dir="5400000">
                <a:srgbClr val="000000">
                  <a:alpha val="38000"/>
                </a:srgbClr>
              </a:outerShdw>
            </a:effectLst>
          </p:spPr>
          <p:txBody>
            <a:bodyPr wrap="square" lIns="45718" tIns="45718" rIns="45718" bIns="45718" numCol="1" anchor="ctr">
              <a:noAutofit/>
            </a:bodyPr>
            <a:lstStyle/>
            <a:p>
              <a:pPr algn="ctr" defTabSz="685800">
                <a:defRPr sz="1200">
                  <a:solidFill>
                    <a:srgbClr val="FFFFFF"/>
                  </a:solidFill>
                  <a:latin typeface="Arial"/>
                  <a:ea typeface="Arial"/>
                  <a:cs typeface="Arial"/>
                  <a:sym typeface="Arial"/>
                </a:defRPr>
              </a:pPr>
            </a:p>
          </p:txBody>
        </p:sp>
        <p:sp>
          <p:nvSpPr>
            <p:cNvPr id="386" name="Recycled materials"/>
            <p:cNvSpPr txBox="1"/>
            <p:nvPr/>
          </p:nvSpPr>
          <p:spPr>
            <a:xfrm>
              <a:off x="76788" y="129536"/>
              <a:ext cx="783477" cy="31883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34289" tIns="34289" rIns="34289" bIns="34289" numCol="1" anchor="ctr">
              <a:spAutoFit/>
            </a:bodyPr>
            <a:lstStyle>
              <a:lvl1pPr algn="ctr" defTabSz="685800">
                <a:defRPr sz="900">
                  <a:solidFill>
                    <a:srgbClr val="FFFFFF"/>
                  </a:solidFill>
                  <a:latin typeface="Arial"/>
                  <a:ea typeface="Arial"/>
                  <a:cs typeface="Arial"/>
                  <a:sym typeface="Arial"/>
                </a:defRPr>
              </a:lvl1pPr>
            </a:lstStyle>
            <a:p>
              <a:pPr/>
              <a:r>
                <a:t>Recycled materials</a:t>
              </a:r>
            </a:p>
          </p:txBody>
        </p:sp>
      </p:grpSp>
      <p:sp>
        <p:nvSpPr>
          <p:cNvPr id="388" name="Straight Arrow Connector 51"/>
          <p:cNvSpPr/>
          <p:nvPr/>
        </p:nvSpPr>
        <p:spPr>
          <a:xfrm flipV="1">
            <a:off x="6385747" y="3049193"/>
            <a:ext cx="153816" cy="2"/>
          </a:xfrm>
          <a:prstGeom prst="line">
            <a:avLst/>
          </a:prstGeom>
          <a:ln w="25400">
            <a:solidFill>
              <a:srgbClr val="FFFFFF"/>
            </a:solidFill>
            <a:tailEnd type="triangle"/>
          </a:ln>
        </p:spPr>
        <p:txBody>
          <a:bodyPr lIns="45718" tIns="45718" rIns="45718" bIns="45718"/>
          <a:lstStyle/>
          <a:p>
            <a:pPr/>
          </a:p>
        </p:txBody>
      </p:sp>
      <p:sp>
        <p:nvSpPr>
          <p:cNvPr id="389" name="Elbow Connector 52"/>
          <p:cNvSpPr/>
          <p:nvPr/>
        </p:nvSpPr>
        <p:spPr>
          <a:xfrm>
            <a:off x="1824988" y="2226310"/>
            <a:ext cx="331472" cy="39751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1600" y="21600"/>
                </a:lnTo>
              </a:path>
            </a:pathLst>
          </a:custGeom>
          <a:ln w="25400">
            <a:solidFill>
              <a:srgbClr val="FFFFFF"/>
            </a:solidFill>
            <a:tailEnd type="triangle"/>
          </a:ln>
        </p:spPr>
        <p:txBody>
          <a:bodyPr lIns="45718" tIns="45718" rIns="45718" bIns="45718"/>
          <a:lstStyle/>
          <a:p>
            <a:pPr>
              <a:defRPr>
                <a:latin typeface="Arial"/>
                <a:ea typeface="Arial"/>
                <a:cs typeface="Arial"/>
                <a:sym typeface="Arial"/>
              </a:defRPr>
            </a:pPr>
          </a:p>
        </p:txBody>
      </p:sp>
      <p:sp>
        <p:nvSpPr>
          <p:cNvPr id="390" name="Elbow Connector 53"/>
          <p:cNvSpPr/>
          <p:nvPr/>
        </p:nvSpPr>
        <p:spPr>
          <a:xfrm>
            <a:off x="1824988" y="3227070"/>
            <a:ext cx="331472" cy="39878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21600"/>
                </a:lnTo>
                <a:lnTo>
                  <a:pt x="21600" y="0"/>
                </a:lnTo>
              </a:path>
            </a:pathLst>
          </a:custGeom>
          <a:ln w="25400">
            <a:solidFill>
              <a:srgbClr val="FFFFFF"/>
            </a:solidFill>
            <a:tailEnd type="triangle"/>
          </a:ln>
        </p:spPr>
        <p:txBody>
          <a:bodyPr lIns="45718" tIns="45718" rIns="45718" bIns="45718"/>
          <a:lstStyle/>
          <a:p>
            <a:pPr>
              <a:defRPr>
                <a:latin typeface="Arial"/>
                <a:ea typeface="Arial"/>
                <a:cs typeface="Arial"/>
                <a:sym typeface="Arial"/>
              </a:defRPr>
            </a:pPr>
          </a:p>
        </p:txBody>
      </p:sp>
      <p:sp>
        <p:nvSpPr>
          <p:cNvPr id="391" name="Elbow Connector 54"/>
          <p:cNvSpPr/>
          <p:nvPr/>
        </p:nvSpPr>
        <p:spPr>
          <a:xfrm>
            <a:off x="1343659" y="3350259"/>
            <a:ext cx="5676903" cy="104521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21600"/>
                </a:lnTo>
                <a:lnTo>
                  <a:pt x="0" y="21600"/>
                </a:lnTo>
                <a:lnTo>
                  <a:pt x="0" y="11942"/>
                </a:lnTo>
              </a:path>
            </a:pathLst>
          </a:custGeom>
          <a:ln w="25400">
            <a:solidFill>
              <a:srgbClr val="FFFFFF"/>
            </a:solidFill>
            <a:tailEnd type="triangle"/>
          </a:ln>
        </p:spPr>
        <p:txBody>
          <a:bodyPr lIns="45718" tIns="45718" rIns="45718" bIns="45718"/>
          <a:lstStyle/>
          <a:p>
            <a:pPr>
              <a:defRPr>
                <a:latin typeface="Arial"/>
                <a:ea typeface="Arial"/>
                <a:cs typeface="Arial"/>
                <a:sym typeface="Arial"/>
              </a:defRPr>
            </a:pPr>
          </a:p>
        </p:txBody>
      </p:sp>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393" name="Title 1"/>
          <p:cNvSpPr txBox="1"/>
          <p:nvPr>
            <p:ph type="title"/>
          </p:nvPr>
        </p:nvSpPr>
        <p:spPr>
          <a:prstGeom prst="rect">
            <a:avLst/>
          </a:prstGeom>
        </p:spPr>
        <p:txBody>
          <a:bodyPr/>
          <a:lstStyle/>
          <a:p>
            <a:pPr/>
            <a:r>
              <a:t>Competence Center</a:t>
            </a:r>
          </a:p>
        </p:txBody>
      </p:sp>
      <p:grpSp>
        <p:nvGrpSpPr>
          <p:cNvPr id="407" name="Content Placeholder 3"/>
          <p:cNvGrpSpPr/>
          <p:nvPr/>
        </p:nvGrpSpPr>
        <p:grpSpPr>
          <a:xfrm>
            <a:off x="2003668" y="2000322"/>
            <a:ext cx="6790421" cy="2209845"/>
            <a:chOff x="0" y="0"/>
            <a:chExt cx="6790419" cy="2209843"/>
          </a:xfrm>
        </p:grpSpPr>
        <p:sp>
          <p:nvSpPr>
            <p:cNvPr id="394" name="Shape"/>
            <p:cNvSpPr/>
            <p:nvPr/>
          </p:nvSpPr>
          <p:spPr>
            <a:xfrm>
              <a:off x="664" y="0"/>
              <a:ext cx="469138" cy="2209845"/>
            </a:xfrm>
            <a:custGeom>
              <a:avLst/>
              <a:gdLst/>
              <a:ahLst/>
              <a:cxnLst>
                <a:cxn ang="0">
                  <a:pos x="wd2" y="hd2"/>
                </a:cxn>
                <a:cxn ang="5400000">
                  <a:pos x="wd2" y="hd2"/>
                </a:cxn>
                <a:cxn ang="10800000">
                  <a:pos x="wd2" y="hd2"/>
                </a:cxn>
                <a:cxn ang="16200000">
                  <a:pos x="wd2" y="hd2"/>
                </a:cxn>
              </a:cxnLst>
              <a:rect l="0" t="0" r="r" b="b"/>
              <a:pathLst>
                <a:path w="16299" h="21600" fill="norm" stroke="1" extrusionOk="0">
                  <a:moveTo>
                    <a:pt x="398" y="0"/>
                  </a:moveTo>
                  <a:cubicBezTo>
                    <a:pt x="21600" y="5965"/>
                    <a:pt x="21600" y="15635"/>
                    <a:pt x="398" y="21600"/>
                  </a:cubicBezTo>
                  <a:lnTo>
                    <a:pt x="0" y="21488"/>
                  </a:lnTo>
                  <a:cubicBezTo>
                    <a:pt x="20983" y="15585"/>
                    <a:pt x="20983" y="6015"/>
                    <a:pt x="0" y="112"/>
                  </a:cubicBezTo>
                  <a:close/>
                </a:path>
              </a:pathLst>
            </a:custGeom>
            <a:noFill/>
            <a:ln w="12700" cap="flat">
              <a:solidFill>
                <a:srgbClr val="FFFFFF"/>
              </a:solidFill>
              <a:prstDash val="solid"/>
              <a:round/>
            </a:ln>
            <a:effectLst/>
          </p:spPr>
          <p:txBody>
            <a:bodyPr wrap="square" lIns="45718" tIns="45718" rIns="45718" bIns="45718" numCol="1" anchor="t">
              <a:noAutofit/>
            </a:bodyPr>
            <a:lstStyle/>
            <a:p>
              <a:pPr defTabSz="457187">
                <a:spcBef>
                  <a:spcPts val="500"/>
                </a:spcBef>
                <a:defRPr sz="2400">
                  <a:solidFill>
                    <a:srgbClr val="FFFFFF"/>
                  </a:solidFill>
                  <a:latin typeface="Arial"/>
                  <a:ea typeface="Arial"/>
                  <a:cs typeface="Arial"/>
                  <a:sym typeface="Arial"/>
                </a:defRPr>
              </a:pPr>
            </a:p>
          </p:txBody>
        </p:sp>
        <p:grpSp>
          <p:nvGrpSpPr>
            <p:cNvPr id="397" name="Group"/>
            <p:cNvGrpSpPr/>
            <p:nvPr/>
          </p:nvGrpSpPr>
          <p:grpSpPr>
            <a:xfrm>
              <a:off x="289906" y="177215"/>
              <a:ext cx="6500514" cy="463856"/>
              <a:chOff x="0" y="-1"/>
              <a:chExt cx="6500513" cy="463855"/>
            </a:xfrm>
          </p:grpSpPr>
          <p:sp>
            <p:nvSpPr>
              <p:cNvPr id="395" name="Rectangle"/>
              <p:cNvSpPr/>
              <p:nvPr/>
            </p:nvSpPr>
            <p:spPr>
              <a:xfrm>
                <a:off x="-1" y="-2"/>
                <a:ext cx="6500513" cy="463857"/>
              </a:xfrm>
              <a:prstGeom prst="rect">
                <a:avLst/>
              </a:prstGeom>
              <a:solidFill>
                <a:srgbClr val="061731"/>
              </a:solidFill>
              <a:ln w="12700" cap="flat">
                <a:solidFill>
                  <a:srgbClr val="FFFFFF"/>
                </a:solidFill>
                <a:prstDash val="solid"/>
                <a:round/>
              </a:ln>
              <a:effectLst/>
            </p:spPr>
            <p:txBody>
              <a:bodyPr wrap="square" lIns="45718" tIns="45718" rIns="45718" bIns="45718" numCol="1" anchor="ctr">
                <a:noAutofit/>
              </a:bodyPr>
              <a:lstStyle/>
              <a:p>
                <a:pPr defTabSz="666750">
                  <a:lnSpc>
                    <a:spcPct val="90000"/>
                  </a:lnSpc>
                  <a:spcBef>
                    <a:spcPts val="1000"/>
                  </a:spcBef>
                  <a:defRPr sz="2400">
                    <a:solidFill>
                      <a:srgbClr val="FFFFFF"/>
                    </a:solidFill>
                    <a:latin typeface="Arial"/>
                    <a:ea typeface="Arial"/>
                    <a:cs typeface="Arial"/>
                    <a:sym typeface="Arial"/>
                  </a:defRPr>
                </a:pPr>
              </a:p>
            </p:txBody>
          </p:sp>
          <p:sp>
            <p:nvSpPr>
              <p:cNvPr id="396" name="Securing Access to Raw Material"/>
              <p:cNvSpPr txBox="1"/>
              <p:nvPr/>
            </p:nvSpPr>
            <p:spPr>
              <a:xfrm>
                <a:off x="330083" y="95134"/>
                <a:ext cx="6170430" cy="27358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38100" tIns="38100" rIns="38100" bIns="38100" numCol="1" anchor="ctr">
                <a:spAutoFit/>
              </a:bodyPr>
              <a:lstStyle>
                <a:lvl1pPr defTabSz="666750">
                  <a:lnSpc>
                    <a:spcPct val="90000"/>
                  </a:lnSpc>
                  <a:spcBef>
                    <a:spcPts val="600"/>
                  </a:spcBef>
                  <a:defRPr sz="1400">
                    <a:solidFill>
                      <a:srgbClr val="FFFFFF"/>
                    </a:solidFill>
                    <a:latin typeface="Arial"/>
                    <a:ea typeface="Arial"/>
                    <a:cs typeface="Arial"/>
                    <a:sym typeface="Arial"/>
                  </a:defRPr>
                </a:lvl1pPr>
              </a:lstStyle>
              <a:p>
                <a:pPr/>
                <a:r>
                  <a:t>Securing Access to Raw Material</a:t>
                </a:r>
              </a:p>
            </p:txBody>
          </p:sp>
        </p:grpSp>
        <p:sp>
          <p:nvSpPr>
            <p:cNvPr id="398" name="Circle"/>
            <p:cNvSpPr/>
            <p:nvPr/>
          </p:nvSpPr>
          <p:spPr>
            <a:xfrm>
              <a:off x="-1" y="119234"/>
              <a:ext cx="579819" cy="579819"/>
            </a:xfrm>
            <a:prstGeom prst="ellipse">
              <a:avLst/>
            </a:prstGeom>
            <a:solidFill>
              <a:srgbClr val="FFFFFF"/>
            </a:solidFill>
            <a:ln w="12700" cap="flat">
              <a:solidFill>
                <a:srgbClr val="061731"/>
              </a:solidFill>
              <a:prstDash val="solid"/>
              <a:round/>
            </a:ln>
            <a:effectLst/>
          </p:spPr>
          <p:txBody>
            <a:bodyPr wrap="square" lIns="45718" tIns="45718" rIns="45718" bIns="45718" numCol="1" anchor="t">
              <a:noAutofit/>
            </a:bodyPr>
            <a:lstStyle/>
            <a:p>
              <a:pPr defTabSz="457187">
                <a:spcBef>
                  <a:spcPts val="500"/>
                </a:spcBef>
                <a:defRPr sz="2400">
                  <a:solidFill>
                    <a:srgbClr val="FFFFFF"/>
                  </a:solidFill>
                  <a:latin typeface="Arial"/>
                  <a:ea typeface="Arial"/>
                  <a:cs typeface="Arial"/>
                  <a:sym typeface="Arial"/>
                </a:defRPr>
              </a:pPr>
            </a:p>
          </p:txBody>
        </p:sp>
        <p:grpSp>
          <p:nvGrpSpPr>
            <p:cNvPr id="401" name="Group"/>
            <p:cNvGrpSpPr/>
            <p:nvPr/>
          </p:nvGrpSpPr>
          <p:grpSpPr>
            <a:xfrm>
              <a:off x="458518" y="872993"/>
              <a:ext cx="6331902" cy="463857"/>
              <a:chOff x="0" y="0"/>
              <a:chExt cx="6331901" cy="463855"/>
            </a:xfrm>
          </p:grpSpPr>
          <p:sp>
            <p:nvSpPr>
              <p:cNvPr id="399" name="Rectangle"/>
              <p:cNvSpPr/>
              <p:nvPr/>
            </p:nvSpPr>
            <p:spPr>
              <a:xfrm>
                <a:off x="0" y="-1"/>
                <a:ext cx="6331902" cy="463857"/>
              </a:xfrm>
              <a:prstGeom prst="rect">
                <a:avLst/>
              </a:prstGeom>
              <a:solidFill>
                <a:srgbClr val="061731"/>
              </a:solidFill>
              <a:ln w="12700" cap="flat">
                <a:solidFill>
                  <a:srgbClr val="FFFFFF"/>
                </a:solidFill>
                <a:prstDash val="solid"/>
                <a:round/>
              </a:ln>
              <a:effectLst/>
            </p:spPr>
            <p:txBody>
              <a:bodyPr wrap="square" lIns="45718" tIns="45718" rIns="45718" bIns="45718" numCol="1" anchor="ctr">
                <a:noAutofit/>
              </a:bodyPr>
              <a:lstStyle/>
              <a:p>
                <a:pPr defTabSz="666750">
                  <a:lnSpc>
                    <a:spcPct val="90000"/>
                  </a:lnSpc>
                  <a:spcBef>
                    <a:spcPts val="1000"/>
                  </a:spcBef>
                  <a:defRPr sz="2400">
                    <a:solidFill>
                      <a:srgbClr val="FFFFFF"/>
                    </a:solidFill>
                    <a:latin typeface="Arial"/>
                    <a:ea typeface="Arial"/>
                    <a:cs typeface="Arial"/>
                    <a:sym typeface="Arial"/>
                  </a:defRPr>
                </a:pPr>
              </a:p>
            </p:txBody>
          </p:sp>
          <p:sp>
            <p:nvSpPr>
              <p:cNvPr id="400" name="Processing of Primary, Secondary and Recycled (Tertiary) Materials"/>
              <p:cNvSpPr txBox="1"/>
              <p:nvPr/>
            </p:nvSpPr>
            <p:spPr>
              <a:xfrm>
                <a:off x="330083" y="95134"/>
                <a:ext cx="6001819" cy="27358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38100" tIns="38100" rIns="38100" bIns="38100" numCol="1" anchor="ctr">
                <a:spAutoFit/>
              </a:bodyPr>
              <a:lstStyle>
                <a:lvl1pPr defTabSz="666750">
                  <a:lnSpc>
                    <a:spcPct val="90000"/>
                  </a:lnSpc>
                  <a:spcBef>
                    <a:spcPts val="600"/>
                  </a:spcBef>
                  <a:defRPr sz="1400">
                    <a:solidFill>
                      <a:srgbClr val="FFFFFF"/>
                    </a:solidFill>
                    <a:latin typeface="Arial"/>
                    <a:ea typeface="Arial"/>
                    <a:cs typeface="Arial"/>
                    <a:sym typeface="Arial"/>
                  </a:defRPr>
                </a:lvl1pPr>
              </a:lstStyle>
              <a:p>
                <a:pPr/>
                <a:r>
                  <a:t>Processing of Primary, Secondary and Recycled (Tertiary) Materials</a:t>
                </a:r>
              </a:p>
            </p:txBody>
          </p:sp>
        </p:grpSp>
        <p:sp>
          <p:nvSpPr>
            <p:cNvPr id="402" name="Circle"/>
            <p:cNvSpPr/>
            <p:nvPr/>
          </p:nvSpPr>
          <p:spPr>
            <a:xfrm>
              <a:off x="168609" y="815012"/>
              <a:ext cx="579819" cy="579819"/>
            </a:xfrm>
            <a:prstGeom prst="ellipse">
              <a:avLst/>
            </a:prstGeom>
            <a:solidFill>
              <a:srgbClr val="FFFFFF"/>
            </a:solidFill>
            <a:ln w="12700" cap="flat">
              <a:solidFill>
                <a:srgbClr val="061731"/>
              </a:solidFill>
              <a:prstDash val="solid"/>
              <a:round/>
            </a:ln>
            <a:effectLst/>
          </p:spPr>
          <p:txBody>
            <a:bodyPr wrap="square" lIns="45718" tIns="45718" rIns="45718" bIns="45718" numCol="1" anchor="t">
              <a:noAutofit/>
            </a:bodyPr>
            <a:lstStyle/>
            <a:p>
              <a:pPr defTabSz="457187">
                <a:spcBef>
                  <a:spcPts val="500"/>
                </a:spcBef>
                <a:defRPr sz="2400">
                  <a:solidFill>
                    <a:srgbClr val="FFFFFF"/>
                  </a:solidFill>
                  <a:latin typeface="Arial"/>
                  <a:ea typeface="Arial"/>
                  <a:cs typeface="Arial"/>
                  <a:sym typeface="Arial"/>
                </a:defRPr>
              </a:pPr>
            </a:p>
          </p:txBody>
        </p:sp>
        <p:grpSp>
          <p:nvGrpSpPr>
            <p:cNvPr id="405" name="Group"/>
            <p:cNvGrpSpPr/>
            <p:nvPr/>
          </p:nvGrpSpPr>
          <p:grpSpPr>
            <a:xfrm>
              <a:off x="289906" y="1568771"/>
              <a:ext cx="6500514" cy="463857"/>
              <a:chOff x="0" y="0"/>
              <a:chExt cx="6500513" cy="463855"/>
            </a:xfrm>
          </p:grpSpPr>
          <p:sp>
            <p:nvSpPr>
              <p:cNvPr id="403" name="Rectangle"/>
              <p:cNvSpPr/>
              <p:nvPr/>
            </p:nvSpPr>
            <p:spPr>
              <a:xfrm>
                <a:off x="-1" y="-1"/>
                <a:ext cx="6500513" cy="463857"/>
              </a:xfrm>
              <a:prstGeom prst="rect">
                <a:avLst/>
              </a:prstGeom>
              <a:solidFill>
                <a:srgbClr val="061731"/>
              </a:solidFill>
              <a:ln w="12700" cap="flat">
                <a:solidFill>
                  <a:srgbClr val="FFFFFF"/>
                </a:solidFill>
                <a:prstDash val="solid"/>
                <a:round/>
              </a:ln>
              <a:effectLst/>
            </p:spPr>
            <p:txBody>
              <a:bodyPr wrap="square" lIns="45718" tIns="45718" rIns="45718" bIns="45718" numCol="1" anchor="ctr">
                <a:noAutofit/>
              </a:bodyPr>
              <a:lstStyle/>
              <a:p>
                <a:pPr defTabSz="666750">
                  <a:lnSpc>
                    <a:spcPct val="90000"/>
                  </a:lnSpc>
                  <a:spcBef>
                    <a:spcPts val="1000"/>
                  </a:spcBef>
                  <a:defRPr sz="2400">
                    <a:solidFill>
                      <a:srgbClr val="FFFFFF"/>
                    </a:solidFill>
                    <a:latin typeface="Arial"/>
                    <a:ea typeface="Arial"/>
                    <a:cs typeface="Arial"/>
                    <a:sym typeface="Arial"/>
                  </a:defRPr>
                </a:pPr>
              </a:p>
            </p:txBody>
          </p:sp>
          <p:sp>
            <p:nvSpPr>
              <p:cNvPr id="404" name="Flexible and Autonomous Manufacturing"/>
              <p:cNvSpPr txBox="1"/>
              <p:nvPr/>
            </p:nvSpPr>
            <p:spPr>
              <a:xfrm>
                <a:off x="330083" y="95134"/>
                <a:ext cx="6170430" cy="27358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38100" tIns="38100" rIns="38100" bIns="38100" numCol="1" anchor="ctr">
                <a:spAutoFit/>
              </a:bodyPr>
              <a:lstStyle>
                <a:lvl1pPr defTabSz="666750">
                  <a:lnSpc>
                    <a:spcPct val="90000"/>
                  </a:lnSpc>
                  <a:spcBef>
                    <a:spcPts val="600"/>
                  </a:spcBef>
                  <a:defRPr sz="1400">
                    <a:solidFill>
                      <a:srgbClr val="FFFFFF"/>
                    </a:solidFill>
                    <a:latin typeface="Arial"/>
                    <a:ea typeface="Arial"/>
                    <a:cs typeface="Arial"/>
                    <a:sym typeface="Arial"/>
                  </a:defRPr>
                </a:lvl1pPr>
              </a:lstStyle>
              <a:p>
                <a:pPr/>
                <a:r>
                  <a:t>Flexible and Autonomous Manufacturing</a:t>
                </a:r>
              </a:p>
            </p:txBody>
          </p:sp>
        </p:grpSp>
        <p:sp>
          <p:nvSpPr>
            <p:cNvPr id="406" name="Circle"/>
            <p:cNvSpPr/>
            <p:nvPr/>
          </p:nvSpPr>
          <p:spPr>
            <a:xfrm>
              <a:off x="-1" y="1510791"/>
              <a:ext cx="579819" cy="579819"/>
            </a:xfrm>
            <a:prstGeom prst="ellipse">
              <a:avLst/>
            </a:prstGeom>
            <a:solidFill>
              <a:srgbClr val="FFFFFF"/>
            </a:solidFill>
            <a:ln w="12700" cap="flat">
              <a:solidFill>
                <a:srgbClr val="061731"/>
              </a:solidFill>
              <a:prstDash val="solid"/>
              <a:round/>
            </a:ln>
            <a:effectLst/>
          </p:spPr>
          <p:txBody>
            <a:bodyPr wrap="square" lIns="45718" tIns="45718" rIns="45718" bIns="45718" numCol="1" anchor="t">
              <a:noAutofit/>
            </a:bodyPr>
            <a:lstStyle/>
            <a:p>
              <a:pPr defTabSz="457187">
                <a:spcBef>
                  <a:spcPts val="500"/>
                </a:spcBef>
                <a:defRPr sz="2400">
                  <a:solidFill>
                    <a:srgbClr val="FFFFFF"/>
                  </a:solidFill>
                  <a:latin typeface="Arial"/>
                  <a:ea typeface="Arial"/>
                  <a:cs typeface="Arial"/>
                  <a:sym typeface="Arial"/>
                </a:defRPr>
              </a:pPr>
            </a:p>
          </p:txBody>
        </p:sp>
      </p:grpSp>
      <p:sp>
        <p:nvSpPr>
          <p:cNvPr id="408" name="Oval 4"/>
          <p:cNvSpPr/>
          <p:nvPr/>
        </p:nvSpPr>
        <p:spPr>
          <a:xfrm>
            <a:off x="241568" y="2274863"/>
            <a:ext cx="1521028" cy="1521027"/>
          </a:xfrm>
          <a:prstGeom prst="ellipse">
            <a:avLst/>
          </a:prstGeom>
          <a:blipFill>
            <a:blip r:embed="rId2"/>
            <a:stretch>
              <a:fillRect/>
            </a:stretch>
          </a:blipFill>
          <a:ln w="12700">
            <a:solidFill>
              <a:srgbClr val="FFFFFF"/>
            </a:solidFill>
          </a:ln>
        </p:spPr>
        <p:txBody>
          <a:bodyPr lIns="45718" tIns="45718" rIns="45718" bIns="45718"/>
          <a:lstStyle/>
          <a:p>
            <a:pPr defTabSz="685800">
              <a:defRPr sz="1200">
                <a:solidFill>
                  <a:srgbClr val="000000"/>
                </a:solidFill>
                <a:latin typeface="Arial"/>
                <a:ea typeface="Arial"/>
                <a:cs typeface="Arial"/>
                <a:sym typeface="Arial"/>
              </a:defRPr>
            </a:pPr>
          </a:p>
        </p:txBody>
      </p:sp>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0" name="Slide Number"/>
          <p:cNvSpPr txBox="1"/>
          <p:nvPr>
            <p:ph type="sldNum" sz="quarter" idx="4294967295"/>
          </p:nvPr>
        </p:nvSpPr>
        <p:spPr>
          <a:xfrm>
            <a:off x="2206672" y="4966101"/>
            <a:ext cx="414916" cy="412498"/>
          </a:xfrm>
          <a:prstGeom prst="rect">
            <a:avLst/>
          </a:prstGeom>
          <a:extLst>
            <a:ext uri="{C572A759-6A51-4108-AA02-DFA0A04FC94B}">
              <ma14:wrappingTextBoxFlag xmlns:ma14="http://schemas.microsoft.com/office/mac/drawingml/2011/main" val="1"/>
            </a:ext>
          </a:extLst>
        </p:spPr>
        <p:txBody>
          <a:bodyPr lIns="45718" tIns="45718" rIns="45718" bIns="45718"/>
          <a:lstStyle>
            <a:lvl1pPr algn="ctr" defTabSz="457200">
              <a:spcBef>
                <a:spcPts val="500"/>
              </a:spcBef>
              <a:defRPr sz="2200">
                <a:latin typeface="Arial"/>
                <a:ea typeface="Arial"/>
                <a:cs typeface="Arial"/>
                <a:sym typeface="Arial"/>
              </a:defRPr>
            </a:lvl1pPr>
          </a:lstStyle>
          <a:p>
            <a:pPr/>
            <a:fld id="{86CB4B4D-7CA3-9044-876B-883B54F8677D}" type="slidenum"/>
          </a:p>
        </p:txBody>
      </p:sp>
      <p:sp>
        <p:nvSpPr>
          <p:cNvPr id="411" name="Funding opportunities - Jerker"/>
          <p:cNvSpPr txBox="1"/>
          <p:nvPr>
            <p:ph type="title"/>
          </p:nvPr>
        </p:nvSpPr>
        <p:spPr>
          <a:xfrm>
            <a:off x="323850" y="179999"/>
            <a:ext cx="8496300" cy="904801"/>
          </a:xfrm>
          <a:prstGeom prst="rect">
            <a:avLst/>
          </a:prstGeom>
        </p:spPr>
        <p:txBody>
          <a:bodyPr/>
          <a:lstStyle/>
          <a:p>
            <a:pPr/>
            <a:r>
              <a:t>Funding opportunities - Jerker</a:t>
            </a:r>
          </a:p>
        </p:txBody>
      </p:sp>
      <p:sp>
        <p:nvSpPr>
          <p:cNvPr id="412" name="PVN - Production Value Network Interoperability…"/>
          <p:cNvSpPr txBox="1"/>
          <p:nvPr>
            <p:ph type="body" idx="1"/>
          </p:nvPr>
        </p:nvSpPr>
        <p:spPr>
          <a:xfrm>
            <a:off x="323999" y="1079999"/>
            <a:ext cx="8482874" cy="2915122"/>
          </a:xfrm>
          <a:prstGeom prst="rect">
            <a:avLst/>
          </a:prstGeom>
        </p:spPr>
        <p:txBody>
          <a:bodyPr/>
          <a:lstStyle/>
          <a:p>
            <a:pPr/>
            <a:r>
              <a:t>PVN - Production Value Network Interoperability</a:t>
            </a:r>
          </a:p>
          <a:p>
            <a:pPr lvl="1" marL="800100" indent="-342900">
              <a:buChar char="▪"/>
            </a:pPr>
            <a:r>
              <a:t>KDT - 60M€ - LTU 2.5€</a:t>
            </a:r>
          </a:p>
          <a:p>
            <a:pPr lvl="1" marL="800100" indent="-342900">
              <a:buChar char="▪"/>
            </a:pPr>
            <a:r>
              <a:t>Lead by ProcessIT</a:t>
            </a:r>
          </a:p>
          <a:p>
            <a:pPr lvl="1" marL="800100" indent="-342900">
              <a:buChar char="▪"/>
            </a:pPr>
            <a:r>
              <a:t>Deadline early 2022 </a:t>
            </a:r>
          </a:p>
        </p:txBody>
      </p:sp>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414" name="Title 1"/>
          <p:cNvSpPr txBox="1"/>
          <p:nvPr>
            <p:ph type="title"/>
          </p:nvPr>
        </p:nvSpPr>
        <p:spPr>
          <a:prstGeom prst="rect">
            <a:avLst/>
          </a:prstGeom>
        </p:spPr>
        <p:txBody>
          <a:bodyPr/>
          <a:lstStyle/>
          <a:p>
            <a:pPr/>
          </a:p>
        </p:txBody>
      </p:sp>
      <p:pic>
        <p:nvPicPr>
          <p:cNvPr id="415" name="Picture 2" descr="Picture 2"/>
          <p:cNvPicPr>
            <a:picLocks noChangeAspect="1"/>
          </p:cNvPicPr>
          <p:nvPr/>
        </p:nvPicPr>
        <p:blipFill>
          <a:blip r:embed="rId2">
            <a:extLst/>
          </a:blip>
          <a:stretch>
            <a:fillRect/>
          </a:stretch>
        </p:blipFill>
        <p:spPr>
          <a:xfrm>
            <a:off x="1169223" y="101559"/>
            <a:ext cx="6374578" cy="4768099"/>
          </a:xfrm>
          <a:prstGeom prst="rect">
            <a:avLst/>
          </a:prstGeom>
          <a:ln w="12700">
            <a:miter lim="400000"/>
          </a:ln>
        </p:spPr>
      </p:pic>
      <p:grpSp>
        <p:nvGrpSpPr>
          <p:cNvPr id="418" name="Oval 3"/>
          <p:cNvGrpSpPr/>
          <p:nvPr/>
        </p:nvGrpSpPr>
        <p:grpSpPr>
          <a:xfrm>
            <a:off x="3277531" y="1352009"/>
            <a:ext cx="1191781" cy="987784"/>
            <a:chOff x="-1" y="-1"/>
            <a:chExt cx="1191780" cy="987783"/>
          </a:xfrm>
        </p:grpSpPr>
        <p:sp>
          <p:nvSpPr>
            <p:cNvPr id="416" name="Oval"/>
            <p:cNvSpPr/>
            <p:nvPr/>
          </p:nvSpPr>
          <p:spPr>
            <a:xfrm>
              <a:off x="-2" y="-2"/>
              <a:ext cx="1191782" cy="987785"/>
            </a:xfrm>
            <a:prstGeom prst="ellipse">
              <a:avLst/>
            </a:prstGeom>
            <a:solidFill>
              <a:srgbClr val="193A96"/>
            </a:solidFill>
            <a:ln w="3175" cap="flat">
              <a:solidFill>
                <a:srgbClr val="122A6D"/>
              </a:solidFill>
              <a:prstDash val="solid"/>
              <a:miter lim="800000"/>
            </a:ln>
            <a:effectLst/>
          </p:spPr>
          <p:txBody>
            <a:bodyPr wrap="square" lIns="45718" tIns="45718" rIns="45718" bIns="45718" numCol="1" anchor="ctr">
              <a:noAutofit/>
            </a:bodyPr>
            <a:lstStyle/>
            <a:p>
              <a:pPr algn="ctr" defTabSz="685800">
                <a:defRPr sz="1200">
                  <a:solidFill>
                    <a:srgbClr val="FFFFFF"/>
                  </a:solidFill>
                </a:defRPr>
              </a:pPr>
            </a:p>
          </p:txBody>
        </p:sp>
        <p:sp>
          <p:nvSpPr>
            <p:cNvPr id="417" name="Enterprise Standard"/>
            <p:cNvSpPr txBox="1"/>
            <p:nvPr/>
          </p:nvSpPr>
          <p:spPr>
            <a:xfrm>
              <a:off x="221607" y="308515"/>
              <a:ext cx="748560" cy="37074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34287" tIns="34287" rIns="34287" bIns="34287" numCol="1" anchor="ctr">
              <a:spAutoFit/>
            </a:bodyPr>
            <a:lstStyle>
              <a:lvl1pPr algn="ctr" defTabSz="685800">
                <a:defRPr sz="1000">
                  <a:solidFill>
                    <a:srgbClr val="FFFFFF"/>
                  </a:solidFill>
                </a:defRPr>
              </a:lvl1pPr>
            </a:lstStyle>
            <a:p>
              <a:pPr/>
              <a:r>
                <a:t>Enterprise Standard</a:t>
              </a:r>
            </a:p>
          </p:txBody>
        </p:sp>
      </p:grpSp>
      <p:sp>
        <p:nvSpPr>
          <p:cNvPr id="419" name="Straight Arrow Connector 5"/>
          <p:cNvSpPr/>
          <p:nvPr/>
        </p:nvSpPr>
        <p:spPr>
          <a:xfrm flipH="1" flipV="1">
            <a:off x="4433720" y="2113047"/>
            <a:ext cx="695379" cy="296531"/>
          </a:xfrm>
          <a:prstGeom prst="line">
            <a:avLst/>
          </a:prstGeom>
          <a:ln w="25400">
            <a:solidFill>
              <a:srgbClr val="193A96"/>
            </a:solidFill>
            <a:miter/>
            <a:tailEnd type="triangle"/>
          </a:ln>
        </p:spPr>
        <p:txBody>
          <a:bodyPr lIns="45718" tIns="45718" rIns="45718" bIns="45718"/>
          <a:lstStyle/>
          <a:p>
            <a:pPr/>
          </a:p>
        </p:txBody>
      </p:sp>
      <p:sp>
        <p:nvSpPr>
          <p:cNvPr id="420" name="Straight Arrow Connector 7"/>
          <p:cNvSpPr/>
          <p:nvPr/>
        </p:nvSpPr>
        <p:spPr>
          <a:xfrm flipH="1" flipV="1">
            <a:off x="4002609" y="2411328"/>
            <a:ext cx="251176" cy="504570"/>
          </a:xfrm>
          <a:prstGeom prst="line">
            <a:avLst/>
          </a:prstGeom>
          <a:ln w="25400">
            <a:solidFill>
              <a:srgbClr val="193A96"/>
            </a:solidFill>
            <a:miter/>
            <a:tailEnd type="triangle"/>
          </a:ln>
        </p:spPr>
        <p:txBody>
          <a:bodyPr lIns="45718" tIns="45718" rIns="45718" bIns="45718"/>
          <a:lstStyle/>
          <a:p>
            <a:pPr/>
          </a:p>
        </p:txBody>
      </p:sp>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422" name="Title 1"/>
          <p:cNvSpPr txBox="1"/>
          <p:nvPr>
            <p:ph type="title"/>
          </p:nvPr>
        </p:nvSpPr>
        <p:spPr>
          <a:prstGeom prst="rect">
            <a:avLst/>
          </a:prstGeom>
        </p:spPr>
        <p:txBody>
          <a:bodyPr/>
          <a:lstStyle/>
          <a:p>
            <a:pPr/>
            <a:r>
              <a:t>Connected Enterprise</a:t>
            </a:r>
          </a:p>
        </p:txBody>
      </p:sp>
      <p:grpSp>
        <p:nvGrpSpPr>
          <p:cNvPr id="461" name="Group 75"/>
          <p:cNvGrpSpPr/>
          <p:nvPr/>
        </p:nvGrpSpPr>
        <p:grpSpPr>
          <a:xfrm>
            <a:off x="628648" y="1901012"/>
            <a:ext cx="4812375" cy="1878764"/>
            <a:chOff x="-1" y="-1"/>
            <a:chExt cx="4812374" cy="1878762"/>
          </a:xfrm>
        </p:grpSpPr>
        <p:grpSp>
          <p:nvGrpSpPr>
            <p:cNvPr id="454" name="Group 65"/>
            <p:cNvGrpSpPr/>
            <p:nvPr/>
          </p:nvGrpSpPr>
          <p:grpSpPr>
            <a:xfrm>
              <a:off x="-2" y="-2"/>
              <a:ext cx="4812375" cy="1878764"/>
              <a:chOff x="-2" y="0"/>
              <a:chExt cx="4812374" cy="1878762"/>
            </a:xfrm>
          </p:grpSpPr>
          <p:grpSp>
            <p:nvGrpSpPr>
              <p:cNvPr id="425" name="Oval 2"/>
              <p:cNvGrpSpPr/>
              <p:nvPr/>
            </p:nvGrpSpPr>
            <p:grpSpPr>
              <a:xfrm>
                <a:off x="-3" y="769329"/>
                <a:ext cx="1109389" cy="324599"/>
                <a:chOff x="-1" y="-1"/>
                <a:chExt cx="1109388" cy="324598"/>
              </a:xfrm>
            </p:grpSpPr>
            <p:sp>
              <p:nvSpPr>
                <p:cNvPr id="423" name="Oval"/>
                <p:cNvSpPr/>
                <p:nvPr/>
              </p:nvSpPr>
              <p:spPr>
                <a:xfrm>
                  <a:off x="-2" y="-2"/>
                  <a:ext cx="1109389" cy="324599"/>
                </a:xfrm>
                <a:prstGeom prst="ellipse">
                  <a:avLst/>
                </a:prstGeom>
                <a:solidFill>
                  <a:srgbClr val="FFFFFF"/>
                </a:solidFill>
                <a:ln w="12700" cap="flat">
                  <a:solidFill>
                    <a:srgbClr val="000000"/>
                  </a:solidFill>
                  <a:prstDash val="solid"/>
                  <a:miter lim="800000"/>
                </a:ln>
                <a:effectLst/>
              </p:spPr>
              <p:txBody>
                <a:bodyPr wrap="square" lIns="45718" tIns="45718" rIns="45718" bIns="45718" numCol="1" anchor="ctr">
                  <a:noAutofit/>
                </a:bodyPr>
                <a:lstStyle/>
                <a:p>
                  <a:pPr algn="ctr" defTabSz="685800">
                    <a:defRPr sz="1200">
                      <a:solidFill>
                        <a:srgbClr val="000000"/>
                      </a:solidFill>
                    </a:defRPr>
                  </a:pPr>
                </a:p>
              </p:txBody>
            </p:sp>
            <p:sp>
              <p:nvSpPr>
                <p:cNvPr id="424" name="Man. Sys."/>
                <p:cNvSpPr txBox="1"/>
                <p:nvPr/>
              </p:nvSpPr>
              <p:spPr>
                <a:xfrm>
                  <a:off x="173180" y="59472"/>
                  <a:ext cx="763025" cy="20564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34287" tIns="34287" rIns="34287" bIns="34287" numCol="1" anchor="ctr">
                  <a:spAutoFit/>
                </a:bodyPr>
                <a:lstStyle>
                  <a:lvl1pPr algn="ctr" defTabSz="685800">
                    <a:defRPr sz="1000">
                      <a:solidFill>
                        <a:srgbClr val="000000"/>
                      </a:solidFill>
                    </a:defRPr>
                  </a:lvl1pPr>
                </a:lstStyle>
                <a:p>
                  <a:pPr/>
                  <a:r>
                    <a:t>Man. Sys.</a:t>
                  </a:r>
                </a:p>
              </p:txBody>
            </p:sp>
          </p:grpSp>
          <p:grpSp>
            <p:nvGrpSpPr>
              <p:cNvPr id="428" name="Oval 3"/>
              <p:cNvGrpSpPr/>
              <p:nvPr/>
            </p:nvGrpSpPr>
            <p:grpSpPr>
              <a:xfrm>
                <a:off x="1045509" y="36500"/>
                <a:ext cx="1109387" cy="324597"/>
                <a:chOff x="0" y="0"/>
                <a:chExt cx="1109386" cy="324596"/>
              </a:xfrm>
            </p:grpSpPr>
            <p:sp>
              <p:nvSpPr>
                <p:cNvPr id="426" name="Oval"/>
                <p:cNvSpPr/>
                <p:nvPr/>
              </p:nvSpPr>
              <p:spPr>
                <a:xfrm>
                  <a:off x="0" y="0"/>
                  <a:ext cx="1109387" cy="324597"/>
                </a:xfrm>
                <a:prstGeom prst="ellipse">
                  <a:avLst/>
                </a:prstGeom>
                <a:solidFill>
                  <a:srgbClr val="FFFFFF"/>
                </a:solidFill>
                <a:ln w="12700" cap="flat">
                  <a:solidFill>
                    <a:srgbClr val="000000"/>
                  </a:solidFill>
                  <a:prstDash val="solid"/>
                  <a:miter lim="800000"/>
                </a:ln>
                <a:effectLst/>
              </p:spPr>
              <p:txBody>
                <a:bodyPr wrap="square" lIns="45718" tIns="45718" rIns="45718" bIns="45718" numCol="1" anchor="ctr">
                  <a:noAutofit/>
                </a:bodyPr>
                <a:lstStyle/>
                <a:p>
                  <a:pPr algn="ctr" defTabSz="685800">
                    <a:defRPr sz="1200">
                      <a:solidFill>
                        <a:srgbClr val="000000"/>
                      </a:solidFill>
                    </a:defRPr>
                  </a:pPr>
                </a:p>
              </p:txBody>
            </p:sp>
            <p:sp>
              <p:nvSpPr>
                <p:cNvPr id="427" name="Process Ind."/>
                <p:cNvSpPr/>
                <p:nvPr/>
              </p:nvSpPr>
              <p:spPr>
                <a:xfrm>
                  <a:off x="173180" y="162297"/>
                  <a:ext cx="763025"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34287" tIns="34287" rIns="34287" bIns="34287" numCol="1" anchor="ctr">
                  <a:spAutoFit/>
                </a:bodyPr>
                <a:lstStyle>
                  <a:lvl1pPr algn="ctr" defTabSz="685800">
                    <a:defRPr sz="1000">
                      <a:solidFill>
                        <a:srgbClr val="000000"/>
                      </a:solidFill>
                    </a:defRPr>
                  </a:lvl1pPr>
                </a:lstStyle>
                <a:p>
                  <a:pPr/>
                  <a:r>
                    <a:t>Process Ind.</a:t>
                  </a:r>
                </a:p>
              </p:txBody>
            </p:sp>
          </p:grpSp>
          <p:grpSp>
            <p:nvGrpSpPr>
              <p:cNvPr id="431" name="Oval 4"/>
              <p:cNvGrpSpPr/>
              <p:nvPr/>
            </p:nvGrpSpPr>
            <p:grpSpPr>
              <a:xfrm>
                <a:off x="1045508" y="1509987"/>
                <a:ext cx="1109387" cy="324599"/>
                <a:chOff x="0" y="-1"/>
                <a:chExt cx="1109385" cy="324598"/>
              </a:xfrm>
            </p:grpSpPr>
            <p:sp>
              <p:nvSpPr>
                <p:cNvPr id="429" name="Oval"/>
                <p:cNvSpPr/>
                <p:nvPr/>
              </p:nvSpPr>
              <p:spPr>
                <a:xfrm>
                  <a:off x="-1" y="-2"/>
                  <a:ext cx="1109386" cy="324599"/>
                </a:xfrm>
                <a:prstGeom prst="ellipse">
                  <a:avLst/>
                </a:prstGeom>
                <a:solidFill>
                  <a:srgbClr val="FFFFFF"/>
                </a:solidFill>
                <a:ln w="12700" cap="flat">
                  <a:solidFill>
                    <a:srgbClr val="000000"/>
                  </a:solidFill>
                  <a:prstDash val="solid"/>
                  <a:miter lim="800000"/>
                </a:ln>
                <a:effectLst/>
              </p:spPr>
              <p:txBody>
                <a:bodyPr wrap="square" lIns="45718" tIns="45718" rIns="45718" bIns="45718" numCol="1" anchor="ctr">
                  <a:noAutofit/>
                </a:bodyPr>
                <a:lstStyle/>
                <a:p>
                  <a:pPr algn="ctr" defTabSz="685800">
                    <a:defRPr sz="1200">
                      <a:solidFill>
                        <a:srgbClr val="000000"/>
                      </a:solidFill>
                    </a:defRPr>
                  </a:pPr>
                </a:p>
              </p:txBody>
            </p:sp>
            <p:sp>
              <p:nvSpPr>
                <p:cNvPr id="430" name="ECS"/>
                <p:cNvSpPr txBox="1"/>
                <p:nvPr/>
              </p:nvSpPr>
              <p:spPr>
                <a:xfrm>
                  <a:off x="173180" y="59473"/>
                  <a:ext cx="763025" cy="20564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34287" tIns="34287" rIns="34287" bIns="34287" numCol="1" anchor="ctr">
                  <a:spAutoFit/>
                </a:bodyPr>
                <a:lstStyle>
                  <a:lvl1pPr algn="ctr" defTabSz="685800">
                    <a:defRPr sz="1000">
                      <a:solidFill>
                        <a:srgbClr val="000000"/>
                      </a:solidFill>
                    </a:defRPr>
                  </a:lvl1pPr>
                </a:lstStyle>
                <a:p>
                  <a:pPr/>
                  <a:r>
                    <a:t>ECS</a:t>
                  </a:r>
                </a:p>
              </p:txBody>
            </p:sp>
          </p:grpSp>
          <p:grpSp>
            <p:nvGrpSpPr>
              <p:cNvPr id="434" name="Oval 5"/>
              <p:cNvGrpSpPr/>
              <p:nvPr/>
            </p:nvGrpSpPr>
            <p:grpSpPr>
              <a:xfrm>
                <a:off x="2091017" y="766161"/>
                <a:ext cx="1109389" cy="324599"/>
                <a:chOff x="-1" y="-1"/>
                <a:chExt cx="1109388" cy="324598"/>
              </a:xfrm>
            </p:grpSpPr>
            <p:sp>
              <p:nvSpPr>
                <p:cNvPr id="432" name="Oval"/>
                <p:cNvSpPr/>
                <p:nvPr/>
              </p:nvSpPr>
              <p:spPr>
                <a:xfrm>
                  <a:off x="-2" y="-2"/>
                  <a:ext cx="1109389" cy="324599"/>
                </a:xfrm>
                <a:prstGeom prst="ellipse">
                  <a:avLst/>
                </a:prstGeom>
                <a:solidFill>
                  <a:srgbClr val="FFFFFF"/>
                </a:solidFill>
                <a:ln w="12700" cap="flat">
                  <a:solidFill>
                    <a:srgbClr val="000000"/>
                  </a:solidFill>
                  <a:prstDash val="solid"/>
                  <a:miter lim="800000"/>
                </a:ln>
                <a:effectLst/>
              </p:spPr>
              <p:txBody>
                <a:bodyPr wrap="square" lIns="45718" tIns="45718" rIns="45718" bIns="45718" numCol="1" anchor="ctr">
                  <a:noAutofit/>
                </a:bodyPr>
                <a:lstStyle/>
                <a:p>
                  <a:pPr algn="ctr" defTabSz="685800">
                    <a:defRPr sz="1200">
                      <a:solidFill>
                        <a:srgbClr val="000000"/>
                      </a:solidFill>
                    </a:defRPr>
                  </a:pPr>
                </a:p>
              </p:txBody>
            </p:sp>
            <p:sp>
              <p:nvSpPr>
                <p:cNvPr id="433" name="EPC"/>
                <p:cNvSpPr txBox="1"/>
                <p:nvPr/>
              </p:nvSpPr>
              <p:spPr>
                <a:xfrm>
                  <a:off x="173180" y="59472"/>
                  <a:ext cx="763025" cy="20564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34287" tIns="34287" rIns="34287" bIns="34287" numCol="1" anchor="ctr">
                  <a:spAutoFit/>
                </a:bodyPr>
                <a:lstStyle>
                  <a:lvl1pPr algn="ctr" defTabSz="685800">
                    <a:defRPr sz="1000">
                      <a:solidFill>
                        <a:srgbClr val="000000"/>
                      </a:solidFill>
                    </a:defRPr>
                  </a:lvl1pPr>
                </a:lstStyle>
                <a:p>
                  <a:pPr/>
                  <a:r>
                    <a:t>EPC</a:t>
                  </a:r>
                </a:p>
              </p:txBody>
            </p:sp>
          </p:grpSp>
          <p:grpSp>
            <p:nvGrpSpPr>
              <p:cNvPr id="437" name="Oval 6"/>
              <p:cNvGrpSpPr/>
              <p:nvPr/>
            </p:nvGrpSpPr>
            <p:grpSpPr>
              <a:xfrm>
                <a:off x="3702984" y="766160"/>
                <a:ext cx="1109389" cy="324599"/>
                <a:chOff x="-1" y="-1"/>
                <a:chExt cx="1109388" cy="324598"/>
              </a:xfrm>
            </p:grpSpPr>
            <p:sp>
              <p:nvSpPr>
                <p:cNvPr id="435" name="Oval"/>
                <p:cNvSpPr/>
                <p:nvPr/>
              </p:nvSpPr>
              <p:spPr>
                <a:xfrm>
                  <a:off x="-2" y="-2"/>
                  <a:ext cx="1109389" cy="324599"/>
                </a:xfrm>
                <a:prstGeom prst="ellipse">
                  <a:avLst/>
                </a:prstGeom>
                <a:solidFill>
                  <a:srgbClr val="FFFFFF"/>
                </a:solidFill>
                <a:ln w="12700" cap="flat">
                  <a:solidFill>
                    <a:srgbClr val="000000"/>
                  </a:solidFill>
                  <a:prstDash val="solid"/>
                  <a:miter lim="800000"/>
                </a:ln>
                <a:effectLst/>
              </p:spPr>
              <p:txBody>
                <a:bodyPr wrap="square" lIns="45718" tIns="45718" rIns="45718" bIns="45718" numCol="1" anchor="ctr">
                  <a:noAutofit/>
                </a:bodyPr>
                <a:lstStyle/>
                <a:p>
                  <a:pPr algn="ctr" defTabSz="685800">
                    <a:defRPr sz="1000">
                      <a:solidFill>
                        <a:srgbClr val="000000"/>
                      </a:solidFill>
                    </a:defRPr>
                  </a:pPr>
                </a:p>
              </p:txBody>
            </p:sp>
            <p:sp>
              <p:nvSpPr>
                <p:cNvPr id="436" name="OEM"/>
                <p:cNvSpPr txBox="1"/>
                <p:nvPr/>
              </p:nvSpPr>
              <p:spPr>
                <a:xfrm>
                  <a:off x="173180" y="59472"/>
                  <a:ext cx="763025" cy="20564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34287" tIns="34287" rIns="34287" bIns="34287" numCol="1" anchor="ctr">
                  <a:spAutoFit/>
                </a:bodyPr>
                <a:lstStyle>
                  <a:lvl1pPr algn="ctr" defTabSz="685800">
                    <a:defRPr sz="1000">
                      <a:solidFill>
                        <a:srgbClr val="000000"/>
                      </a:solidFill>
                    </a:defRPr>
                  </a:lvl1pPr>
                </a:lstStyle>
                <a:p>
                  <a:pPr/>
                  <a:r>
                    <a:t>OEM</a:t>
                  </a:r>
                </a:p>
              </p:txBody>
            </p:sp>
          </p:grpSp>
          <p:sp>
            <p:nvSpPr>
              <p:cNvPr id="438" name="Triangle 47"/>
              <p:cNvSpPr/>
              <p:nvPr/>
            </p:nvSpPr>
            <p:spPr>
              <a:xfrm>
                <a:off x="554690" y="363808"/>
                <a:ext cx="2091022" cy="402245"/>
              </a:xfrm>
              <a:prstGeom prst="triangle">
                <a:avLst/>
              </a:prstGeom>
              <a:solidFill>
                <a:srgbClr val="BABABA"/>
              </a:solidFill>
              <a:ln w="3175" cap="flat">
                <a:solidFill>
                  <a:srgbClr val="193A96"/>
                </a:solidFill>
                <a:prstDash val="solid"/>
                <a:miter lim="800000"/>
              </a:ln>
              <a:effectLst/>
            </p:spPr>
            <p:txBody>
              <a:bodyPr wrap="square" lIns="45718" tIns="45718" rIns="45718" bIns="45718" numCol="1" anchor="ctr">
                <a:noAutofit/>
              </a:bodyPr>
              <a:lstStyle/>
              <a:p>
                <a:pPr defTabSz="685800">
                  <a:defRPr sz="1200">
                    <a:solidFill>
                      <a:srgbClr val="000000"/>
                    </a:solidFill>
                  </a:defRPr>
                </a:pPr>
              </a:p>
            </p:txBody>
          </p:sp>
          <p:sp>
            <p:nvSpPr>
              <p:cNvPr id="439" name="Triangle 48"/>
              <p:cNvSpPr/>
              <p:nvPr/>
            </p:nvSpPr>
            <p:spPr>
              <a:xfrm flipH="1" rot="10800000">
                <a:off x="566456" y="1097315"/>
                <a:ext cx="2091022" cy="402244"/>
              </a:xfrm>
              <a:prstGeom prst="triangle">
                <a:avLst/>
              </a:prstGeom>
              <a:solidFill>
                <a:srgbClr val="BABABA"/>
              </a:solidFill>
              <a:ln w="3175" cap="flat">
                <a:solidFill>
                  <a:srgbClr val="193A96"/>
                </a:solidFill>
                <a:prstDash val="solid"/>
                <a:miter lim="800000"/>
              </a:ln>
              <a:effectLst/>
            </p:spPr>
            <p:txBody>
              <a:bodyPr wrap="square" lIns="45718" tIns="45718" rIns="45718" bIns="45718" numCol="1" anchor="ctr">
                <a:noAutofit/>
              </a:bodyPr>
              <a:lstStyle/>
              <a:p>
                <a:pPr defTabSz="685800">
                  <a:defRPr sz="1200">
                    <a:solidFill>
                      <a:srgbClr val="000000"/>
                    </a:solidFill>
                  </a:defRPr>
                </a:pPr>
              </a:p>
            </p:txBody>
          </p:sp>
          <p:sp>
            <p:nvSpPr>
              <p:cNvPr id="440" name="Triangle 53"/>
              <p:cNvSpPr/>
              <p:nvPr/>
            </p:nvSpPr>
            <p:spPr>
              <a:xfrm rot="12075346">
                <a:off x="2076117" y="357946"/>
                <a:ext cx="2081657" cy="56994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14879" y="0"/>
                    </a:lnTo>
                    <a:lnTo>
                      <a:pt x="21600" y="13141"/>
                    </a:lnTo>
                    <a:lnTo>
                      <a:pt x="0" y="21600"/>
                    </a:lnTo>
                    <a:close/>
                  </a:path>
                </a:pathLst>
              </a:custGeom>
              <a:solidFill>
                <a:srgbClr val="BABABA"/>
              </a:solidFill>
              <a:ln w="3175" cap="flat">
                <a:solidFill>
                  <a:srgbClr val="193A96"/>
                </a:solidFill>
                <a:prstDash val="solid"/>
                <a:miter lim="800000"/>
              </a:ln>
              <a:effectLst/>
            </p:spPr>
            <p:txBody>
              <a:bodyPr wrap="square" lIns="45718" tIns="45718" rIns="45718" bIns="45718" numCol="1" anchor="ctr">
                <a:noAutofit/>
              </a:bodyPr>
              <a:lstStyle/>
              <a:p>
                <a:pPr defTabSz="685800">
                  <a:defRPr sz="1200">
                    <a:solidFill>
                      <a:srgbClr val="000000"/>
                    </a:solidFill>
                  </a:defRPr>
                </a:pPr>
              </a:p>
            </p:txBody>
          </p:sp>
          <p:sp>
            <p:nvSpPr>
              <p:cNvPr id="441" name="Triangle 53"/>
              <p:cNvSpPr/>
              <p:nvPr/>
            </p:nvSpPr>
            <p:spPr>
              <a:xfrm flipH="1" rot="20324654">
                <a:off x="2075645" y="932864"/>
                <a:ext cx="2138257" cy="57796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15125" y="0"/>
                    </a:lnTo>
                    <a:lnTo>
                      <a:pt x="21600" y="12849"/>
                    </a:lnTo>
                    <a:lnTo>
                      <a:pt x="0" y="21600"/>
                    </a:lnTo>
                    <a:close/>
                  </a:path>
                </a:pathLst>
              </a:custGeom>
              <a:solidFill>
                <a:srgbClr val="BABABA"/>
              </a:solidFill>
              <a:ln w="3175" cap="flat">
                <a:solidFill>
                  <a:srgbClr val="193A96"/>
                </a:solidFill>
                <a:prstDash val="solid"/>
                <a:miter lim="800000"/>
              </a:ln>
              <a:effectLst/>
            </p:spPr>
            <p:txBody>
              <a:bodyPr wrap="square" lIns="45718" tIns="45718" rIns="45718" bIns="45718" numCol="1" anchor="ctr">
                <a:noAutofit/>
              </a:bodyPr>
              <a:lstStyle/>
              <a:p>
                <a:pPr defTabSz="685800">
                  <a:defRPr sz="1200">
                    <a:solidFill>
                      <a:srgbClr val="000000"/>
                    </a:solidFill>
                  </a:defRPr>
                </a:pPr>
              </a:p>
            </p:txBody>
          </p:sp>
          <p:sp>
            <p:nvSpPr>
              <p:cNvPr id="442" name="TextBox 16"/>
              <p:cNvSpPr txBox="1"/>
              <p:nvPr/>
            </p:nvSpPr>
            <p:spPr>
              <a:xfrm>
                <a:off x="1401438" y="1135798"/>
                <a:ext cx="457627" cy="27755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34287" tIns="34287" rIns="34287" bIns="34287" numCol="1" anchor="t">
                <a:spAutoFit/>
              </a:bodyPr>
              <a:lstStyle/>
              <a:p>
                <a:pPr algn="ctr" defTabSz="685800">
                  <a:defRPr sz="700">
                    <a:solidFill>
                      <a:srgbClr val="000000"/>
                    </a:solidFill>
                  </a:defRPr>
                </a:pPr>
                <a:r>
                  <a:t>Business</a:t>
                </a:r>
              </a:p>
              <a:p>
                <a:pPr algn="ctr" defTabSz="685800">
                  <a:defRPr sz="700">
                    <a:solidFill>
                      <a:srgbClr val="000000"/>
                    </a:solidFill>
                  </a:defRPr>
                </a:pPr>
                <a:r>
                  <a:t>Ecosystem</a:t>
                </a:r>
              </a:p>
            </p:txBody>
          </p:sp>
          <p:sp>
            <p:nvSpPr>
              <p:cNvPr id="443" name="TextBox 29"/>
              <p:cNvSpPr txBox="1"/>
              <p:nvPr/>
            </p:nvSpPr>
            <p:spPr>
              <a:xfrm>
                <a:off x="1391724" y="465968"/>
                <a:ext cx="457626" cy="27755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34287" tIns="34287" rIns="34287" bIns="34287" numCol="1" anchor="t">
                <a:spAutoFit/>
              </a:bodyPr>
              <a:lstStyle/>
              <a:p>
                <a:pPr algn="ctr" defTabSz="685800">
                  <a:defRPr sz="700">
                    <a:solidFill>
                      <a:srgbClr val="000000"/>
                    </a:solidFill>
                  </a:defRPr>
                </a:pPr>
                <a:r>
                  <a:t>Business</a:t>
                </a:r>
              </a:p>
              <a:p>
                <a:pPr algn="ctr" defTabSz="685800">
                  <a:defRPr sz="700">
                    <a:solidFill>
                      <a:srgbClr val="000000"/>
                    </a:solidFill>
                  </a:defRPr>
                </a:pPr>
                <a:r>
                  <a:t>Ecosystem</a:t>
                </a:r>
              </a:p>
            </p:txBody>
          </p:sp>
          <p:sp>
            <p:nvSpPr>
              <p:cNvPr id="444" name="TextBox 55"/>
              <p:cNvSpPr txBox="1"/>
              <p:nvPr/>
            </p:nvSpPr>
            <p:spPr>
              <a:xfrm>
                <a:off x="2657871" y="443369"/>
                <a:ext cx="457626" cy="27755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34287" tIns="34287" rIns="34287" bIns="34287" numCol="1" anchor="t">
                <a:spAutoFit/>
              </a:bodyPr>
              <a:lstStyle/>
              <a:p>
                <a:pPr algn="ctr" defTabSz="685800">
                  <a:defRPr sz="700">
                    <a:solidFill>
                      <a:srgbClr val="000000"/>
                    </a:solidFill>
                  </a:defRPr>
                </a:pPr>
                <a:r>
                  <a:t>Business</a:t>
                </a:r>
              </a:p>
              <a:p>
                <a:pPr algn="ctr" defTabSz="685800">
                  <a:defRPr sz="700">
                    <a:solidFill>
                      <a:srgbClr val="000000"/>
                    </a:solidFill>
                  </a:defRPr>
                </a:pPr>
                <a:r>
                  <a:t>Ecosystem</a:t>
                </a:r>
              </a:p>
            </p:txBody>
          </p:sp>
          <p:sp>
            <p:nvSpPr>
              <p:cNvPr id="445" name="TextBox 56"/>
              <p:cNvSpPr txBox="1"/>
              <p:nvPr/>
            </p:nvSpPr>
            <p:spPr>
              <a:xfrm>
                <a:off x="2610327" y="1135798"/>
                <a:ext cx="457626" cy="27755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34287" tIns="34287" rIns="34287" bIns="34287" numCol="1" anchor="t">
                <a:spAutoFit/>
              </a:bodyPr>
              <a:lstStyle/>
              <a:p>
                <a:pPr algn="ctr" defTabSz="685800">
                  <a:defRPr sz="700">
                    <a:solidFill>
                      <a:srgbClr val="000000"/>
                    </a:solidFill>
                  </a:defRPr>
                </a:pPr>
                <a:r>
                  <a:t>Business</a:t>
                </a:r>
              </a:p>
              <a:p>
                <a:pPr algn="ctr" defTabSz="685800">
                  <a:defRPr sz="700">
                    <a:solidFill>
                      <a:srgbClr val="000000"/>
                    </a:solidFill>
                  </a:defRPr>
                </a:pPr>
                <a:r>
                  <a:t>Ecosystem</a:t>
                </a:r>
              </a:p>
            </p:txBody>
          </p:sp>
          <p:sp>
            <p:nvSpPr>
              <p:cNvPr id="446" name="Oval 57"/>
              <p:cNvSpPr/>
              <p:nvPr/>
            </p:nvSpPr>
            <p:spPr>
              <a:xfrm>
                <a:off x="520693" y="722181"/>
                <a:ext cx="91531" cy="91531"/>
              </a:xfrm>
              <a:prstGeom prst="ellipse">
                <a:avLst/>
              </a:prstGeom>
              <a:solidFill>
                <a:srgbClr val="FFFFFF"/>
              </a:solidFill>
              <a:ln w="3175" cap="flat">
                <a:solidFill>
                  <a:srgbClr val="193A96"/>
                </a:solidFill>
                <a:prstDash val="solid"/>
                <a:miter lim="800000"/>
              </a:ln>
              <a:effectLst/>
            </p:spPr>
            <p:txBody>
              <a:bodyPr wrap="square" lIns="45718" tIns="45718" rIns="45718" bIns="45718" numCol="1" anchor="ctr">
                <a:noAutofit/>
              </a:bodyPr>
              <a:lstStyle/>
              <a:p>
                <a:pPr defTabSz="685800">
                  <a:defRPr sz="1200">
                    <a:solidFill>
                      <a:srgbClr val="000000"/>
                    </a:solidFill>
                  </a:defRPr>
                </a:pPr>
              </a:p>
            </p:txBody>
          </p:sp>
          <p:sp>
            <p:nvSpPr>
              <p:cNvPr id="447" name="Oval 58"/>
              <p:cNvSpPr/>
              <p:nvPr/>
            </p:nvSpPr>
            <p:spPr>
              <a:xfrm>
                <a:off x="1552793" y="314765"/>
                <a:ext cx="91531" cy="91531"/>
              </a:xfrm>
              <a:prstGeom prst="ellipse">
                <a:avLst/>
              </a:prstGeom>
              <a:solidFill>
                <a:srgbClr val="FFFFFF"/>
              </a:solidFill>
              <a:ln w="3175" cap="flat">
                <a:solidFill>
                  <a:srgbClr val="193A96"/>
                </a:solidFill>
                <a:prstDash val="solid"/>
                <a:miter lim="800000"/>
              </a:ln>
              <a:effectLst/>
            </p:spPr>
            <p:txBody>
              <a:bodyPr wrap="square" lIns="45718" tIns="45718" rIns="45718" bIns="45718" numCol="1" anchor="ctr">
                <a:noAutofit/>
              </a:bodyPr>
              <a:lstStyle/>
              <a:p>
                <a:pPr defTabSz="685800">
                  <a:defRPr sz="1200">
                    <a:solidFill>
                      <a:srgbClr val="000000"/>
                    </a:solidFill>
                  </a:defRPr>
                </a:pPr>
              </a:p>
            </p:txBody>
          </p:sp>
          <p:sp>
            <p:nvSpPr>
              <p:cNvPr id="448" name="Oval 59"/>
              <p:cNvSpPr/>
              <p:nvPr/>
            </p:nvSpPr>
            <p:spPr>
              <a:xfrm>
                <a:off x="2588180" y="721927"/>
                <a:ext cx="91531" cy="91531"/>
              </a:xfrm>
              <a:prstGeom prst="ellipse">
                <a:avLst/>
              </a:prstGeom>
              <a:solidFill>
                <a:srgbClr val="FFFFFF"/>
              </a:solidFill>
              <a:ln w="3175" cap="flat">
                <a:solidFill>
                  <a:srgbClr val="193A96"/>
                </a:solidFill>
                <a:prstDash val="solid"/>
                <a:miter lim="800000"/>
              </a:ln>
              <a:effectLst/>
            </p:spPr>
            <p:txBody>
              <a:bodyPr wrap="square" lIns="45718" tIns="45718" rIns="45718" bIns="45718" numCol="1" anchor="ctr">
                <a:noAutofit/>
              </a:bodyPr>
              <a:lstStyle/>
              <a:p>
                <a:pPr defTabSz="685800">
                  <a:defRPr sz="1200">
                    <a:solidFill>
                      <a:srgbClr val="000000"/>
                    </a:solidFill>
                  </a:defRPr>
                </a:pPr>
              </a:p>
            </p:txBody>
          </p:sp>
          <p:sp>
            <p:nvSpPr>
              <p:cNvPr id="449" name="Oval 60"/>
              <p:cNvSpPr/>
              <p:nvPr/>
            </p:nvSpPr>
            <p:spPr>
              <a:xfrm>
                <a:off x="2586536" y="1064151"/>
                <a:ext cx="91531" cy="91531"/>
              </a:xfrm>
              <a:prstGeom prst="ellipse">
                <a:avLst/>
              </a:prstGeom>
              <a:solidFill>
                <a:srgbClr val="FFFFFF"/>
              </a:solidFill>
              <a:ln w="3175" cap="flat">
                <a:solidFill>
                  <a:srgbClr val="193A96"/>
                </a:solidFill>
                <a:prstDash val="solid"/>
                <a:miter lim="800000"/>
              </a:ln>
              <a:effectLst/>
            </p:spPr>
            <p:txBody>
              <a:bodyPr wrap="square" lIns="45718" tIns="45718" rIns="45718" bIns="45718" numCol="1" anchor="ctr">
                <a:noAutofit/>
              </a:bodyPr>
              <a:lstStyle/>
              <a:p>
                <a:pPr defTabSz="685800">
                  <a:defRPr sz="1200">
                    <a:solidFill>
                      <a:srgbClr val="000000"/>
                    </a:solidFill>
                  </a:defRPr>
                </a:pPr>
              </a:p>
            </p:txBody>
          </p:sp>
          <p:sp>
            <p:nvSpPr>
              <p:cNvPr id="450" name="Oval 61"/>
              <p:cNvSpPr/>
              <p:nvPr/>
            </p:nvSpPr>
            <p:spPr>
              <a:xfrm>
                <a:off x="1566202" y="1460352"/>
                <a:ext cx="91531" cy="91531"/>
              </a:xfrm>
              <a:prstGeom prst="ellipse">
                <a:avLst/>
              </a:prstGeom>
              <a:solidFill>
                <a:srgbClr val="FFFFFF"/>
              </a:solidFill>
              <a:ln w="3175" cap="flat">
                <a:solidFill>
                  <a:srgbClr val="193A96"/>
                </a:solidFill>
                <a:prstDash val="solid"/>
                <a:miter lim="800000"/>
              </a:ln>
              <a:effectLst/>
            </p:spPr>
            <p:txBody>
              <a:bodyPr wrap="square" lIns="45718" tIns="45718" rIns="45718" bIns="45718" numCol="1" anchor="ctr">
                <a:noAutofit/>
              </a:bodyPr>
              <a:lstStyle/>
              <a:p>
                <a:pPr defTabSz="685800">
                  <a:defRPr sz="1200">
                    <a:solidFill>
                      <a:srgbClr val="000000"/>
                    </a:solidFill>
                  </a:defRPr>
                </a:pPr>
              </a:p>
            </p:txBody>
          </p:sp>
          <p:sp>
            <p:nvSpPr>
              <p:cNvPr id="451" name="Oval 62"/>
              <p:cNvSpPr/>
              <p:nvPr/>
            </p:nvSpPr>
            <p:spPr>
              <a:xfrm>
                <a:off x="520693" y="1058088"/>
                <a:ext cx="91531" cy="91531"/>
              </a:xfrm>
              <a:prstGeom prst="ellipse">
                <a:avLst/>
              </a:prstGeom>
              <a:solidFill>
                <a:srgbClr val="FFFFFF"/>
              </a:solidFill>
              <a:ln w="3175" cap="flat">
                <a:solidFill>
                  <a:srgbClr val="193A96"/>
                </a:solidFill>
                <a:prstDash val="solid"/>
                <a:miter lim="800000"/>
              </a:ln>
              <a:effectLst/>
            </p:spPr>
            <p:txBody>
              <a:bodyPr wrap="square" lIns="45718" tIns="45718" rIns="45718" bIns="45718" numCol="1" anchor="ctr">
                <a:noAutofit/>
              </a:bodyPr>
              <a:lstStyle/>
              <a:p>
                <a:pPr defTabSz="685800">
                  <a:defRPr sz="1200">
                    <a:solidFill>
                      <a:srgbClr val="000000"/>
                    </a:solidFill>
                  </a:defRPr>
                </a:pPr>
              </a:p>
            </p:txBody>
          </p:sp>
          <p:sp>
            <p:nvSpPr>
              <p:cNvPr id="452" name="Oval 63"/>
              <p:cNvSpPr/>
              <p:nvPr/>
            </p:nvSpPr>
            <p:spPr>
              <a:xfrm>
                <a:off x="4177916" y="1055697"/>
                <a:ext cx="91531" cy="91531"/>
              </a:xfrm>
              <a:prstGeom prst="ellipse">
                <a:avLst/>
              </a:prstGeom>
              <a:solidFill>
                <a:srgbClr val="FFFFFF"/>
              </a:solidFill>
              <a:ln w="3175" cap="flat">
                <a:solidFill>
                  <a:srgbClr val="193A96"/>
                </a:solidFill>
                <a:prstDash val="solid"/>
                <a:miter lim="800000"/>
              </a:ln>
              <a:effectLst/>
            </p:spPr>
            <p:txBody>
              <a:bodyPr wrap="square" lIns="45718" tIns="45718" rIns="45718" bIns="45718" numCol="1" anchor="ctr">
                <a:noAutofit/>
              </a:bodyPr>
              <a:lstStyle/>
              <a:p>
                <a:pPr defTabSz="685800">
                  <a:defRPr sz="1200">
                    <a:solidFill>
                      <a:srgbClr val="000000"/>
                    </a:solidFill>
                  </a:defRPr>
                </a:pPr>
              </a:p>
            </p:txBody>
          </p:sp>
          <p:sp>
            <p:nvSpPr>
              <p:cNvPr id="453" name="Oval 64"/>
              <p:cNvSpPr/>
              <p:nvPr/>
            </p:nvSpPr>
            <p:spPr>
              <a:xfrm>
                <a:off x="4168040" y="709692"/>
                <a:ext cx="91531" cy="91531"/>
              </a:xfrm>
              <a:prstGeom prst="ellipse">
                <a:avLst/>
              </a:prstGeom>
              <a:solidFill>
                <a:srgbClr val="FFFFFF"/>
              </a:solidFill>
              <a:ln w="3175" cap="flat">
                <a:solidFill>
                  <a:srgbClr val="193A96"/>
                </a:solidFill>
                <a:prstDash val="solid"/>
                <a:miter lim="800000"/>
              </a:ln>
              <a:effectLst/>
            </p:spPr>
            <p:txBody>
              <a:bodyPr wrap="square" lIns="45718" tIns="45718" rIns="45718" bIns="45718" numCol="1" anchor="ctr">
                <a:noAutofit/>
              </a:bodyPr>
              <a:lstStyle/>
              <a:p>
                <a:pPr defTabSz="685800">
                  <a:defRPr sz="1200">
                    <a:solidFill>
                      <a:srgbClr val="000000"/>
                    </a:solidFill>
                  </a:defRPr>
                </a:pPr>
              </a:p>
            </p:txBody>
          </p:sp>
        </p:grpSp>
        <p:sp>
          <p:nvSpPr>
            <p:cNvPr id="455" name="TextBox 66"/>
            <p:cNvSpPr txBox="1"/>
            <p:nvPr/>
          </p:nvSpPr>
          <p:spPr>
            <a:xfrm rot="877086">
              <a:off x="2576062" y="287386"/>
              <a:ext cx="1045764" cy="16325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34287" tIns="34287" rIns="34287" bIns="34287" numCol="1" anchor="t">
              <a:spAutoFit/>
            </a:bodyPr>
            <a:lstStyle>
              <a:lvl1pPr defTabSz="685800">
                <a:defRPr sz="700">
                  <a:solidFill>
                    <a:srgbClr val="000000"/>
                  </a:solidFill>
                </a:defRPr>
              </a:lvl1pPr>
            </a:lstStyle>
            <a:p>
              <a:pPr/>
              <a:r>
                <a:t>Material Flow (eg. Plastics)</a:t>
              </a:r>
            </a:p>
          </p:txBody>
        </p:sp>
        <p:sp>
          <p:nvSpPr>
            <p:cNvPr id="456" name="TextBox 67"/>
            <p:cNvSpPr txBox="1"/>
            <p:nvPr/>
          </p:nvSpPr>
          <p:spPr>
            <a:xfrm rot="20648095">
              <a:off x="2430642" y="1393811"/>
              <a:ext cx="1310814" cy="16325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34287" tIns="34287" rIns="34287" bIns="34287" numCol="1" anchor="t">
              <a:spAutoFit/>
            </a:bodyPr>
            <a:lstStyle>
              <a:lvl1pPr defTabSz="685800">
                <a:defRPr sz="700">
                  <a:solidFill>
                    <a:srgbClr val="000000"/>
                  </a:solidFill>
                </a:defRPr>
              </a:lvl1pPr>
            </a:lstStyle>
            <a:p>
              <a:pPr/>
              <a:r>
                <a:t>Electronic Components &amp; Systems</a:t>
              </a:r>
            </a:p>
          </p:txBody>
        </p:sp>
        <p:sp>
          <p:nvSpPr>
            <p:cNvPr id="457" name="Oval 68"/>
            <p:cNvSpPr/>
            <p:nvPr/>
          </p:nvSpPr>
          <p:spPr>
            <a:xfrm>
              <a:off x="2109127" y="1617103"/>
              <a:ext cx="91531" cy="91531"/>
            </a:xfrm>
            <a:prstGeom prst="ellipse">
              <a:avLst/>
            </a:prstGeom>
            <a:solidFill>
              <a:srgbClr val="FFFFFF"/>
            </a:solidFill>
            <a:ln w="3175" cap="flat">
              <a:solidFill>
                <a:srgbClr val="193A96"/>
              </a:solidFill>
              <a:prstDash val="solid"/>
              <a:miter lim="800000"/>
            </a:ln>
            <a:effectLst/>
          </p:spPr>
          <p:txBody>
            <a:bodyPr wrap="square" lIns="45718" tIns="45718" rIns="45718" bIns="45718" numCol="1" anchor="ctr">
              <a:noAutofit/>
            </a:bodyPr>
            <a:lstStyle/>
            <a:p>
              <a:pPr defTabSz="685800">
                <a:defRPr sz="1200">
                  <a:solidFill>
                    <a:srgbClr val="000000"/>
                  </a:solidFill>
                </a:defRPr>
              </a:pPr>
            </a:p>
          </p:txBody>
        </p:sp>
        <p:sp>
          <p:nvSpPr>
            <p:cNvPr id="458" name="Oval 69"/>
            <p:cNvSpPr/>
            <p:nvPr/>
          </p:nvSpPr>
          <p:spPr>
            <a:xfrm>
              <a:off x="2131223" y="173242"/>
              <a:ext cx="91531" cy="91531"/>
            </a:xfrm>
            <a:prstGeom prst="ellipse">
              <a:avLst/>
            </a:prstGeom>
            <a:solidFill>
              <a:srgbClr val="FFFFFF"/>
            </a:solidFill>
            <a:ln w="3175" cap="flat">
              <a:solidFill>
                <a:srgbClr val="193A96"/>
              </a:solidFill>
              <a:prstDash val="solid"/>
              <a:miter lim="800000"/>
            </a:ln>
            <a:effectLst/>
          </p:spPr>
          <p:txBody>
            <a:bodyPr wrap="square" lIns="45718" tIns="45718" rIns="45718" bIns="45718" numCol="1" anchor="ctr">
              <a:noAutofit/>
            </a:bodyPr>
            <a:lstStyle/>
            <a:p>
              <a:pPr defTabSz="685800">
                <a:defRPr sz="1200">
                  <a:solidFill>
                    <a:srgbClr val="000000"/>
                  </a:solidFill>
                </a:defRPr>
              </a:pPr>
            </a:p>
          </p:txBody>
        </p:sp>
        <p:sp>
          <p:nvSpPr>
            <p:cNvPr id="459" name="TextBox 71"/>
            <p:cNvSpPr txBox="1"/>
            <p:nvPr/>
          </p:nvSpPr>
          <p:spPr>
            <a:xfrm rot="20421579">
              <a:off x="566611" y="436918"/>
              <a:ext cx="792998" cy="16325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34287" tIns="34287" rIns="34287" bIns="34287" numCol="1" anchor="t">
              <a:spAutoFit/>
            </a:bodyPr>
            <a:lstStyle>
              <a:lvl1pPr defTabSz="685800">
                <a:defRPr sz="700">
                  <a:solidFill>
                    <a:srgbClr val="000000"/>
                  </a:solidFill>
                </a:defRPr>
              </a:lvl1pPr>
            </a:lstStyle>
            <a:p>
              <a:pPr/>
              <a:r>
                <a:t>Man. Eq. &amp; Systems</a:t>
              </a:r>
            </a:p>
          </p:txBody>
        </p:sp>
        <p:sp>
          <p:nvSpPr>
            <p:cNvPr id="460" name="TextBox 74"/>
            <p:cNvSpPr txBox="1"/>
            <p:nvPr/>
          </p:nvSpPr>
          <p:spPr>
            <a:xfrm rot="1292814">
              <a:off x="368224" y="1214702"/>
              <a:ext cx="918187" cy="27755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34287" tIns="34287" rIns="34287" bIns="34287" numCol="1" anchor="t">
              <a:spAutoFit/>
            </a:bodyPr>
            <a:lstStyle/>
            <a:p>
              <a:pPr defTabSz="685800">
                <a:defRPr sz="700">
                  <a:solidFill>
                    <a:srgbClr val="000000"/>
                  </a:solidFill>
                </a:defRPr>
              </a:pPr>
              <a:r>
                <a:t>Electronic Components</a:t>
              </a:r>
            </a:p>
            <a:p>
              <a:pPr defTabSz="685800">
                <a:defRPr sz="700">
                  <a:solidFill>
                    <a:srgbClr val="000000"/>
                  </a:solidFill>
                </a:defRPr>
              </a:pPr>
              <a:r>
                <a:t>and Systems</a:t>
              </a:r>
            </a:p>
          </p:txBody>
        </p:sp>
      </p:grpSp>
      <p:pic>
        <p:nvPicPr>
          <p:cNvPr id="462" name="Рисунок 5" descr="Рисунок 5"/>
          <p:cNvPicPr>
            <a:picLocks noChangeAspect="1"/>
          </p:cNvPicPr>
          <p:nvPr/>
        </p:nvPicPr>
        <p:blipFill>
          <a:blip r:embed="rId2">
            <a:extLst/>
          </a:blip>
          <a:stretch>
            <a:fillRect/>
          </a:stretch>
        </p:blipFill>
        <p:spPr>
          <a:xfrm>
            <a:off x="5653234" y="526421"/>
            <a:ext cx="3249699" cy="4090658"/>
          </a:xfrm>
          <a:prstGeom prst="rect">
            <a:avLst/>
          </a:prstGeom>
          <a:ln w="12700">
            <a:miter lim="400000"/>
          </a:ln>
        </p:spPr>
      </p:pic>
      <p:sp>
        <p:nvSpPr>
          <p:cNvPr id="463" name="Oval 78"/>
          <p:cNvSpPr/>
          <p:nvPr/>
        </p:nvSpPr>
        <p:spPr>
          <a:xfrm>
            <a:off x="7540342" y="615458"/>
            <a:ext cx="1560377" cy="2375054"/>
          </a:xfrm>
          <a:prstGeom prst="ellipse">
            <a:avLst/>
          </a:prstGeom>
          <a:ln w="12700">
            <a:solidFill>
              <a:srgbClr val="193A96"/>
            </a:solidFill>
            <a:prstDash val="dash"/>
            <a:miter/>
          </a:ln>
        </p:spPr>
        <p:txBody>
          <a:bodyPr lIns="45718" tIns="45718" rIns="45718" bIns="45718" anchor="ctr"/>
          <a:lstStyle/>
          <a:p>
            <a:pPr defTabSz="685800">
              <a:defRPr sz="1200">
                <a:solidFill>
                  <a:srgbClr val="000000"/>
                </a:solidFill>
              </a:defRPr>
            </a:pPr>
          </a:p>
        </p:txBody>
      </p:sp>
      <p:sp>
        <p:nvSpPr>
          <p:cNvPr id="464" name="TextBox 79"/>
          <p:cNvSpPr txBox="1"/>
          <p:nvPr/>
        </p:nvSpPr>
        <p:spPr>
          <a:xfrm>
            <a:off x="365423" y="4079245"/>
            <a:ext cx="2578681" cy="506157"/>
          </a:xfrm>
          <a:prstGeom prst="rect">
            <a:avLst/>
          </a:prstGeom>
          <a:ln w="12700">
            <a:miter lim="400000"/>
          </a:ln>
          <a:extLst>
            <a:ext uri="{C572A759-6A51-4108-AA02-DFA0A04FC94B}">
              <ma14:wrappingTextBoxFlag xmlns:ma14="http://schemas.microsoft.com/office/mac/drawingml/2011/main" val="1"/>
            </a:ext>
          </a:extLst>
        </p:spPr>
        <p:txBody>
          <a:bodyPr wrap="none" lIns="34287" tIns="34287" rIns="34287" bIns="34287">
            <a:spAutoFit/>
          </a:bodyPr>
          <a:lstStyle/>
          <a:p>
            <a:pPr defTabSz="685800">
              <a:defRPr sz="700">
                <a:solidFill>
                  <a:srgbClr val="000000"/>
                </a:solidFill>
              </a:defRPr>
            </a:pPr>
            <a:r>
              <a:t>EPC: Engineering, Procurement &amp; Construction</a:t>
            </a:r>
          </a:p>
          <a:p>
            <a:pPr defTabSz="685800">
              <a:defRPr sz="700">
                <a:solidFill>
                  <a:srgbClr val="000000"/>
                </a:solidFill>
              </a:defRPr>
            </a:pPr>
            <a:r>
              <a:t>Man.Sys: Industrial Manufacturing Equipment, Solutions and Systems</a:t>
            </a:r>
          </a:p>
          <a:p>
            <a:pPr defTabSz="685800">
              <a:defRPr sz="700">
                <a:solidFill>
                  <a:srgbClr val="000000"/>
                </a:solidFill>
              </a:defRPr>
            </a:pPr>
            <a:r>
              <a:t>OEM: Original Equipment Manufacturer</a:t>
            </a:r>
          </a:p>
          <a:p>
            <a:pPr defTabSz="685800">
              <a:defRPr sz="700">
                <a:solidFill>
                  <a:srgbClr val="000000"/>
                </a:solidFill>
              </a:defRPr>
            </a:pPr>
            <a:r>
              <a:t>ECS: Suppliers of electronic Components and Systems </a:t>
            </a:r>
          </a:p>
        </p:txBody>
      </p:sp>
      <p:sp>
        <p:nvSpPr>
          <p:cNvPr id="465" name="TextBox 79"/>
          <p:cNvSpPr txBox="1"/>
          <p:nvPr/>
        </p:nvSpPr>
        <p:spPr>
          <a:xfrm>
            <a:off x="486342" y="1627259"/>
            <a:ext cx="1114044" cy="163256"/>
          </a:xfrm>
          <a:prstGeom prst="rect">
            <a:avLst/>
          </a:prstGeom>
          <a:ln w="12700">
            <a:miter lim="400000"/>
          </a:ln>
          <a:extLst>
            <a:ext uri="{C572A759-6A51-4108-AA02-DFA0A04FC94B}">
              <ma14:wrappingTextBoxFlag xmlns:ma14="http://schemas.microsoft.com/office/mac/drawingml/2011/main" val="1"/>
            </a:ext>
          </a:extLst>
        </p:spPr>
        <p:txBody>
          <a:bodyPr wrap="none" lIns="34287" tIns="34287" rIns="34287" bIns="34287">
            <a:spAutoFit/>
          </a:bodyPr>
          <a:lstStyle>
            <a:lvl1pPr defTabSz="685800">
              <a:defRPr b="1" sz="700">
                <a:solidFill>
                  <a:srgbClr val="000000"/>
                </a:solidFill>
              </a:defRPr>
            </a:lvl1pPr>
          </a:lstStyle>
          <a:p>
            <a:pPr/>
            <a:r>
              <a:t>Production Value Networks:</a:t>
            </a:r>
          </a:p>
        </p:txBody>
      </p:sp>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7" name="Slide Number"/>
          <p:cNvSpPr txBox="1"/>
          <p:nvPr>
            <p:ph type="sldNum" sz="quarter" idx="4294967295"/>
          </p:nvPr>
        </p:nvSpPr>
        <p:spPr>
          <a:xfrm>
            <a:off x="2206672" y="4966101"/>
            <a:ext cx="414916" cy="412498"/>
          </a:xfrm>
          <a:prstGeom prst="rect">
            <a:avLst/>
          </a:prstGeom>
          <a:extLst>
            <a:ext uri="{C572A759-6A51-4108-AA02-DFA0A04FC94B}">
              <ma14:wrappingTextBoxFlag xmlns:ma14="http://schemas.microsoft.com/office/mac/drawingml/2011/main" val="1"/>
            </a:ext>
          </a:extLst>
        </p:spPr>
        <p:txBody>
          <a:bodyPr lIns="45718" tIns="45718" rIns="45718" bIns="45718"/>
          <a:lstStyle>
            <a:lvl1pPr algn="ctr" defTabSz="457200">
              <a:spcBef>
                <a:spcPts val="500"/>
              </a:spcBef>
              <a:defRPr sz="2200">
                <a:latin typeface="Arial"/>
                <a:ea typeface="Arial"/>
                <a:cs typeface="Arial"/>
                <a:sym typeface="Arial"/>
              </a:defRPr>
            </a:lvl1pPr>
          </a:lstStyle>
          <a:p>
            <a:pPr/>
            <a:fld id="{86CB4B4D-7CA3-9044-876B-883B54F8677D}" type="slidenum"/>
          </a:p>
        </p:txBody>
      </p:sp>
      <p:sp>
        <p:nvSpPr>
          <p:cNvPr id="468" name="Funding opportunities - Jerker"/>
          <p:cNvSpPr txBox="1"/>
          <p:nvPr>
            <p:ph type="title"/>
          </p:nvPr>
        </p:nvSpPr>
        <p:spPr>
          <a:xfrm>
            <a:off x="323850" y="179999"/>
            <a:ext cx="8496300" cy="904801"/>
          </a:xfrm>
          <a:prstGeom prst="rect">
            <a:avLst/>
          </a:prstGeom>
        </p:spPr>
        <p:txBody>
          <a:bodyPr/>
          <a:lstStyle/>
          <a:p>
            <a:pPr/>
            <a:r>
              <a:t>Funding opportunities - Jerker</a:t>
            </a:r>
          </a:p>
        </p:txBody>
      </p:sp>
      <p:sp>
        <p:nvSpPr>
          <p:cNvPr id="469" name="PI2 - Productive Inteligence 2…"/>
          <p:cNvSpPr txBox="1"/>
          <p:nvPr>
            <p:ph type="body" idx="1"/>
          </p:nvPr>
        </p:nvSpPr>
        <p:spPr>
          <a:xfrm>
            <a:off x="323999" y="1079998"/>
            <a:ext cx="8482874" cy="3566533"/>
          </a:xfrm>
          <a:prstGeom prst="rect">
            <a:avLst/>
          </a:prstGeom>
        </p:spPr>
        <p:txBody>
          <a:bodyPr/>
          <a:lstStyle/>
          <a:p>
            <a:pPr marL="315468" indent="-315468" defTabSz="420623">
              <a:spcBef>
                <a:spcPts val="400"/>
              </a:spcBef>
              <a:defRPr sz="2000"/>
            </a:pPr>
            <a:r>
              <a:t>PI2 - Productive Inteligence 2</a:t>
            </a:r>
          </a:p>
          <a:p>
            <a:pPr lvl="1" marL="736091" indent="-315468" defTabSz="420623">
              <a:spcBef>
                <a:spcPts val="400"/>
              </a:spcBef>
              <a:buChar char="▪"/>
              <a:defRPr sz="2000"/>
            </a:pPr>
            <a:r>
              <a:t>KDT - 60M€ - LTU 1M€</a:t>
            </a:r>
          </a:p>
          <a:p>
            <a:pPr lvl="1" marL="736091" indent="-315468" defTabSz="420623">
              <a:spcBef>
                <a:spcPts val="400"/>
              </a:spcBef>
              <a:buChar char="▪"/>
              <a:defRPr sz="2000"/>
            </a:pPr>
            <a:r>
              <a:t>Lead by Infineon</a:t>
            </a:r>
          </a:p>
          <a:p>
            <a:pPr lvl="1" marL="736091" indent="-315468" defTabSz="420623">
              <a:spcBef>
                <a:spcPts val="400"/>
              </a:spcBef>
              <a:buChar char="▪"/>
              <a:defRPr sz="2000"/>
            </a:pPr>
            <a:r>
              <a:t>LTU CPS lead Jerker</a:t>
            </a:r>
          </a:p>
          <a:p>
            <a:pPr lvl="1" marL="736091" indent="-315468" defTabSz="420623">
              <a:spcBef>
                <a:spcPts val="400"/>
              </a:spcBef>
              <a:buChar char="▪"/>
              <a:defRPr sz="2000"/>
            </a:pPr>
            <a:r>
              <a:t>Deadline early 2022 </a:t>
            </a:r>
          </a:p>
          <a:p>
            <a:pPr lvl="1" marL="736091" indent="-315468" defTabSz="420623">
              <a:spcBef>
                <a:spcPts val="400"/>
              </a:spcBef>
              <a:buChar char="▪"/>
              <a:defRPr sz="2000"/>
            </a:pPr>
            <a:r>
              <a:t>Swedish partners</a:t>
            </a:r>
          </a:p>
          <a:p>
            <a:pPr lvl="2" marL="1156716" indent="-315467" defTabSz="420623">
              <a:spcBef>
                <a:spcPts val="400"/>
              </a:spcBef>
              <a:buChar char="▪"/>
              <a:defRPr sz="2000"/>
            </a:pPr>
            <a:r>
              <a:t>SEB</a:t>
            </a:r>
          </a:p>
          <a:p>
            <a:pPr lvl="2" marL="1156716" indent="-315467" defTabSz="420623">
              <a:spcBef>
                <a:spcPts val="400"/>
              </a:spcBef>
              <a:buChar char="▪"/>
              <a:defRPr sz="2000"/>
            </a:pPr>
            <a:r>
              <a:t>Husqvarna</a:t>
            </a:r>
          </a:p>
          <a:p>
            <a:pPr lvl="2" marL="1156716" indent="-315467" defTabSz="420623">
              <a:spcBef>
                <a:spcPts val="400"/>
              </a:spcBef>
              <a:buChar char="▪"/>
              <a:defRPr sz="2000"/>
            </a:pPr>
            <a:r>
              <a:t>Network integration platform company</a:t>
            </a:r>
          </a:p>
          <a:p>
            <a:pPr lvl="2" marL="1156716" indent="-315467" defTabSz="420623">
              <a:spcBef>
                <a:spcPts val="400"/>
              </a:spcBef>
              <a:buChar char="▪"/>
              <a:defRPr sz="2000"/>
            </a:pPr>
            <a:r>
              <a:t>LTU CPS, Vinit</a:t>
            </a:r>
          </a:p>
        </p:txBody>
      </p:sp>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1" name="Slide Number"/>
          <p:cNvSpPr txBox="1"/>
          <p:nvPr>
            <p:ph type="sldNum" sz="quarter" idx="4294967295"/>
          </p:nvPr>
        </p:nvSpPr>
        <p:spPr>
          <a:xfrm>
            <a:off x="2206672" y="4966101"/>
            <a:ext cx="414916" cy="412498"/>
          </a:xfrm>
          <a:prstGeom prst="rect">
            <a:avLst/>
          </a:prstGeom>
          <a:extLst>
            <a:ext uri="{C572A759-6A51-4108-AA02-DFA0A04FC94B}">
              <ma14:wrappingTextBoxFlag xmlns:ma14="http://schemas.microsoft.com/office/mac/drawingml/2011/main" val="1"/>
            </a:ext>
          </a:extLst>
        </p:spPr>
        <p:txBody>
          <a:bodyPr lIns="45718" tIns="45718" rIns="45718" bIns="45718"/>
          <a:lstStyle>
            <a:lvl1pPr algn="ctr" defTabSz="457200">
              <a:spcBef>
                <a:spcPts val="500"/>
              </a:spcBef>
              <a:defRPr sz="2200">
                <a:latin typeface="Arial"/>
                <a:ea typeface="Arial"/>
                <a:cs typeface="Arial"/>
                <a:sym typeface="Arial"/>
              </a:defRPr>
            </a:lvl1pPr>
          </a:lstStyle>
          <a:p>
            <a:pPr/>
            <a:fld id="{86CB4B4D-7CA3-9044-876B-883B54F8677D}" type="slidenum"/>
          </a:p>
        </p:txBody>
      </p:sp>
      <p:sp>
        <p:nvSpPr>
          <p:cNvPr id="472" name="Ericsson - Jerker"/>
          <p:cNvSpPr txBox="1"/>
          <p:nvPr>
            <p:ph type="title"/>
          </p:nvPr>
        </p:nvSpPr>
        <p:spPr>
          <a:xfrm>
            <a:off x="317286" y="70550"/>
            <a:ext cx="8496301" cy="904802"/>
          </a:xfrm>
          <a:prstGeom prst="rect">
            <a:avLst/>
          </a:prstGeom>
        </p:spPr>
        <p:txBody>
          <a:bodyPr/>
          <a:lstStyle/>
          <a:p>
            <a:pPr/>
            <a:r>
              <a:t>Ericsson - Jerker</a:t>
            </a:r>
          </a:p>
        </p:txBody>
      </p:sp>
      <p:sp>
        <p:nvSpPr>
          <p:cNvPr id="473" name="Early stage…"/>
          <p:cNvSpPr txBox="1"/>
          <p:nvPr>
            <p:ph type="body" idx="1"/>
          </p:nvPr>
        </p:nvSpPr>
        <p:spPr>
          <a:xfrm>
            <a:off x="323999" y="1079999"/>
            <a:ext cx="8482874" cy="2915122"/>
          </a:xfrm>
          <a:prstGeom prst="rect">
            <a:avLst/>
          </a:prstGeom>
        </p:spPr>
        <p:txBody>
          <a:bodyPr/>
          <a:lstStyle/>
          <a:p>
            <a:pPr marL="277749" indent="-277749" defTabSz="370331">
              <a:spcBef>
                <a:spcPts val="400"/>
              </a:spcBef>
              <a:defRPr sz="1700"/>
            </a:pPr>
            <a:r>
              <a:t>Early stage</a:t>
            </a:r>
          </a:p>
          <a:p>
            <a:pPr lvl="1" marL="648080" indent="-277749" defTabSz="370331">
              <a:spcBef>
                <a:spcPts val="400"/>
              </a:spcBef>
              <a:buChar char="▪"/>
              <a:defRPr sz="1700"/>
            </a:pPr>
            <a:r>
              <a:t>If signed as an Ericsson strategic partner  numerous opportunities will come</a:t>
            </a:r>
          </a:p>
          <a:p>
            <a:pPr lvl="1" marL="648080" indent="-277749" defTabSz="370331">
              <a:spcBef>
                <a:spcPts val="400"/>
              </a:spcBef>
              <a:buChar char="▪"/>
              <a:defRPr sz="1700"/>
            </a:pPr>
          </a:p>
          <a:p>
            <a:pPr marL="0" indent="0" defTabSz="370331">
              <a:spcBef>
                <a:spcPts val="0"/>
              </a:spcBef>
              <a:buSzTx/>
              <a:buNone/>
              <a:defRPr sz="1100">
                <a:solidFill>
                  <a:srgbClr val="000000"/>
                </a:solidFill>
                <a:latin typeface="+mn-lt"/>
                <a:ea typeface="+mn-ea"/>
                <a:cs typeface="+mn-cs"/>
                <a:sym typeface="Helvetica"/>
              </a:defRPr>
            </a:pPr>
            <a:r>
              <a:t> </a:t>
            </a:r>
          </a:p>
          <a:p>
            <a:pPr marL="0" indent="0" defTabSz="370331">
              <a:spcBef>
                <a:spcPts val="0"/>
              </a:spcBef>
              <a:buSzTx/>
              <a:buNone/>
              <a:defRPr sz="1100">
                <a:latin typeface="+mn-lt"/>
                <a:ea typeface="+mn-ea"/>
                <a:cs typeface="+mn-cs"/>
                <a:sym typeface="Helvetica"/>
              </a:defRPr>
            </a:pPr>
            <a:r>
              <a:t>Following some of our ongoing work with 5G Infrastruture Associatio, this is a kind reminder of the ‘Smart Networks and Services Info Session’ organised by the 5G IA for tomorrow,  11th June, 14:30 - 17:30 CEST during EuCNC &amp; 6G Summit.</a:t>
            </a:r>
          </a:p>
          <a:p>
            <a:pPr marL="0" indent="0" defTabSz="370331">
              <a:spcBef>
                <a:spcPts val="0"/>
              </a:spcBef>
              <a:buSzTx/>
              <a:buNone/>
              <a:defRPr sz="1100" u="sng">
                <a:uFill>
                  <a:solidFill>
                    <a:srgbClr val="0563C1"/>
                  </a:solidFill>
                </a:uFill>
                <a:latin typeface="+mn-lt"/>
                <a:ea typeface="+mn-ea"/>
                <a:cs typeface="+mn-cs"/>
                <a:sym typeface="Helvetica"/>
              </a:defRPr>
            </a:pPr>
            <a:r>
              <a:t>The agenda is available at: </a:t>
            </a:r>
            <a:r>
              <a:rPr>
                <a:solidFill>
                  <a:srgbClr val="0000FF"/>
                </a:solidFill>
                <a:uFill>
                  <a:solidFill>
                    <a:srgbClr val="0000FF"/>
                  </a:solidFill>
                </a:uFill>
                <a:hlinkClick r:id="rId2" invalidUrl="" action="" tgtFrame="" tooltip="" history="1" highlightClick="0" endSnd="0"/>
              </a:rPr>
              <a:t>https://www.eucnc.eu/smart-networks-and-services/</a:t>
            </a:r>
          </a:p>
          <a:p>
            <a:pPr marL="0" indent="0" defTabSz="370331">
              <a:spcBef>
                <a:spcPts val="0"/>
              </a:spcBef>
              <a:buSzTx/>
              <a:buNone/>
              <a:defRPr sz="1100">
                <a:latin typeface="+mn-lt"/>
                <a:ea typeface="+mn-ea"/>
                <a:cs typeface="+mn-cs"/>
                <a:sym typeface="Helvetica"/>
              </a:defRPr>
            </a:pPr>
            <a:r>
              <a:t> </a:t>
            </a:r>
          </a:p>
          <a:p>
            <a:pPr marL="0" indent="0" defTabSz="370331">
              <a:spcBef>
                <a:spcPts val="0"/>
              </a:spcBef>
              <a:buSzTx/>
              <a:buNone/>
              <a:defRPr sz="1100">
                <a:latin typeface="+mn-lt"/>
                <a:ea typeface="+mn-ea"/>
                <a:cs typeface="+mn-cs"/>
                <a:sym typeface="Helvetica"/>
              </a:defRPr>
            </a:pPr>
            <a:r>
              <a:t>For your convenience, please find below some important information to be sure that you are correctly registered to the ‘main EuCNC &amp; 6G Summit conference’ and to the ‘Smart Networks and Services Info Session’:</a:t>
            </a:r>
          </a:p>
          <a:p>
            <a:pPr marL="0" indent="0" defTabSz="370331">
              <a:spcBef>
                <a:spcPts val="0"/>
              </a:spcBef>
              <a:buSzTx/>
              <a:buNone/>
              <a:defRPr sz="1100">
                <a:latin typeface="+mn-lt"/>
                <a:ea typeface="+mn-ea"/>
                <a:cs typeface="+mn-cs"/>
                <a:sym typeface="Helvetica"/>
              </a:defRPr>
            </a:pPr>
            <a:r>
              <a:t> </a:t>
            </a:r>
          </a:p>
          <a:p>
            <a:pPr marL="0" indent="0" defTabSz="370331">
              <a:spcBef>
                <a:spcPts val="0"/>
              </a:spcBef>
              <a:buSzTx/>
              <a:buNone/>
              <a:defRPr i="1" sz="1100">
                <a:latin typeface="+mn-lt"/>
                <a:ea typeface="+mn-ea"/>
                <a:cs typeface="+mn-cs"/>
                <a:sym typeface="Helvetica"/>
              </a:defRPr>
            </a:pPr>
            <a:r>
              <a:t>To register to the ‘main EuCNC &amp; 6G Summit conference’, you have to tick one of the two following boxes in the registration form (</a:t>
            </a:r>
            <a:r>
              <a:rPr u="sng">
                <a:solidFill>
                  <a:srgbClr val="0000FF"/>
                </a:solidFill>
                <a:uFill>
                  <a:solidFill>
                    <a:srgbClr val="0000FF"/>
                  </a:solidFill>
                </a:uFill>
                <a:hlinkClick r:id="rId3" invalidUrl="" action="" tgtFrame="" tooltip="" history="1" highlightClick="0" endSnd="0"/>
              </a:rPr>
              <a:t>https://www.eucnc.eu/registration/</a:t>
            </a:r>
            <a:r>
              <a:t>):</a:t>
            </a:r>
          </a:p>
        </p:txBody>
      </p:sp>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5" name="Slide Number"/>
          <p:cNvSpPr txBox="1"/>
          <p:nvPr>
            <p:ph type="sldNum" sz="quarter" idx="4294967295"/>
          </p:nvPr>
        </p:nvSpPr>
        <p:spPr>
          <a:xfrm>
            <a:off x="2206672" y="4966101"/>
            <a:ext cx="414916" cy="412498"/>
          </a:xfrm>
          <a:prstGeom prst="rect">
            <a:avLst/>
          </a:prstGeom>
          <a:extLst>
            <a:ext uri="{C572A759-6A51-4108-AA02-DFA0A04FC94B}">
              <ma14:wrappingTextBoxFlag xmlns:ma14="http://schemas.microsoft.com/office/mac/drawingml/2011/main" val="1"/>
            </a:ext>
          </a:extLst>
        </p:spPr>
        <p:txBody>
          <a:bodyPr lIns="45718" tIns="45718" rIns="45718" bIns="45718"/>
          <a:lstStyle>
            <a:lvl1pPr algn="ctr" defTabSz="457200">
              <a:spcBef>
                <a:spcPts val="500"/>
              </a:spcBef>
              <a:defRPr sz="2200">
                <a:latin typeface="Arial"/>
                <a:ea typeface="Arial"/>
                <a:cs typeface="Arial"/>
                <a:sym typeface="Arial"/>
              </a:defRPr>
            </a:lvl1pPr>
          </a:lstStyle>
          <a:p>
            <a:pPr/>
            <a:fld id="{86CB4B4D-7CA3-9044-876B-883B54F8677D}" type="slidenum"/>
          </a:p>
        </p:txBody>
      </p:sp>
      <p:sp>
        <p:nvSpPr>
          <p:cNvPr id="476" name="Jotne"/>
          <p:cNvSpPr txBox="1"/>
          <p:nvPr>
            <p:ph type="title"/>
          </p:nvPr>
        </p:nvSpPr>
        <p:spPr>
          <a:xfrm>
            <a:off x="323850" y="179999"/>
            <a:ext cx="8496300" cy="904801"/>
          </a:xfrm>
          <a:prstGeom prst="rect">
            <a:avLst/>
          </a:prstGeom>
        </p:spPr>
        <p:txBody>
          <a:bodyPr/>
          <a:lstStyle/>
          <a:p>
            <a:pPr/>
            <a:r>
              <a:t>Jotne</a:t>
            </a:r>
          </a:p>
        </p:txBody>
      </p:sp>
      <p:sp>
        <p:nvSpPr>
          <p:cNvPr id="477" name="cHORIZON-CL5-2021-D5-01-06: Next generation digital aircraft transformation in design, manufacturing, integration and maintenance…"/>
          <p:cNvSpPr txBox="1"/>
          <p:nvPr>
            <p:ph type="body" idx="1"/>
          </p:nvPr>
        </p:nvSpPr>
        <p:spPr>
          <a:xfrm>
            <a:off x="323999" y="1079999"/>
            <a:ext cx="8482874" cy="2915122"/>
          </a:xfrm>
          <a:prstGeom prst="rect">
            <a:avLst/>
          </a:prstGeom>
        </p:spPr>
        <p:txBody>
          <a:bodyPr/>
          <a:lstStyle/>
          <a:p>
            <a:pPr marL="168020" indent="-168020" defTabSz="224026">
              <a:spcBef>
                <a:spcPts val="200"/>
              </a:spcBef>
              <a:defRPr sz="1000"/>
            </a:pPr>
            <a:r>
              <a:t>cHORIZON-CL5-2021-D5-01-06: Next generation digital aircraft transformation in design, manufacturing, integration and maintenance</a:t>
            </a:r>
          </a:p>
          <a:p>
            <a:pPr marL="168020" indent="-168020" defTabSz="224026">
              <a:spcBef>
                <a:spcPts val="200"/>
              </a:spcBef>
              <a:defRPr sz="1000"/>
            </a:pPr>
            <a:r>
              <a:t>HORIZON-CL5-2022-D5-01-13: Digital aviation technologies for new aviation business models, services, emerging global threats and industrial competitiveness</a:t>
            </a:r>
          </a:p>
          <a:p>
            <a:pPr marL="168020" indent="-168020" defTabSz="224026">
              <a:spcBef>
                <a:spcPts val="200"/>
              </a:spcBef>
              <a:defRPr sz="1000"/>
            </a:pPr>
            <a:r>
              <a:t>HORIZON-CL5-2021-D3-01-14: Interoperability community</a:t>
            </a:r>
          </a:p>
          <a:p>
            <a:pPr marL="168020" indent="-168020" defTabSz="224026">
              <a:spcBef>
                <a:spcPts val="200"/>
              </a:spcBef>
              <a:defRPr sz="1000"/>
            </a:pPr>
            <a:r>
              <a:t>HORIZON-CL5-2022-D3-02-01: Digital solutions for defining synergies in international renewable energy value chains</a:t>
            </a:r>
          </a:p>
          <a:p>
            <a:pPr marL="168020" indent="-168020" defTabSz="224026">
              <a:spcBef>
                <a:spcPts val="200"/>
              </a:spcBef>
              <a:defRPr sz="1000"/>
            </a:pPr>
            <a:r>
              <a:t>HORIZON-CL5-2021-D4-01-02: Industrialisation of deep renovation workflows for energy-efficient buildings</a:t>
            </a:r>
          </a:p>
          <a:p>
            <a:pPr marL="168020" indent="-168020" defTabSz="224026">
              <a:spcBef>
                <a:spcPts val="200"/>
              </a:spcBef>
              <a:defRPr sz="1000"/>
            </a:pPr>
            <a:r>
              <a:t>HORIZON-CL5-2021-D4-01-03: Advanced data-driven monitoring of building stock energy performance</a:t>
            </a:r>
          </a:p>
          <a:p>
            <a:pPr marL="168020" indent="-168020" defTabSz="224026">
              <a:spcBef>
                <a:spcPts val="200"/>
              </a:spcBef>
              <a:defRPr sz="1000"/>
            </a:pPr>
            <a:r>
              <a:t>HORIZON-CL5-2022-D4-02-05: More sustainable buildings with reduced embodied energy / carbon, high life-cycle performance and reduced life-cycle costs (Built4People)</a:t>
            </a:r>
          </a:p>
          <a:p>
            <a:pPr marL="168020" indent="-168020" defTabSz="224026">
              <a:spcBef>
                <a:spcPts val="200"/>
              </a:spcBef>
              <a:defRPr sz="1000"/>
            </a:pPr>
            <a:r>
              <a:t>HORIZON-CL5-2021-D5-01-01: Nextgen vehicles: Innovative zero emission BEV architectures for regional medium freight haulage (2ZERO)</a:t>
            </a:r>
          </a:p>
          <a:p>
            <a:pPr marL="168020" indent="-168020" defTabSz="224026">
              <a:spcBef>
                <a:spcPts val="200"/>
              </a:spcBef>
              <a:defRPr sz="1000"/>
            </a:pPr>
            <a:r>
              <a:t>HORIZON-CL5-2021-D5-01-13: Digital Twin models to enable green ship operations (ZEWT Partnership)</a:t>
            </a:r>
          </a:p>
          <a:p>
            <a:pPr marL="168020" indent="-168020" defTabSz="224026">
              <a:spcBef>
                <a:spcPts val="200"/>
              </a:spcBef>
              <a:defRPr sz="1000"/>
            </a:pPr>
            <a:r>
              <a:t>HORIZON-CL5-2022-D5-01-08: Modular multi-powertrain zero-emission systems for HDV (BEV and FCEV) for efficient and economic operation (2ZERO)</a:t>
            </a:r>
          </a:p>
          <a:p>
            <a:pPr marL="168020" indent="-168020" defTabSz="224026">
              <a:spcBef>
                <a:spcPts val="200"/>
              </a:spcBef>
              <a:defRPr sz="1000"/>
            </a:pPr>
            <a:r>
              <a:t>HORIZON-CL5-2022-D6-01-05: Artificial Intelligence (AI): Explainable and trustworthy concepts, techniques and models for CCAM (CCAM Partnership)</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4" name="Slide Number"/>
          <p:cNvSpPr txBox="1"/>
          <p:nvPr>
            <p:ph type="sldNum" sz="quarter" idx="4294967295"/>
          </p:nvPr>
        </p:nvSpPr>
        <p:spPr>
          <a:xfrm>
            <a:off x="2284366" y="4966101"/>
            <a:ext cx="259528" cy="412498"/>
          </a:xfrm>
          <a:prstGeom prst="rect">
            <a:avLst/>
          </a:prstGeom>
          <a:extLst>
            <a:ext uri="{C572A759-6A51-4108-AA02-DFA0A04FC94B}">
              <ma14:wrappingTextBoxFlag xmlns:ma14="http://schemas.microsoft.com/office/mac/drawingml/2011/main" val="1"/>
            </a:ext>
          </a:extLst>
        </p:spPr>
        <p:txBody>
          <a:bodyPr lIns="45718" tIns="45718" rIns="45718" bIns="45718"/>
          <a:lstStyle>
            <a:lvl1pPr algn="ctr" defTabSz="457200">
              <a:spcBef>
                <a:spcPts val="500"/>
              </a:spcBef>
              <a:defRPr sz="2200">
                <a:latin typeface="Arial"/>
                <a:ea typeface="Arial"/>
                <a:cs typeface="Arial"/>
                <a:sym typeface="Arial"/>
              </a:defRPr>
            </a:lvl1pPr>
          </a:lstStyle>
          <a:p>
            <a:pPr/>
            <a:fld id="{86CB4B4D-7CA3-9044-876B-883B54F8677D}" type="slidenum"/>
          </a:p>
        </p:txBody>
      </p:sp>
      <p:sp>
        <p:nvSpPr>
          <p:cNvPr id="255" name="Agenda"/>
          <p:cNvSpPr txBox="1"/>
          <p:nvPr>
            <p:ph type="title"/>
          </p:nvPr>
        </p:nvSpPr>
        <p:spPr>
          <a:xfrm>
            <a:off x="323850" y="179999"/>
            <a:ext cx="8496300" cy="904801"/>
          </a:xfrm>
          <a:prstGeom prst="rect">
            <a:avLst/>
          </a:prstGeom>
        </p:spPr>
        <p:txBody>
          <a:bodyPr/>
          <a:lstStyle/>
          <a:p>
            <a:pPr/>
            <a:r>
              <a:t>Agenda</a:t>
            </a:r>
          </a:p>
        </p:txBody>
      </p:sp>
      <p:sp>
        <p:nvSpPr>
          <p:cNvPr id="256" name="Start 8.00…"/>
          <p:cNvSpPr txBox="1"/>
          <p:nvPr>
            <p:ph type="body" idx="1"/>
          </p:nvPr>
        </p:nvSpPr>
        <p:spPr>
          <a:xfrm>
            <a:off x="330563" y="1127343"/>
            <a:ext cx="8482874" cy="2859636"/>
          </a:xfrm>
          <a:prstGeom prst="rect">
            <a:avLst/>
          </a:prstGeom>
        </p:spPr>
        <p:txBody>
          <a:bodyPr numCol="2" spcCol="424143"/>
          <a:lstStyle/>
          <a:p>
            <a:pPr marL="0" indent="0" defTabSz="402336">
              <a:spcBef>
                <a:spcPts val="400"/>
              </a:spcBef>
              <a:buSzTx/>
              <a:buNone/>
              <a:defRPr sz="1900"/>
            </a:pPr>
            <a:r>
              <a:t>Start 8.00</a:t>
            </a:r>
          </a:p>
          <a:p>
            <a:pPr marL="240631" indent="-240631">
              <a:spcBef>
                <a:spcPts val="0"/>
              </a:spcBef>
              <a:buAutoNum type="arabicPeriod" startAt="1"/>
              <a:defRPr sz="1800">
                <a:latin typeface="Helvetica Neue"/>
                <a:ea typeface="Helvetica Neue"/>
                <a:cs typeface="Helvetica Neue"/>
                <a:sym typeface="Helvetica Neue"/>
              </a:defRPr>
            </a:pPr>
            <a:r>
              <a:t>Prognos P2 2021</a:t>
            </a:r>
            <a:br/>
          </a:p>
          <a:p>
            <a:pPr marL="240631" indent="-240631">
              <a:spcBef>
                <a:spcPts val="0"/>
              </a:spcBef>
              <a:buAutoNum type="arabicPeriod" startAt="1"/>
              <a:defRPr sz="1800">
                <a:latin typeface="Helvetica Neue"/>
                <a:ea typeface="Helvetica Neue"/>
                <a:cs typeface="Helvetica Neue"/>
                <a:sym typeface="Helvetica Neue"/>
              </a:defRPr>
            </a:pPr>
            <a:r>
              <a:t>Project proposal status, walk through of the excel sheet</a:t>
            </a:r>
            <a:br/>
          </a:p>
          <a:p>
            <a:pPr marL="240631" indent="-240631">
              <a:spcBef>
                <a:spcPts val="0"/>
              </a:spcBef>
              <a:buAutoNum type="arabicPeriod" startAt="1"/>
              <a:defRPr sz="1800">
                <a:latin typeface="Helvetica Neue"/>
                <a:ea typeface="Helvetica Neue"/>
                <a:cs typeface="Helvetica Neue"/>
                <a:sym typeface="Helvetica Neue"/>
              </a:defRPr>
            </a:pPr>
            <a:r>
              <a:t>Budget 2022</a:t>
            </a:r>
            <a:br/>
          </a:p>
          <a:p>
            <a:pPr marL="240631" indent="-240631">
              <a:spcBef>
                <a:spcPts val="0"/>
              </a:spcBef>
              <a:buAutoNum type="arabicPeriod" startAt="1"/>
              <a:defRPr sz="1800">
                <a:latin typeface="Helvetica Neue"/>
                <a:ea typeface="Helvetica Neue"/>
                <a:cs typeface="Helvetica Neue"/>
                <a:sym typeface="Helvetica Neue"/>
              </a:defRPr>
            </a:pPr>
            <a:r>
              <a:t>New research questions/topics </a:t>
            </a:r>
          </a:p>
          <a:p>
            <a:pPr marL="240631" indent="-240631">
              <a:spcBef>
                <a:spcPts val="0"/>
              </a:spcBef>
              <a:buAutoNum type="arabicPeriod" startAt="1"/>
              <a:defRPr sz="1800">
                <a:latin typeface="Helvetica Neue"/>
                <a:ea typeface="Helvetica Neue"/>
                <a:cs typeface="Helvetica Neue"/>
                <a:sym typeface="Helvetica Neue"/>
              </a:defRPr>
            </a:pPr>
            <a:r>
              <a:t>Github at LTU, Kåre</a:t>
            </a:r>
            <a:br/>
          </a:p>
          <a:p>
            <a:pPr marL="240631" indent="-240631">
              <a:spcBef>
                <a:spcPts val="0"/>
              </a:spcBef>
              <a:buAutoNum type="arabicPeriod" startAt="1"/>
              <a:defRPr sz="1800">
                <a:latin typeface="Helvetica Neue"/>
                <a:ea typeface="Helvetica Neue"/>
                <a:cs typeface="Helvetica Neue"/>
                <a:sym typeface="Helvetica Neue"/>
              </a:defRPr>
            </a:pPr>
            <a:r>
              <a:t>SysML course, Jan</a:t>
            </a:r>
            <a:br/>
          </a:p>
          <a:p>
            <a:pPr marL="240631" indent="-240631">
              <a:spcBef>
                <a:spcPts val="0"/>
              </a:spcBef>
              <a:buAutoNum type="arabicPeriod" startAt="1"/>
              <a:defRPr sz="1800">
                <a:latin typeface="Helvetica Neue"/>
                <a:ea typeface="Helvetica Neue"/>
                <a:cs typeface="Helvetica Neue"/>
                <a:sym typeface="Helvetica Neue"/>
              </a:defRPr>
            </a:pPr>
            <a:r>
              <a:t>Dissertations and Licentiate thesis</a:t>
            </a:r>
            <a:br/>
          </a:p>
          <a:p>
            <a:pPr marL="240631" indent="-240631">
              <a:spcBef>
                <a:spcPts val="0"/>
              </a:spcBef>
              <a:buAutoNum type="arabicPeriod" startAt="1"/>
              <a:defRPr sz="1800">
                <a:latin typeface="Helvetica Neue"/>
                <a:ea typeface="Helvetica Neue"/>
                <a:cs typeface="Helvetica Neue"/>
                <a:sym typeface="Helvetica Neue"/>
              </a:defRPr>
            </a:pPr>
            <a:r>
              <a:t>Division days Nov 8-9</a:t>
            </a:r>
          </a:p>
          <a:p>
            <a:pPr marL="0" indent="0" defTabSz="402336">
              <a:spcBef>
                <a:spcPts val="400"/>
              </a:spcBef>
              <a:buSzTx/>
              <a:buNone/>
              <a:defRPr sz="1900"/>
            </a:pPr>
            <a:br/>
            <a:r>
              <a:t>End 20.00 dinner will be provided</a:t>
            </a:r>
          </a:p>
        </p:txBody>
      </p:sp>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9" name="Slide Number"/>
          <p:cNvSpPr txBox="1"/>
          <p:nvPr>
            <p:ph type="sldNum" sz="quarter" idx="4294967295"/>
          </p:nvPr>
        </p:nvSpPr>
        <p:spPr>
          <a:xfrm>
            <a:off x="2206672" y="4966101"/>
            <a:ext cx="414916" cy="412498"/>
          </a:xfrm>
          <a:prstGeom prst="rect">
            <a:avLst/>
          </a:prstGeom>
          <a:extLst>
            <a:ext uri="{C572A759-6A51-4108-AA02-DFA0A04FC94B}">
              <ma14:wrappingTextBoxFlag xmlns:ma14="http://schemas.microsoft.com/office/mac/drawingml/2011/main" val="1"/>
            </a:ext>
          </a:extLst>
        </p:spPr>
        <p:txBody>
          <a:bodyPr lIns="45718" tIns="45718" rIns="45718" bIns="45718"/>
          <a:lstStyle>
            <a:lvl1pPr algn="ctr" defTabSz="457200">
              <a:spcBef>
                <a:spcPts val="500"/>
              </a:spcBef>
              <a:defRPr sz="2200">
                <a:latin typeface="Arial"/>
                <a:ea typeface="Arial"/>
                <a:cs typeface="Arial"/>
                <a:sym typeface="Arial"/>
              </a:defRPr>
            </a:lvl1pPr>
          </a:lstStyle>
          <a:p>
            <a:pPr/>
            <a:fld id="{86CB4B4D-7CA3-9044-876B-883B54F8677D}" type="slidenum"/>
          </a:p>
        </p:txBody>
      </p:sp>
      <p:sp>
        <p:nvSpPr>
          <p:cNvPr id="480" name="LTU strategic area"/>
          <p:cNvSpPr txBox="1"/>
          <p:nvPr>
            <p:ph type="title"/>
          </p:nvPr>
        </p:nvSpPr>
        <p:spPr>
          <a:xfrm>
            <a:off x="323850" y="179999"/>
            <a:ext cx="8496300" cy="904801"/>
          </a:xfrm>
          <a:prstGeom prst="rect">
            <a:avLst/>
          </a:prstGeom>
        </p:spPr>
        <p:txBody>
          <a:bodyPr/>
          <a:lstStyle/>
          <a:p>
            <a:pPr/>
            <a:r>
              <a:t>LTU strategic area</a:t>
            </a:r>
          </a:p>
        </p:txBody>
      </p:sp>
      <p:sp>
        <p:nvSpPr>
          <p:cNvPr id="481" name="Electrification…"/>
          <p:cNvSpPr txBox="1"/>
          <p:nvPr>
            <p:ph type="body" idx="1"/>
          </p:nvPr>
        </p:nvSpPr>
        <p:spPr>
          <a:xfrm>
            <a:off x="323999" y="1079999"/>
            <a:ext cx="8482874" cy="2915122"/>
          </a:xfrm>
          <a:prstGeom prst="rect">
            <a:avLst/>
          </a:prstGeom>
        </p:spPr>
        <p:txBody>
          <a:bodyPr/>
          <a:lstStyle/>
          <a:p>
            <a:pPr/>
            <a:r>
              <a:t>Electrification</a:t>
            </a:r>
          </a:p>
          <a:p>
            <a:pPr/>
            <a:r>
              <a:t>Digitalisation</a:t>
            </a:r>
          </a:p>
          <a:p>
            <a:pPr/>
            <a:r>
              <a:t>Resilience and sovereignty</a:t>
            </a:r>
          </a:p>
          <a:p>
            <a:pPr/>
          </a:p>
          <a:p>
            <a:pPr/>
            <a:r>
              <a:t>Human computer cooperation and organisation</a:t>
            </a:r>
          </a:p>
        </p:txBody>
      </p:sp>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3" name="Slide Number"/>
          <p:cNvSpPr txBox="1"/>
          <p:nvPr>
            <p:ph type="sldNum" sz="quarter" idx="4294967295"/>
          </p:nvPr>
        </p:nvSpPr>
        <p:spPr>
          <a:xfrm>
            <a:off x="2206672" y="4966101"/>
            <a:ext cx="414916" cy="412498"/>
          </a:xfrm>
          <a:prstGeom prst="rect">
            <a:avLst/>
          </a:prstGeom>
          <a:extLst>
            <a:ext uri="{C572A759-6A51-4108-AA02-DFA0A04FC94B}">
              <ma14:wrappingTextBoxFlag xmlns:ma14="http://schemas.microsoft.com/office/mac/drawingml/2011/main" val="1"/>
            </a:ext>
          </a:extLst>
        </p:spPr>
        <p:txBody>
          <a:bodyPr lIns="45718" tIns="45718" rIns="45718" bIns="45718"/>
          <a:lstStyle>
            <a:lvl1pPr algn="ctr" defTabSz="457200">
              <a:spcBef>
                <a:spcPts val="500"/>
              </a:spcBef>
              <a:defRPr sz="2200">
                <a:latin typeface="Arial"/>
                <a:ea typeface="Arial"/>
                <a:cs typeface="Arial"/>
                <a:sym typeface="Arial"/>
              </a:defRPr>
            </a:lvl1pPr>
          </a:lstStyle>
          <a:p>
            <a:pPr/>
            <a:fld id="{86CB4B4D-7CA3-9044-876B-883B54F8677D}" type="slidenum"/>
          </a:p>
        </p:txBody>
      </p:sp>
      <p:sp>
        <p:nvSpPr>
          <p:cNvPr id="484" name="LTU strategic area"/>
          <p:cNvSpPr txBox="1"/>
          <p:nvPr>
            <p:ph type="title"/>
          </p:nvPr>
        </p:nvSpPr>
        <p:spPr>
          <a:xfrm>
            <a:off x="323850" y="179999"/>
            <a:ext cx="8496300" cy="904801"/>
          </a:xfrm>
          <a:prstGeom prst="rect">
            <a:avLst/>
          </a:prstGeom>
        </p:spPr>
        <p:txBody>
          <a:bodyPr/>
          <a:lstStyle/>
          <a:p>
            <a:pPr/>
            <a:r>
              <a:t>LTU strategic area</a:t>
            </a:r>
          </a:p>
        </p:txBody>
      </p:sp>
      <p:pic>
        <p:nvPicPr>
          <p:cNvPr id="485" name="unknown.pdf" descr="unknown.pdf"/>
          <p:cNvPicPr>
            <a:picLocks noChangeAspect="1"/>
          </p:cNvPicPr>
          <p:nvPr/>
        </p:nvPicPr>
        <p:blipFill>
          <a:blip r:embed="rId2">
            <a:extLst/>
          </a:blip>
          <a:stretch>
            <a:fillRect/>
          </a:stretch>
        </p:blipFill>
        <p:spPr>
          <a:xfrm>
            <a:off x="1442531" y="-2892131"/>
            <a:ext cx="6676402" cy="7847578"/>
          </a:xfrm>
          <a:prstGeom prst="rect">
            <a:avLst/>
          </a:prstGeom>
          <a:ln w="12700">
            <a:miter lim="400000"/>
          </a:ln>
        </p:spPr>
      </p:pic>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487" name="Subtitle 2"/>
          <p:cNvSpPr txBox="1"/>
          <p:nvPr>
            <p:ph type="sldNum" sz="quarter" idx="4294967295"/>
          </p:nvPr>
        </p:nvSpPr>
        <p:spPr>
          <a:xfrm>
            <a:off x="84073" y="4940243"/>
            <a:ext cx="193064" cy="165146"/>
          </a:xfrm>
          <a:prstGeom prst="rect">
            <a:avLst/>
          </a:prstGeom>
          <a:extLst>
            <a:ext uri="{C572A759-6A51-4108-AA02-DFA0A04FC94B}">
              <ma14:wrappingTextBoxFlag xmlns:ma14="http://schemas.microsoft.com/office/mac/drawingml/2011/main" val="1"/>
            </a:ext>
          </a:extLst>
        </p:spPr>
        <p:txBody>
          <a:bodyPr lIns="45718" tIns="45718" rIns="45718" bIns="45718"/>
          <a:lstStyle>
            <a:lvl1pPr algn="l" defTabSz="457200">
              <a:spcBef>
                <a:spcPts val="100"/>
              </a:spcBef>
              <a:defRPr b="1" spc="300" sz="600">
                <a:latin typeface="Arial"/>
                <a:ea typeface="Arial"/>
                <a:cs typeface="Arial"/>
                <a:sym typeface="Arial"/>
              </a:defRPr>
            </a:lvl1pPr>
          </a:lstStyle>
          <a:p>
            <a:pPr/>
            <a:fld id="{86CB4B4D-7CA3-9044-876B-883B54F8677D}" type="slidenum"/>
          </a:p>
        </p:txBody>
      </p:sp>
      <p:sp>
        <p:nvSpPr>
          <p:cNvPr id="488" name="Title 1"/>
          <p:cNvSpPr txBox="1"/>
          <p:nvPr>
            <p:ph type="title"/>
          </p:nvPr>
        </p:nvSpPr>
        <p:spPr>
          <a:xfrm>
            <a:off x="323850" y="179999"/>
            <a:ext cx="8496300" cy="904801"/>
          </a:xfrm>
          <a:prstGeom prst="rect">
            <a:avLst/>
          </a:prstGeom>
        </p:spPr>
        <p:txBody>
          <a:bodyPr/>
          <a:lstStyle/>
          <a:p>
            <a:pPr/>
            <a:r>
              <a:t>Background</a:t>
            </a:r>
          </a:p>
        </p:txBody>
      </p:sp>
      <p:sp>
        <p:nvSpPr>
          <p:cNvPr id="489" name="Content Placeholder 2"/>
          <p:cNvSpPr txBox="1"/>
          <p:nvPr>
            <p:ph type="body" idx="1"/>
          </p:nvPr>
        </p:nvSpPr>
        <p:spPr>
          <a:xfrm>
            <a:off x="323999" y="1079999"/>
            <a:ext cx="8482874" cy="2915122"/>
          </a:xfrm>
          <a:prstGeom prst="rect">
            <a:avLst/>
          </a:prstGeom>
        </p:spPr>
        <p:txBody>
          <a:bodyPr/>
          <a:lstStyle/>
          <a:p>
            <a:pPr>
              <a:spcBef>
                <a:spcPts val="400"/>
              </a:spcBef>
              <a:defRPr sz="2000"/>
            </a:pPr>
            <a:r>
              <a:t>Ericsson one of the funders of CDT since 25 years ago</a:t>
            </a:r>
          </a:p>
          <a:p>
            <a:pPr>
              <a:spcBef>
                <a:spcPts val="400"/>
              </a:spcBef>
              <a:defRPr sz="2000"/>
            </a:pPr>
            <a:r>
              <a:t>Long tradition to work together Ericsson - LTU</a:t>
            </a:r>
          </a:p>
          <a:p>
            <a:pPr>
              <a:spcBef>
                <a:spcPts val="400"/>
              </a:spcBef>
              <a:defRPr sz="2000"/>
            </a:pPr>
            <a:r>
              <a:t>Yearly meetings exchanging research ideas</a:t>
            </a:r>
          </a:p>
          <a:p>
            <a:pPr>
              <a:spcBef>
                <a:spcPts val="400"/>
              </a:spcBef>
              <a:defRPr sz="2000"/>
            </a:pPr>
            <a:r>
              <a:t>LTU ambition to get a long term collaboration agreement!</a:t>
            </a:r>
          </a:p>
          <a:p>
            <a:pPr>
              <a:spcBef>
                <a:spcPts val="400"/>
              </a:spcBef>
              <a:defRPr sz="2000"/>
            </a:pPr>
            <a:r>
              <a:t>Ericsson have 5 unique university collaboration agreements, LTU aim at becoming the 6th!</a:t>
            </a:r>
          </a:p>
        </p:txBody>
      </p:sp>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491" name="Subtitle 2"/>
          <p:cNvSpPr txBox="1"/>
          <p:nvPr>
            <p:ph type="sldNum" sz="quarter" idx="4294967295"/>
          </p:nvPr>
        </p:nvSpPr>
        <p:spPr>
          <a:xfrm>
            <a:off x="84073" y="4940243"/>
            <a:ext cx="193064" cy="165146"/>
          </a:xfrm>
          <a:prstGeom prst="rect">
            <a:avLst/>
          </a:prstGeom>
          <a:extLst>
            <a:ext uri="{C572A759-6A51-4108-AA02-DFA0A04FC94B}">
              <ma14:wrappingTextBoxFlag xmlns:ma14="http://schemas.microsoft.com/office/mac/drawingml/2011/main" val="1"/>
            </a:ext>
          </a:extLst>
        </p:spPr>
        <p:txBody>
          <a:bodyPr lIns="45718" tIns="45718" rIns="45718" bIns="45718"/>
          <a:lstStyle>
            <a:lvl1pPr algn="l" defTabSz="457200">
              <a:spcBef>
                <a:spcPts val="100"/>
              </a:spcBef>
              <a:defRPr b="1" spc="300" sz="600">
                <a:latin typeface="Arial"/>
                <a:ea typeface="Arial"/>
                <a:cs typeface="Arial"/>
                <a:sym typeface="Arial"/>
              </a:defRPr>
            </a:lvl1pPr>
          </a:lstStyle>
          <a:p>
            <a:pPr/>
            <a:fld id="{86CB4B4D-7CA3-9044-876B-883B54F8677D}" type="slidenum"/>
          </a:p>
        </p:txBody>
      </p:sp>
      <p:sp>
        <p:nvSpPr>
          <p:cNvPr id="492" name="Title 1"/>
          <p:cNvSpPr txBox="1"/>
          <p:nvPr>
            <p:ph type="title"/>
          </p:nvPr>
        </p:nvSpPr>
        <p:spPr>
          <a:xfrm>
            <a:off x="323850" y="179999"/>
            <a:ext cx="8496300" cy="904801"/>
          </a:xfrm>
          <a:prstGeom prst="rect">
            <a:avLst/>
          </a:prstGeom>
        </p:spPr>
        <p:txBody>
          <a:bodyPr/>
          <a:lstStyle/>
          <a:p>
            <a:pPr/>
            <a:r>
              <a:t>Process</a:t>
            </a:r>
          </a:p>
        </p:txBody>
      </p:sp>
      <p:sp>
        <p:nvSpPr>
          <p:cNvPr id="493" name="Content Placeholder 2"/>
          <p:cNvSpPr txBox="1"/>
          <p:nvPr>
            <p:ph type="body" idx="1"/>
          </p:nvPr>
        </p:nvSpPr>
        <p:spPr>
          <a:xfrm>
            <a:off x="323999" y="1079999"/>
            <a:ext cx="8482874" cy="2915122"/>
          </a:xfrm>
          <a:prstGeom prst="rect">
            <a:avLst/>
          </a:prstGeom>
        </p:spPr>
        <p:txBody>
          <a:bodyPr/>
          <a:lstStyle/>
          <a:p>
            <a:pPr>
              <a:spcBef>
                <a:spcPts val="400"/>
              </a:spcBef>
              <a:defRPr sz="2000"/>
            </a:pPr>
            <a:r>
              <a:t>Work shop #1 (April 14): Goal is to find 2-3 research areas/ideas of common interest to further investigate. Participants is therefor a small group (NOT excluding others) </a:t>
            </a:r>
          </a:p>
          <a:p>
            <a:pPr>
              <a:defRPr sz="2000"/>
            </a:pPr>
          </a:p>
          <a:p>
            <a:pPr>
              <a:spcBef>
                <a:spcPts val="400"/>
              </a:spcBef>
              <a:defRPr sz="2000"/>
            </a:pPr>
            <a:r>
              <a:t>Work shop #2 (TBD): Date to be set in May. One person from LTU and one person from Eri will lead the parallell groups that will further work on the selected ideas from #1. At the end of the day, jointly report back to the group. At #2 many new specialists/experts on the selected topics will we brought into work.</a:t>
            </a:r>
          </a:p>
        </p:txBody>
      </p:sp>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495" name="Subtitle 2"/>
          <p:cNvSpPr txBox="1"/>
          <p:nvPr>
            <p:ph type="sldNum" sz="quarter" idx="4294967295"/>
          </p:nvPr>
        </p:nvSpPr>
        <p:spPr>
          <a:xfrm>
            <a:off x="84073" y="4940243"/>
            <a:ext cx="193064" cy="165146"/>
          </a:xfrm>
          <a:prstGeom prst="rect">
            <a:avLst/>
          </a:prstGeom>
          <a:extLst>
            <a:ext uri="{C572A759-6A51-4108-AA02-DFA0A04FC94B}">
              <ma14:wrappingTextBoxFlag xmlns:ma14="http://schemas.microsoft.com/office/mac/drawingml/2011/main" val="1"/>
            </a:ext>
          </a:extLst>
        </p:spPr>
        <p:txBody>
          <a:bodyPr lIns="45718" tIns="45718" rIns="45718" bIns="45718"/>
          <a:lstStyle>
            <a:lvl1pPr algn="l" defTabSz="457200">
              <a:spcBef>
                <a:spcPts val="100"/>
              </a:spcBef>
              <a:defRPr b="1" spc="300" sz="600">
                <a:latin typeface="Arial"/>
                <a:ea typeface="Arial"/>
                <a:cs typeface="Arial"/>
                <a:sym typeface="Arial"/>
              </a:defRPr>
            </a:lvl1pPr>
          </a:lstStyle>
          <a:p>
            <a:pPr/>
            <a:fld id="{86CB4B4D-7CA3-9044-876B-883B54F8677D}" type="slidenum"/>
          </a:p>
        </p:txBody>
      </p:sp>
      <p:sp>
        <p:nvSpPr>
          <p:cNvPr id="496" name="Title 1"/>
          <p:cNvSpPr txBox="1"/>
          <p:nvPr>
            <p:ph type="title"/>
          </p:nvPr>
        </p:nvSpPr>
        <p:spPr>
          <a:xfrm>
            <a:off x="323850" y="179999"/>
            <a:ext cx="8496300" cy="904801"/>
          </a:xfrm>
          <a:prstGeom prst="rect">
            <a:avLst/>
          </a:prstGeom>
        </p:spPr>
        <p:txBody>
          <a:bodyPr/>
          <a:lstStyle/>
          <a:p>
            <a:pPr/>
            <a:r>
              <a:t>Goals, April 14</a:t>
            </a:r>
          </a:p>
        </p:txBody>
      </p:sp>
      <p:sp>
        <p:nvSpPr>
          <p:cNvPr id="497" name="Content Placeholder 2"/>
          <p:cNvSpPr txBox="1"/>
          <p:nvPr>
            <p:ph type="body" idx="1"/>
          </p:nvPr>
        </p:nvSpPr>
        <p:spPr>
          <a:xfrm>
            <a:off x="323999" y="1079999"/>
            <a:ext cx="8482874" cy="2915122"/>
          </a:xfrm>
          <a:prstGeom prst="rect">
            <a:avLst/>
          </a:prstGeom>
        </p:spPr>
        <p:txBody>
          <a:bodyPr/>
          <a:lstStyle/>
          <a:p>
            <a:pPr>
              <a:spcBef>
                <a:spcPts val="400"/>
              </a:spcBef>
              <a:defRPr sz="2000"/>
            </a:pPr>
            <a:r>
              <a:t>Short term</a:t>
            </a:r>
          </a:p>
          <a:p>
            <a:pPr lvl="1" marL="742950" indent="-285750">
              <a:spcBef>
                <a:spcPts val="400"/>
              </a:spcBef>
              <a:buFont typeface="Arial"/>
              <a:defRPr sz="1800"/>
            </a:pPr>
            <a:r>
              <a:t>2-3 research ideas/areas to jointly work further on and set the process for win-win collaboration, the strategy for the next level</a:t>
            </a:r>
            <a:endParaRPr sz="2000"/>
          </a:p>
          <a:p>
            <a:pPr lvl="1" marL="0" indent="457200">
              <a:spcBef>
                <a:spcPts val="400"/>
              </a:spcBef>
              <a:buSzTx/>
              <a:buNone/>
              <a:defRPr sz="1800"/>
            </a:pPr>
          </a:p>
          <a:p>
            <a:pPr>
              <a:spcBef>
                <a:spcPts val="400"/>
              </a:spcBef>
              <a:defRPr sz="2000"/>
            </a:pPr>
            <a:r>
              <a:t>Long term</a:t>
            </a:r>
          </a:p>
          <a:p>
            <a:pPr lvl="1" marL="742950" indent="-285750">
              <a:spcBef>
                <a:spcPts val="400"/>
              </a:spcBef>
              <a:buFont typeface="Arial"/>
              <a:defRPr sz="1800"/>
            </a:pPr>
            <a:r>
              <a:t>Research Collaboration agreement LTU-Ericsson!</a:t>
            </a:r>
          </a:p>
        </p:txBody>
      </p:sp>
    </p:spTree>
  </p:cSld>
  <p:clrMapOvr>
    <a:masterClrMapping/>
  </p:clrMapOvr>
  <p:transition xmlns:p14="http://schemas.microsoft.com/office/powerpoint/2010/main" spd="med" advClick="1"/>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499" name="Rubrik 1"/>
          <p:cNvSpPr txBox="1"/>
          <p:nvPr>
            <p:ph type="title"/>
          </p:nvPr>
        </p:nvSpPr>
        <p:spPr>
          <a:xfrm>
            <a:off x="685800" y="1257300"/>
            <a:ext cx="7772400" cy="1314450"/>
          </a:xfrm>
          <a:prstGeom prst="rect">
            <a:avLst/>
          </a:prstGeom>
        </p:spPr>
        <p:txBody>
          <a:bodyPr/>
          <a:lstStyle/>
          <a:p>
            <a:pPr>
              <a:defRPr b="0" sz="2400"/>
            </a:pPr>
            <a:r>
              <a:t>Proposal for bilateral collaboration between Ericsson and LTU</a:t>
            </a:r>
            <a:br/>
          </a:p>
        </p:txBody>
      </p:sp>
      <p:sp>
        <p:nvSpPr>
          <p:cNvPr id="500" name="Underrubrik 2"/>
          <p:cNvSpPr txBox="1"/>
          <p:nvPr>
            <p:ph type="body" sz="quarter" idx="1"/>
          </p:nvPr>
        </p:nvSpPr>
        <p:spPr>
          <a:xfrm>
            <a:off x="1371600" y="2319482"/>
            <a:ext cx="6400800" cy="1314452"/>
          </a:xfrm>
          <a:prstGeom prst="rect">
            <a:avLst/>
          </a:prstGeom>
        </p:spPr>
        <p:txBody>
          <a:bodyPr/>
          <a:lstStyle/>
          <a:p>
            <a:pPr/>
          </a:p>
          <a:p>
            <a:pPr/>
            <a:r>
              <a:t>Three research pillars </a:t>
            </a:r>
          </a:p>
        </p:txBody>
      </p:sp>
      <p:sp>
        <p:nvSpPr>
          <p:cNvPr id="501" name="TextBox 3"/>
          <p:cNvSpPr txBox="1"/>
          <p:nvPr/>
        </p:nvSpPr>
        <p:spPr>
          <a:xfrm>
            <a:off x="225231" y="4731990"/>
            <a:ext cx="7109360" cy="264253"/>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1200">
                <a:solidFill>
                  <a:srgbClr val="FFFFFF"/>
                </a:solidFill>
                <a:latin typeface="Arial"/>
                <a:ea typeface="Arial"/>
                <a:cs typeface="Arial"/>
                <a:sym typeface="Arial"/>
              </a:defRPr>
            </a:lvl1pPr>
          </a:lstStyle>
          <a:p>
            <a:pPr/>
            <a:r>
              <a:t>20210519, Michael Nilsson,Centre for Distance-spanning Technology at Luleå University of Technology</a:t>
            </a:r>
          </a:p>
        </p:txBody>
      </p:sp>
    </p:spTree>
  </p:cSld>
  <p:clrMapOvr>
    <a:masterClrMapping/>
  </p:clrMapOvr>
  <p:transition xmlns:p14="http://schemas.microsoft.com/office/powerpoint/2010/main" spd="med" advClick="1"/>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503" name="Subtitle 2"/>
          <p:cNvSpPr txBox="1"/>
          <p:nvPr>
            <p:ph type="sldNum" sz="quarter" idx="4294967295"/>
          </p:nvPr>
        </p:nvSpPr>
        <p:spPr>
          <a:xfrm>
            <a:off x="84073" y="4940243"/>
            <a:ext cx="193064" cy="165146"/>
          </a:xfrm>
          <a:prstGeom prst="rect">
            <a:avLst/>
          </a:prstGeom>
          <a:extLst>
            <a:ext uri="{C572A759-6A51-4108-AA02-DFA0A04FC94B}">
              <ma14:wrappingTextBoxFlag xmlns:ma14="http://schemas.microsoft.com/office/mac/drawingml/2011/main" val="1"/>
            </a:ext>
          </a:extLst>
        </p:spPr>
        <p:txBody>
          <a:bodyPr lIns="45718" tIns="45718" rIns="45718" bIns="45718"/>
          <a:lstStyle>
            <a:lvl1pPr algn="l" defTabSz="457200">
              <a:spcBef>
                <a:spcPts val="100"/>
              </a:spcBef>
              <a:defRPr b="1" spc="300" sz="600">
                <a:latin typeface="Arial"/>
                <a:ea typeface="Arial"/>
                <a:cs typeface="Arial"/>
                <a:sym typeface="Arial"/>
              </a:defRPr>
            </a:lvl1pPr>
          </a:lstStyle>
          <a:p>
            <a:pPr/>
            <a:fld id="{86CB4B4D-7CA3-9044-876B-883B54F8677D}" type="slidenum"/>
          </a:p>
        </p:txBody>
      </p:sp>
      <p:sp>
        <p:nvSpPr>
          <p:cNvPr id="504" name="Slide Number"/>
          <p:cNvSpPr txBox="1"/>
          <p:nvPr/>
        </p:nvSpPr>
        <p:spPr>
          <a:xfrm>
            <a:off x="4533777" y="4566398"/>
            <a:ext cx="144847" cy="191839"/>
          </a:xfrm>
          <a:prstGeom prst="rect">
            <a:avLst/>
          </a:prstGeom>
          <a:ln w="12700">
            <a:miter lim="400000"/>
          </a:ln>
          <a:extLst>
            <a:ext uri="{C572A759-6A51-4108-AA02-DFA0A04FC94B}">
              <ma14:wrappingTextBoxFlag xmlns:ma14="http://schemas.microsoft.com/office/mac/drawingml/2011/main" val="1"/>
            </a:ext>
          </a:extLst>
        </p:spPr>
        <p:txBody>
          <a:bodyPr wrap="none" lIns="34289" tIns="34289" rIns="34289" bIns="34289" anchor="ctr">
            <a:spAutoFit/>
          </a:bodyPr>
          <a:lstStyle>
            <a:lvl1pPr algn="ctr" defTabSz="342900">
              <a:defRPr sz="900">
                <a:solidFill>
                  <a:srgbClr val="000000"/>
                </a:solidFill>
                <a:latin typeface="Arial"/>
                <a:ea typeface="Arial"/>
                <a:cs typeface="Arial"/>
                <a:sym typeface="Arial"/>
              </a:defRPr>
            </a:lvl1pPr>
          </a:lstStyle>
          <a:p>
            <a:pPr/>
            <a:r>
              <a:t>5</a:t>
            </a:r>
          </a:p>
        </p:txBody>
      </p:sp>
      <p:pic>
        <p:nvPicPr>
          <p:cNvPr id="505" name="Image" descr="Image"/>
          <p:cNvPicPr>
            <a:picLocks noChangeAspect="1"/>
          </p:cNvPicPr>
          <p:nvPr/>
        </p:nvPicPr>
        <p:blipFill>
          <a:blip r:embed="rId2">
            <a:extLst/>
          </a:blip>
          <a:stretch>
            <a:fillRect/>
          </a:stretch>
        </p:blipFill>
        <p:spPr>
          <a:xfrm>
            <a:off x="173872" y="138399"/>
            <a:ext cx="8796257" cy="4809617"/>
          </a:xfrm>
          <a:prstGeom prst="rect">
            <a:avLst/>
          </a:prstGeom>
          <a:ln w="12700">
            <a:miter lim="400000"/>
          </a:ln>
        </p:spPr>
      </p:pic>
      <p:grpSp>
        <p:nvGrpSpPr>
          <p:cNvPr id="508" name="Ubiquitous and dynamic connectivity  platform"/>
          <p:cNvGrpSpPr/>
          <p:nvPr/>
        </p:nvGrpSpPr>
        <p:grpSpPr>
          <a:xfrm>
            <a:off x="6300192" y="1652391"/>
            <a:ext cx="1651123" cy="812805"/>
            <a:chOff x="0" y="0"/>
            <a:chExt cx="1651121" cy="812804"/>
          </a:xfrm>
        </p:grpSpPr>
        <p:sp>
          <p:nvSpPr>
            <p:cNvPr id="506" name="Quote Bubble"/>
            <p:cNvSpPr/>
            <p:nvPr/>
          </p:nvSpPr>
          <p:spPr>
            <a:xfrm>
              <a:off x="0" y="0"/>
              <a:ext cx="1651122" cy="812805"/>
            </a:xfrm>
            <a:prstGeom prst="wedgeEllipseCallout">
              <a:avLst>
                <a:gd name="adj1" fmla="val -53519"/>
                <a:gd name="adj2" fmla="val 66122"/>
              </a:avLst>
            </a:prstGeom>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p:spPr>
          <p:txBody>
            <a:bodyPr wrap="square" lIns="45718" tIns="45718" rIns="45718" bIns="45718" numCol="1" anchor="ctr">
              <a:noAutofit/>
            </a:bodyPr>
            <a:lstStyle/>
            <a:p>
              <a:pPr>
                <a:defRPr sz="1100">
                  <a:latin typeface="Arial"/>
                  <a:ea typeface="Arial"/>
                  <a:cs typeface="Arial"/>
                  <a:sym typeface="Arial"/>
                </a:defRPr>
              </a:pPr>
            </a:p>
          </p:txBody>
        </p:sp>
        <p:sp>
          <p:nvSpPr>
            <p:cNvPr id="507" name="Ubiquitous and dynamic connectivity  platform"/>
            <p:cNvSpPr txBox="1"/>
            <p:nvPr/>
          </p:nvSpPr>
          <p:spPr>
            <a:xfrm>
              <a:off x="125920" y="206318"/>
              <a:ext cx="1414108" cy="39166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p>
              <a:pPr algn="ctr">
                <a:defRPr sz="1100">
                  <a:latin typeface="Arial"/>
                  <a:ea typeface="Arial"/>
                  <a:cs typeface="Arial"/>
                  <a:sym typeface="Arial"/>
                </a:defRPr>
              </a:pPr>
              <a:r>
                <a:t>Ubiquitous</a:t>
              </a:r>
            </a:p>
            <a:p>
              <a:pPr algn="ctr">
                <a:defRPr sz="1100">
                  <a:latin typeface="Arial"/>
                  <a:ea typeface="Arial"/>
                  <a:cs typeface="Arial"/>
                  <a:sym typeface="Arial"/>
                </a:defRPr>
              </a:pPr>
              <a:r>
                <a:t>connectivity  </a:t>
              </a:r>
            </a:p>
          </p:txBody>
        </p:sp>
      </p:grpSp>
      <p:grpSp>
        <p:nvGrpSpPr>
          <p:cNvPr id="511" name="Connected and programable world"/>
          <p:cNvGrpSpPr/>
          <p:nvPr/>
        </p:nvGrpSpPr>
        <p:grpSpPr>
          <a:xfrm>
            <a:off x="1501375" y="1648137"/>
            <a:ext cx="1651004" cy="812806"/>
            <a:chOff x="0" y="0"/>
            <a:chExt cx="1651003" cy="812804"/>
          </a:xfrm>
        </p:grpSpPr>
        <p:sp>
          <p:nvSpPr>
            <p:cNvPr id="509" name="Quote Bubble"/>
            <p:cNvSpPr/>
            <p:nvPr/>
          </p:nvSpPr>
          <p:spPr>
            <a:xfrm>
              <a:off x="0" y="0"/>
              <a:ext cx="1651004" cy="812805"/>
            </a:xfrm>
            <a:prstGeom prst="wedgeEllipseCallout">
              <a:avLst>
                <a:gd name="adj1" fmla="val 56341"/>
                <a:gd name="adj2" fmla="val 63195"/>
              </a:avLst>
            </a:prstGeom>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p:spPr>
          <p:txBody>
            <a:bodyPr wrap="square" lIns="45718" tIns="45718" rIns="45718" bIns="45718" numCol="1" anchor="ctr">
              <a:noAutofit/>
            </a:bodyPr>
            <a:lstStyle/>
            <a:p>
              <a:pPr>
                <a:defRPr sz="1100">
                  <a:latin typeface="Arial"/>
                  <a:ea typeface="Arial"/>
                  <a:cs typeface="Arial"/>
                  <a:sym typeface="Arial"/>
                </a:defRPr>
              </a:pPr>
            </a:p>
          </p:txBody>
        </p:sp>
        <p:sp>
          <p:nvSpPr>
            <p:cNvPr id="510" name="Connected and programable world"/>
            <p:cNvSpPr txBox="1"/>
            <p:nvPr/>
          </p:nvSpPr>
          <p:spPr>
            <a:xfrm>
              <a:off x="93149" y="173471"/>
              <a:ext cx="1464705" cy="39166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lgn="ctr">
                <a:defRPr sz="1100">
                  <a:latin typeface="Arial"/>
                  <a:ea typeface="Arial"/>
                  <a:cs typeface="Arial"/>
                  <a:sym typeface="Arial"/>
                </a:defRPr>
              </a:lvl1pPr>
            </a:lstStyle>
            <a:p>
              <a:pPr/>
              <a:r>
                <a:t>Connected and programmable world</a:t>
              </a:r>
            </a:p>
          </p:txBody>
        </p:sp>
      </p:grpSp>
      <p:grpSp>
        <p:nvGrpSpPr>
          <p:cNvPr id="514" name="Trustworthy connectivity"/>
          <p:cNvGrpSpPr/>
          <p:nvPr/>
        </p:nvGrpSpPr>
        <p:grpSpPr>
          <a:xfrm>
            <a:off x="930356" y="3422817"/>
            <a:ext cx="1651006" cy="812806"/>
            <a:chOff x="0" y="0"/>
            <a:chExt cx="1651005" cy="812804"/>
          </a:xfrm>
        </p:grpSpPr>
        <p:sp>
          <p:nvSpPr>
            <p:cNvPr id="512" name="Quote Bubble"/>
            <p:cNvSpPr/>
            <p:nvPr/>
          </p:nvSpPr>
          <p:spPr>
            <a:xfrm>
              <a:off x="0" y="0"/>
              <a:ext cx="1651006" cy="812805"/>
            </a:xfrm>
            <a:prstGeom prst="wedgeEllipseCallout">
              <a:avLst>
                <a:gd name="adj1" fmla="val 55838"/>
                <a:gd name="adj2" fmla="val -48184"/>
              </a:avLst>
            </a:prstGeom>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p:spPr>
          <p:txBody>
            <a:bodyPr wrap="square" lIns="45718" tIns="45718" rIns="45718" bIns="45718" numCol="1" anchor="ctr">
              <a:noAutofit/>
            </a:bodyPr>
            <a:lstStyle/>
            <a:p>
              <a:pPr>
                <a:defRPr sz="1100">
                  <a:latin typeface="Arial"/>
                  <a:ea typeface="Arial"/>
                  <a:cs typeface="Arial"/>
                  <a:sym typeface="Arial"/>
                </a:defRPr>
              </a:pPr>
            </a:p>
          </p:txBody>
        </p:sp>
        <p:sp>
          <p:nvSpPr>
            <p:cNvPr id="513" name="Trustworthy connectivity"/>
            <p:cNvSpPr txBox="1"/>
            <p:nvPr/>
          </p:nvSpPr>
          <p:spPr>
            <a:xfrm>
              <a:off x="254482" y="210568"/>
              <a:ext cx="1142041" cy="39166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lgn="ctr">
                <a:defRPr sz="1100">
                  <a:latin typeface="Arial"/>
                  <a:ea typeface="Arial"/>
                  <a:cs typeface="Arial"/>
                  <a:sym typeface="Arial"/>
                </a:defRPr>
              </a:lvl1pPr>
            </a:lstStyle>
            <a:p>
              <a:pPr/>
              <a:r>
                <a:t>Trustworthy connectivity</a:t>
              </a:r>
            </a:p>
          </p:txBody>
        </p:sp>
      </p:grpSp>
      <p:grpSp>
        <p:nvGrpSpPr>
          <p:cNvPr id="517" name="Cognitive connectivity"/>
          <p:cNvGrpSpPr/>
          <p:nvPr/>
        </p:nvGrpSpPr>
        <p:grpSpPr>
          <a:xfrm>
            <a:off x="6630148" y="3740210"/>
            <a:ext cx="1651006" cy="812806"/>
            <a:chOff x="0" y="0"/>
            <a:chExt cx="1651005" cy="812804"/>
          </a:xfrm>
        </p:grpSpPr>
        <p:sp>
          <p:nvSpPr>
            <p:cNvPr id="515" name="Quote Bubble"/>
            <p:cNvSpPr/>
            <p:nvPr/>
          </p:nvSpPr>
          <p:spPr>
            <a:xfrm>
              <a:off x="0" y="0"/>
              <a:ext cx="1651006" cy="812805"/>
            </a:xfrm>
            <a:prstGeom prst="wedgeEllipseCallout">
              <a:avLst>
                <a:gd name="adj1" fmla="val -54785"/>
                <a:gd name="adj2" fmla="val -53896"/>
              </a:avLst>
            </a:prstGeom>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p:spPr>
          <p:txBody>
            <a:bodyPr wrap="square" lIns="45718" tIns="45718" rIns="45718" bIns="45718" numCol="1" anchor="ctr">
              <a:noAutofit/>
            </a:bodyPr>
            <a:lstStyle/>
            <a:p>
              <a:pPr>
                <a:defRPr sz="1100">
                  <a:latin typeface="Arial"/>
                  <a:ea typeface="Arial"/>
                  <a:cs typeface="Arial"/>
                  <a:sym typeface="Arial"/>
                </a:defRPr>
              </a:pPr>
            </a:p>
          </p:txBody>
        </p:sp>
        <p:sp>
          <p:nvSpPr>
            <p:cNvPr id="516" name="Cognitive connectivity"/>
            <p:cNvSpPr txBox="1"/>
            <p:nvPr/>
          </p:nvSpPr>
          <p:spPr>
            <a:xfrm>
              <a:off x="92220" y="117056"/>
              <a:ext cx="1455656" cy="54406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lgn="ctr">
                <a:defRPr sz="1100">
                  <a:latin typeface="Arial"/>
                  <a:ea typeface="Arial"/>
                  <a:cs typeface="Arial"/>
                  <a:sym typeface="Arial"/>
                </a:defRPr>
              </a:lvl1pPr>
            </a:lstStyle>
            <a:p>
              <a:pPr/>
              <a:r>
                <a:t>AI-assisted autonomous system interoperation </a:t>
              </a:r>
            </a:p>
          </p:txBody>
        </p:sp>
      </p:grpSp>
      <p:sp>
        <p:nvSpPr>
          <p:cNvPr id="518" name="Integrating Connectivity…"/>
          <p:cNvSpPr txBox="1"/>
          <p:nvPr>
            <p:ph type="title"/>
          </p:nvPr>
        </p:nvSpPr>
        <p:spPr>
          <a:xfrm>
            <a:off x="467319" y="123924"/>
            <a:ext cx="8209361" cy="865425"/>
          </a:xfrm>
          <a:prstGeom prst="rect">
            <a:avLst/>
          </a:prstGeom>
        </p:spPr>
        <p:txBody>
          <a:bodyPr/>
          <a:lstStyle/>
          <a:p>
            <a:pPr>
              <a:defRPr b="0" sz="2700"/>
            </a:pPr>
            <a:r>
              <a:t>Integrating Connectivity</a:t>
            </a:r>
          </a:p>
          <a:p>
            <a:pPr>
              <a:defRPr b="0" sz="2000"/>
            </a:pPr>
            <a:r>
              <a:t>Proposal for bilateral collaboration between Ericsson and LTU</a:t>
            </a:r>
          </a:p>
        </p:txBody>
      </p:sp>
      <p:grpSp>
        <p:nvGrpSpPr>
          <p:cNvPr id="521" name="Connected and programable world"/>
          <p:cNvGrpSpPr/>
          <p:nvPr/>
        </p:nvGrpSpPr>
        <p:grpSpPr>
          <a:xfrm>
            <a:off x="3967014" y="3941038"/>
            <a:ext cx="1741421" cy="812808"/>
            <a:chOff x="0" y="-1"/>
            <a:chExt cx="1741420" cy="812806"/>
          </a:xfrm>
        </p:grpSpPr>
        <p:sp>
          <p:nvSpPr>
            <p:cNvPr id="519" name="Quote Bubble"/>
            <p:cNvSpPr/>
            <p:nvPr/>
          </p:nvSpPr>
          <p:spPr>
            <a:xfrm rot="10800000">
              <a:off x="0" y="-2"/>
              <a:ext cx="1741421" cy="812807"/>
            </a:xfrm>
            <a:prstGeom prst="wedgeEllipseCallout">
              <a:avLst>
                <a:gd name="adj1" fmla="val 19814"/>
                <a:gd name="adj2" fmla="val 70532"/>
              </a:avLst>
            </a:prstGeom>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p:spPr>
          <p:txBody>
            <a:bodyPr wrap="square" lIns="45718" tIns="45718" rIns="45718" bIns="45718" numCol="1" anchor="ctr">
              <a:noAutofit/>
            </a:bodyPr>
            <a:lstStyle/>
            <a:p>
              <a:pPr>
                <a:defRPr sz="1100">
                  <a:latin typeface="Arial"/>
                  <a:ea typeface="Arial"/>
                  <a:cs typeface="Arial"/>
                  <a:sym typeface="Arial"/>
                </a:defRPr>
              </a:pPr>
            </a:p>
          </p:txBody>
        </p:sp>
        <p:sp>
          <p:nvSpPr>
            <p:cNvPr id="520" name="Connected and programable world"/>
            <p:cNvSpPr txBox="1"/>
            <p:nvPr/>
          </p:nvSpPr>
          <p:spPr>
            <a:xfrm>
              <a:off x="150369" y="131665"/>
              <a:ext cx="1544919" cy="54406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p>
              <a:pPr algn="ctr">
                <a:defRPr sz="1100">
                  <a:latin typeface="Arial"/>
                  <a:ea typeface="Arial"/>
                  <a:cs typeface="Arial"/>
                  <a:sym typeface="Arial"/>
                </a:defRPr>
              </a:pPr>
              <a:r>
                <a:t>Sustainable </a:t>
              </a:r>
            </a:p>
            <a:p>
              <a:pPr algn="ctr">
                <a:defRPr sz="1100">
                  <a:latin typeface="Arial"/>
                  <a:ea typeface="Arial"/>
                  <a:cs typeface="Arial"/>
                  <a:sym typeface="Arial"/>
                </a:defRPr>
              </a:pPr>
              <a:r>
                <a:t>energy-efficient </a:t>
              </a:r>
            </a:p>
            <a:p>
              <a:pPr algn="ctr">
                <a:defRPr sz="1100">
                  <a:latin typeface="Arial"/>
                  <a:ea typeface="Arial"/>
                  <a:cs typeface="Arial"/>
                  <a:sym typeface="Arial"/>
                </a:defRPr>
              </a:pPr>
              <a:r>
                <a:t>connectivity</a:t>
              </a:r>
            </a:p>
          </p:txBody>
        </p:sp>
      </p:grpSp>
    </p:spTree>
  </p:cSld>
  <p:clrMapOvr>
    <a:masterClrMapping/>
  </p:clrMapOvr>
  <p:transition xmlns:p14="http://schemas.microsoft.com/office/powerpoint/2010/main" spd="med" advClick="1"/>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523" name="Subtitle 2"/>
          <p:cNvSpPr txBox="1"/>
          <p:nvPr>
            <p:ph type="sldNum" sz="quarter" idx="4294967295"/>
          </p:nvPr>
        </p:nvSpPr>
        <p:spPr>
          <a:xfrm>
            <a:off x="84073" y="4940243"/>
            <a:ext cx="193064" cy="165146"/>
          </a:xfrm>
          <a:prstGeom prst="rect">
            <a:avLst/>
          </a:prstGeom>
          <a:extLst>
            <a:ext uri="{C572A759-6A51-4108-AA02-DFA0A04FC94B}">
              <ma14:wrappingTextBoxFlag xmlns:ma14="http://schemas.microsoft.com/office/mac/drawingml/2011/main" val="1"/>
            </a:ext>
          </a:extLst>
        </p:spPr>
        <p:txBody>
          <a:bodyPr lIns="45718" tIns="45718" rIns="45718" bIns="45718"/>
          <a:lstStyle>
            <a:lvl1pPr algn="l" defTabSz="457200">
              <a:spcBef>
                <a:spcPts val="100"/>
              </a:spcBef>
              <a:defRPr b="1" spc="300" sz="600">
                <a:latin typeface="Arial"/>
                <a:ea typeface="Arial"/>
                <a:cs typeface="Arial"/>
                <a:sym typeface="Arial"/>
              </a:defRPr>
            </a:lvl1pPr>
          </a:lstStyle>
          <a:p>
            <a:pPr/>
            <a:fld id="{86CB4B4D-7CA3-9044-876B-883B54F8677D}" type="slidenum"/>
          </a:p>
        </p:txBody>
      </p:sp>
      <p:pic>
        <p:nvPicPr>
          <p:cNvPr id="524" name="Picture 7" descr="Picture 7"/>
          <p:cNvPicPr>
            <a:picLocks noChangeAspect="1"/>
          </p:cNvPicPr>
          <p:nvPr/>
        </p:nvPicPr>
        <p:blipFill>
          <a:blip r:embed="rId2">
            <a:extLst/>
          </a:blip>
          <a:stretch>
            <a:fillRect/>
          </a:stretch>
        </p:blipFill>
        <p:spPr>
          <a:xfrm>
            <a:off x="6020105" y="2060555"/>
            <a:ext cx="1315674" cy="2115495"/>
          </a:xfrm>
          <a:prstGeom prst="rect">
            <a:avLst/>
          </a:prstGeom>
          <a:ln w="12700">
            <a:miter lim="400000"/>
          </a:ln>
        </p:spPr>
      </p:pic>
      <p:sp>
        <p:nvSpPr>
          <p:cNvPr id="525" name="Title 1"/>
          <p:cNvSpPr txBox="1"/>
          <p:nvPr>
            <p:ph type="title"/>
          </p:nvPr>
        </p:nvSpPr>
        <p:spPr>
          <a:xfrm>
            <a:off x="323850" y="179999"/>
            <a:ext cx="8496300" cy="904801"/>
          </a:xfrm>
          <a:prstGeom prst="rect">
            <a:avLst/>
          </a:prstGeom>
        </p:spPr>
        <p:txBody>
          <a:bodyPr/>
          <a:lstStyle/>
          <a:p>
            <a:pPr/>
            <a:r>
              <a:t>Three pillars</a:t>
            </a:r>
          </a:p>
        </p:txBody>
      </p:sp>
      <p:pic>
        <p:nvPicPr>
          <p:cNvPr id="526" name="Content Placeholder 6" descr="Content Placeholder 6"/>
          <p:cNvPicPr>
            <a:picLocks noChangeAspect="1"/>
          </p:cNvPicPr>
          <p:nvPr/>
        </p:nvPicPr>
        <p:blipFill>
          <a:blip r:embed="rId2">
            <a:extLst/>
          </a:blip>
          <a:stretch>
            <a:fillRect/>
          </a:stretch>
        </p:blipFill>
        <p:spPr>
          <a:xfrm>
            <a:off x="3909371" y="2023983"/>
            <a:ext cx="1244602" cy="2108202"/>
          </a:xfrm>
          <a:prstGeom prst="rect">
            <a:avLst/>
          </a:prstGeom>
          <a:ln w="12700">
            <a:miter lim="400000"/>
          </a:ln>
        </p:spPr>
      </p:pic>
      <p:grpSp>
        <p:nvGrpSpPr>
          <p:cNvPr id="529" name="Flowchart: Magnetic Disk 5"/>
          <p:cNvGrpSpPr/>
          <p:nvPr/>
        </p:nvGrpSpPr>
        <p:grpSpPr>
          <a:xfrm>
            <a:off x="1979708" y="2112354"/>
            <a:ext cx="1232651" cy="2011898"/>
            <a:chOff x="-1" y="0"/>
            <a:chExt cx="1232650" cy="2011896"/>
          </a:xfrm>
        </p:grpSpPr>
        <p:sp>
          <p:nvSpPr>
            <p:cNvPr id="527" name="Shape"/>
            <p:cNvSpPr/>
            <p:nvPr/>
          </p:nvSpPr>
          <p:spPr>
            <a:xfrm>
              <a:off x="-2" y="-1"/>
              <a:ext cx="1232652" cy="201189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3600"/>
                  </a:moveTo>
                  <a:cubicBezTo>
                    <a:pt x="0" y="1612"/>
                    <a:pt x="4835" y="0"/>
                    <a:pt x="10800" y="0"/>
                  </a:cubicBezTo>
                  <a:cubicBezTo>
                    <a:pt x="16765" y="0"/>
                    <a:pt x="21600" y="1612"/>
                    <a:pt x="21600" y="3600"/>
                  </a:cubicBezTo>
                  <a:lnTo>
                    <a:pt x="21600" y="18000"/>
                  </a:lnTo>
                  <a:cubicBezTo>
                    <a:pt x="21600" y="19988"/>
                    <a:pt x="16765" y="21600"/>
                    <a:pt x="10800" y="21600"/>
                  </a:cubicBezTo>
                  <a:cubicBezTo>
                    <a:pt x="4835" y="21600"/>
                    <a:pt x="0" y="19988"/>
                    <a:pt x="0" y="18000"/>
                  </a:cubicBezTo>
                  <a:close/>
                </a:path>
              </a:pathLst>
            </a:custGeom>
            <a:solidFill>
              <a:schemeClr val="accent1"/>
            </a:solidFill>
            <a:ln w="12700" cap="flat">
              <a:noFill/>
              <a:miter lim="400000"/>
            </a:ln>
            <a:effectLst>
              <a:outerShdw sx="100000" sy="100000" kx="0" ky="0" algn="b" rotWithShape="0" blurRad="38100" dist="23000" dir="5400000">
                <a:srgbClr val="000000">
                  <a:alpha val="35000"/>
                </a:srgbClr>
              </a:outerShdw>
            </a:effectLst>
          </p:spPr>
          <p:txBody>
            <a:bodyPr wrap="square" lIns="45718" tIns="45718" rIns="45718" bIns="45718" numCol="1" anchor="ctr">
              <a:noAutofit/>
            </a:bodyPr>
            <a:lstStyle/>
            <a:p>
              <a:pPr algn="ctr">
                <a:defRPr>
                  <a:solidFill>
                    <a:srgbClr val="FFFFFF"/>
                  </a:solidFill>
                  <a:latin typeface="Arial"/>
                  <a:ea typeface="Arial"/>
                  <a:cs typeface="Arial"/>
                  <a:sym typeface="Arial"/>
                </a:defRPr>
              </a:pPr>
            </a:p>
          </p:txBody>
        </p:sp>
        <p:sp>
          <p:nvSpPr>
            <p:cNvPr id="528" name="Shape"/>
            <p:cNvSpPr/>
            <p:nvPr/>
          </p:nvSpPr>
          <p:spPr>
            <a:xfrm>
              <a:off x="-2" y="-1"/>
              <a:ext cx="1232652" cy="201189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3600"/>
                  </a:moveTo>
                  <a:cubicBezTo>
                    <a:pt x="21600" y="5588"/>
                    <a:pt x="16765" y="7200"/>
                    <a:pt x="10800" y="7200"/>
                  </a:cubicBezTo>
                  <a:cubicBezTo>
                    <a:pt x="4835" y="7200"/>
                    <a:pt x="0" y="5588"/>
                    <a:pt x="0" y="3600"/>
                  </a:cubicBezTo>
                  <a:moveTo>
                    <a:pt x="0" y="3600"/>
                  </a:moveTo>
                  <a:cubicBezTo>
                    <a:pt x="0" y="1612"/>
                    <a:pt x="4835" y="0"/>
                    <a:pt x="10800" y="0"/>
                  </a:cubicBezTo>
                  <a:cubicBezTo>
                    <a:pt x="16765" y="0"/>
                    <a:pt x="21600" y="1612"/>
                    <a:pt x="21600" y="3600"/>
                  </a:cubicBezTo>
                  <a:lnTo>
                    <a:pt x="21600" y="18000"/>
                  </a:lnTo>
                  <a:cubicBezTo>
                    <a:pt x="21600" y="19988"/>
                    <a:pt x="16765" y="21600"/>
                    <a:pt x="10800" y="21600"/>
                  </a:cubicBezTo>
                  <a:cubicBezTo>
                    <a:pt x="4835" y="21600"/>
                    <a:pt x="0" y="19988"/>
                    <a:pt x="0" y="18000"/>
                  </a:cubicBezTo>
                  <a:close/>
                </a:path>
              </a:pathLst>
            </a:custGeom>
            <a:noFill/>
            <a:ln w="19050" cap="flat">
              <a:solidFill>
                <a:schemeClr val="accent4"/>
              </a:solidFill>
              <a:prstDash val="solid"/>
              <a:round/>
            </a:ln>
            <a:effectLst/>
          </p:spPr>
          <p:txBody>
            <a:bodyPr wrap="square" lIns="45718" tIns="45718" rIns="45718" bIns="45718" numCol="1" anchor="ctr">
              <a:noAutofit/>
            </a:bodyPr>
            <a:lstStyle/>
            <a:p>
              <a:pPr algn="ctr">
                <a:defRPr>
                  <a:solidFill>
                    <a:srgbClr val="FFFFFF"/>
                  </a:solidFill>
                  <a:latin typeface="Arial"/>
                  <a:ea typeface="Arial"/>
                  <a:cs typeface="Arial"/>
                  <a:sym typeface="Arial"/>
                </a:defRPr>
              </a:pPr>
            </a:p>
          </p:txBody>
        </p:sp>
      </p:grpSp>
      <p:grpSp>
        <p:nvGrpSpPr>
          <p:cNvPr id="532" name="Flowchart: Magnetic Disk 3"/>
          <p:cNvGrpSpPr/>
          <p:nvPr/>
        </p:nvGrpSpPr>
        <p:grpSpPr>
          <a:xfrm>
            <a:off x="1835693" y="1888075"/>
            <a:ext cx="5544622" cy="936108"/>
            <a:chOff x="0" y="-1"/>
            <a:chExt cx="5544620" cy="936107"/>
          </a:xfrm>
        </p:grpSpPr>
        <p:sp>
          <p:nvSpPr>
            <p:cNvPr id="530" name="Shape"/>
            <p:cNvSpPr/>
            <p:nvPr/>
          </p:nvSpPr>
          <p:spPr>
            <a:xfrm>
              <a:off x="-1" y="-2"/>
              <a:ext cx="5544621" cy="93610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3600"/>
                  </a:moveTo>
                  <a:cubicBezTo>
                    <a:pt x="0" y="1612"/>
                    <a:pt x="4835" y="0"/>
                    <a:pt x="10800" y="0"/>
                  </a:cubicBezTo>
                  <a:cubicBezTo>
                    <a:pt x="16765" y="0"/>
                    <a:pt x="21600" y="1612"/>
                    <a:pt x="21600" y="3600"/>
                  </a:cubicBezTo>
                  <a:lnTo>
                    <a:pt x="21600" y="18000"/>
                  </a:lnTo>
                  <a:cubicBezTo>
                    <a:pt x="21600" y="19988"/>
                    <a:pt x="16765" y="21600"/>
                    <a:pt x="10800" y="21600"/>
                  </a:cubicBezTo>
                  <a:cubicBezTo>
                    <a:pt x="4835" y="21600"/>
                    <a:pt x="0" y="19988"/>
                    <a:pt x="0" y="18000"/>
                  </a:cubicBezTo>
                  <a:close/>
                </a:path>
              </a:pathLst>
            </a:custGeom>
            <a:solidFill>
              <a:schemeClr val="accent1"/>
            </a:solidFill>
            <a:ln w="12700" cap="flat">
              <a:noFill/>
              <a:miter lim="400000"/>
            </a:ln>
            <a:effectLst>
              <a:outerShdw sx="100000" sy="100000" kx="0" ky="0" algn="b" rotWithShape="0" blurRad="38100" dist="23000" dir="5400000">
                <a:srgbClr val="000000">
                  <a:alpha val="35000"/>
                </a:srgbClr>
              </a:outerShdw>
            </a:effectLst>
          </p:spPr>
          <p:txBody>
            <a:bodyPr wrap="square" lIns="45718" tIns="45718" rIns="45718" bIns="45718" numCol="1" anchor="ctr">
              <a:noAutofit/>
            </a:bodyPr>
            <a:lstStyle/>
            <a:p>
              <a:pPr algn="ctr">
                <a:defRPr>
                  <a:solidFill>
                    <a:srgbClr val="FFFFFF"/>
                  </a:solidFill>
                  <a:latin typeface="Arial"/>
                  <a:ea typeface="Arial"/>
                  <a:cs typeface="Arial"/>
                  <a:sym typeface="Arial"/>
                </a:defRPr>
              </a:pPr>
            </a:p>
          </p:txBody>
        </p:sp>
        <p:sp>
          <p:nvSpPr>
            <p:cNvPr id="531" name="Shape"/>
            <p:cNvSpPr/>
            <p:nvPr/>
          </p:nvSpPr>
          <p:spPr>
            <a:xfrm>
              <a:off x="-1" y="-2"/>
              <a:ext cx="5544621" cy="93610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3600"/>
                  </a:moveTo>
                  <a:cubicBezTo>
                    <a:pt x="21600" y="5588"/>
                    <a:pt x="16765" y="7200"/>
                    <a:pt x="10800" y="7200"/>
                  </a:cubicBezTo>
                  <a:cubicBezTo>
                    <a:pt x="4835" y="7200"/>
                    <a:pt x="0" y="5588"/>
                    <a:pt x="0" y="3600"/>
                  </a:cubicBezTo>
                  <a:moveTo>
                    <a:pt x="0" y="3600"/>
                  </a:moveTo>
                  <a:cubicBezTo>
                    <a:pt x="0" y="1612"/>
                    <a:pt x="4835" y="0"/>
                    <a:pt x="10800" y="0"/>
                  </a:cubicBezTo>
                  <a:cubicBezTo>
                    <a:pt x="16765" y="0"/>
                    <a:pt x="21600" y="1612"/>
                    <a:pt x="21600" y="3600"/>
                  </a:cubicBezTo>
                  <a:lnTo>
                    <a:pt x="21600" y="18000"/>
                  </a:lnTo>
                  <a:cubicBezTo>
                    <a:pt x="21600" y="19988"/>
                    <a:pt x="16765" y="21600"/>
                    <a:pt x="10800" y="21600"/>
                  </a:cubicBezTo>
                  <a:cubicBezTo>
                    <a:pt x="4835" y="21600"/>
                    <a:pt x="0" y="19988"/>
                    <a:pt x="0" y="18000"/>
                  </a:cubicBezTo>
                  <a:close/>
                </a:path>
              </a:pathLst>
            </a:custGeom>
            <a:noFill/>
            <a:ln w="19050" cap="flat">
              <a:solidFill>
                <a:schemeClr val="accent4"/>
              </a:solidFill>
              <a:prstDash val="solid"/>
              <a:round/>
            </a:ln>
            <a:effectLst/>
          </p:spPr>
          <p:txBody>
            <a:bodyPr wrap="square" lIns="45718" tIns="45718" rIns="45718" bIns="45718" numCol="1" anchor="ctr">
              <a:noAutofit/>
            </a:bodyPr>
            <a:lstStyle/>
            <a:p>
              <a:pPr algn="ctr">
                <a:defRPr>
                  <a:solidFill>
                    <a:srgbClr val="FFFFFF"/>
                  </a:solidFill>
                  <a:latin typeface="Arial"/>
                  <a:ea typeface="Arial"/>
                  <a:cs typeface="Arial"/>
                  <a:sym typeface="Arial"/>
                </a:defRPr>
              </a:pPr>
            </a:p>
          </p:txBody>
        </p:sp>
      </p:grpSp>
      <p:sp>
        <p:nvSpPr>
          <p:cNvPr id="533" name="TextBox 4"/>
          <p:cNvSpPr txBox="1"/>
          <p:nvPr/>
        </p:nvSpPr>
        <p:spPr>
          <a:xfrm>
            <a:off x="2549014" y="2297577"/>
            <a:ext cx="4589083" cy="313391"/>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1600">
                <a:solidFill>
                  <a:srgbClr val="FFFFFF"/>
                </a:solidFill>
                <a:latin typeface="Arial"/>
                <a:ea typeface="Arial"/>
                <a:cs typeface="Arial"/>
                <a:sym typeface="Arial"/>
              </a:defRPr>
            </a:lvl1pPr>
          </a:lstStyle>
          <a:p>
            <a:pPr/>
            <a:r>
              <a:t>Ericsson-LTU technology research 2030</a:t>
            </a:r>
          </a:p>
        </p:txBody>
      </p:sp>
      <p:sp>
        <p:nvSpPr>
          <p:cNvPr id="534" name="TextBox 8"/>
          <p:cNvSpPr txBox="1"/>
          <p:nvPr/>
        </p:nvSpPr>
        <p:spPr>
          <a:xfrm>
            <a:off x="1646400" y="2975301"/>
            <a:ext cx="1899270" cy="695223"/>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lgn="ctr">
              <a:defRPr b="1" sz="1400">
                <a:solidFill>
                  <a:srgbClr val="FFFFFF"/>
                </a:solidFill>
                <a:latin typeface="Arial"/>
                <a:ea typeface="Arial"/>
                <a:cs typeface="Arial"/>
                <a:sym typeface="Arial"/>
              </a:defRPr>
            </a:pPr>
            <a:r>
              <a:t>A. </a:t>
            </a:r>
          </a:p>
          <a:p>
            <a:pPr algn="ctr">
              <a:defRPr b="1" sz="1400">
                <a:solidFill>
                  <a:srgbClr val="FFFFFF"/>
                </a:solidFill>
                <a:latin typeface="Arial"/>
                <a:ea typeface="Arial"/>
                <a:cs typeface="Arial"/>
                <a:sym typeface="Arial"/>
              </a:defRPr>
            </a:pPr>
            <a:r>
              <a:t>Ubiquitous connectivity</a:t>
            </a:r>
          </a:p>
        </p:txBody>
      </p:sp>
      <p:sp>
        <p:nvSpPr>
          <p:cNvPr id="535" name="TextBox 9"/>
          <p:cNvSpPr txBox="1"/>
          <p:nvPr/>
        </p:nvSpPr>
        <p:spPr>
          <a:xfrm>
            <a:off x="3607625" y="2986297"/>
            <a:ext cx="1899270" cy="898423"/>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lgn="ctr">
              <a:defRPr b="1" sz="1400">
                <a:solidFill>
                  <a:srgbClr val="FFFFFF"/>
                </a:solidFill>
                <a:latin typeface="Arial"/>
                <a:ea typeface="Arial"/>
                <a:cs typeface="Arial"/>
                <a:sym typeface="Arial"/>
              </a:defRPr>
            </a:pPr>
            <a:r>
              <a:t>B.</a:t>
            </a:r>
          </a:p>
          <a:p>
            <a:pPr algn="ctr">
              <a:defRPr b="1" sz="1400">
                <a:solidFill>
                  <a:srgbClr val="FFFFFF"/>
                </a:solidFill>
                <a:latin typeface="Arial"/>
                <a:ea typeface="Arial"/>
                <a:cs typeface="Arial"/>
                <a:sym typeface="Arial"/>
              </a:defRPr>
            </a:pPr>
            <a:r>
              <a:t>Federated </a:t>
            </a:r>
          </a:p>
          <a:p>
            <a:pPr algn="ctr">
              <a:defRPr b="1" sz="1400">
                <a:solidFill>
                  <a:srgbClr val="FFFFFF"/>
                </a:solidFill>
                <a:latin typeface="Arial"/>
                <a:ea typeface="Arial"/>
                <a:cs typeface="Arial"/>
                <a:sym typeface="Arial"/>
              </a:defRPr>
            </a:pPr>
            <a:r>
              <a:t>telecom </a:t>
            </a:r>
          </a:p>
          <a:p>
            <a:pPr algn="ctr">
              <a:defRPr b="1" sz="1400">
                <a:solidFill>
                  <a:srgbClr val="FFFFFF"/>
                </a:solidFill>
                <a:latin typeface="Arial"/>
                <a:ea typeface="Arial"/>
                <a:cs typeface="Arial"/>
                <a:sym typeface="Arial"/>
              </a:defRPr>
            </a:pPr>
            <a:r>
              <a:t>platform</a:t>
            </a:r>
          </a:p>
        </p:txBody>
      </p:sp>
      <p:sp>
        <p:nvSpPr>
          <p:cNvPr id="536" name="TextBox 10"/>
          <p:cNvSpPr txBox="1"/>
          <p:nvPr/>
        </p:nvSpPr>
        <p:spPr>
          <a:xfrm>
            <a:off x="5761385" y="2986297"/>
            <a:ext cx="1899270" cy="695223"/>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lgn="ctr">
              <a:defRPr b="1" sz="1400">
                <a:solidFill>
                  <a:srgbClr val="FFFFFF"/>
                </a:solidFill>
                <a:latin typeface="Arial"/>
                <a:ea typeface="Arial"/>
                <a:cs typeface="Arial"/>
                <a:sym typeface="Arial"/>
              </a:defRPr>
            </a:pPr>
            <a:r>
              <a:t>C.</a:t>
            </a:r>
          </a:p>
          <a:p>
            <a:pPr algn="ctr">
              <a:defRPr b="1" sz="1400">
                <a:solidFill>
                  <a:srgbClr val="FFFFFF"/>
                </a:solidFill>
                <a:latin typeface="Arial"/>
                <a:ea typeface="Arial"/>
                <a:cs typeface="Arial"/>
                <a:sym typeface="Arial"/>
              </a:defRPr>
            </a:pPr>
            <a:r>
              <a:t>Industry</a:t>
            </a:r>
          </a:p>
          <a:p>
            <a:pPr algn="ctr">
              <a:defRPr b="1" sz="1400">
                <a:solidFill>
                  <a:srgbClr val="FFFFFF"/>
                </a:solidFill>
                <a:latin typeface="Arial"/>
                <a:ea typeface="Arial"/>
                <a:cs typeface="Arial"/>
                <a:sym typeface="Arial"/>
              </a:defRPr>
            </a:pPr>
            <a:r>
              <a:t>4.0</a:t>
            </a:r>
          </a:p>
        </p:txBody>
      </p:sp>
      <p:pic>
        <p:nvPicPr>
          <p:cNvPr id="537" name="3D Model 24" descr="3D Model 24"/>
          <p:cNvPicPr>
            <a:picLocks noChangeAspect="1"/>
          </p:cNvPicPr>
          <p:nvPr/>
        </p:nvPicPr>
        <p:blipFill>
          <a:blip r:embed="rId3">
            <a:extLst/>
          </a:blip>
          <a:stretch>
            <a:fillRect/>
          </a:stretch>
        </p:blipFill>
        <p:spPr>
          <a:xfrm>
            <a:off x="4105974" y="1061164"/>
            <a:ext cx="279418" cy="754908"/>
          </a:xfrm>
          <a:prstGeom prst="rect">
            <a:avLst/>
          </a:prstGeom>
          <a:ln w="12700">
            <a:miter lim="400000"/>
          </a:ln>
        </p:spPr>
      </p:pic>
      <p:pic>
        <p:nvPicPr>
          <p:cNvPr id="538" name="3D Model 25" descr="3D Model 25"/>
          <p:cNvPicPr>
            <a:picLocks noChangeAspect="1"/>
          </p:cNvPicPr>
          <p:nvPr/>
        </p:nvPicPr>
        <p:blipFill>
          <a:blip r:embed="rId4">
            <a:extLst/>
          </a:blip>
          <a:stretch>
            <a:fillRect/>
          </a:stretch>
        </p:blipFill>
        <p:spPr>
          <a:xfrm>
            <a:off x="4702504" y="1086963"/>
            <a:ext cx="326847" cy="703310"/>
          </a:xfrm>
          <a:prstGeom prst="rect">
            <a:avLst/>
          </a:prstGeom>
          <a:ln w="12700">
            <a:miter lim="400000"/>
          </a:ln>
        </p:spPr>
      </p:pic>
    </p:spTree>
  </p:cSld>
  <p:clrMapOvr>
    <a:masterClrMapping/>
  </p:clrMapOvr>
  <p:transition xmlns:p14="http://schemas.microsoft.com/office/powerpoint/2010/main" spd="med" advClick="1"/>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540" name="Subtitle 2"/>
          <p:cNvSpPr txBox="1"/>
          <p:nvPr>
            <p:ph type="sldNum" sz="quarter" idx="4294967295"/>
          </p:nvPr>
        </p:nvSpPr>
        <p:spPr>
          <a:xfrm>
            <a:off x="84073" y="4940243"/>
            <a:ext cx="193064" cy="165146"/>
          </a:xfrm>
          <a:prstGeom prst="rect">
            <a:avLst/>
          </a:prstGeom>
          <a:extLst>
            <a:ext uri="{C572A759-6A51-4108-AA02-DFA0A04FC94B}">
              <ma14:wrappingTextBoxFlag xmlns:ma14="http://schemas.microsoft.com/office/mac/drawingml/2011/main" val="1"/>
            </a:ext>
          </a:extLst>
        </p:spPr>
        <p:txBody>
          <a:bodyPr lIns="45718" tIns="45718" rIns="45718" bIns="45718"/>
          <a:lstStyle>
            <a:lvl1pPr algn="l" defTabSz="457200">
              <a:spcBef>
                <a:spcPts val="100"/>
              </a:spcBef>
              <a:defRPr b="1" spc="300" sz="600">
                <a:latin typeface="Arial"/>
                <a:ea typeface="Arial"/>
                <a:cs typeface="Arial"/>
                <a:sym typeface="Arial"/>
              </a:defRPr>
            </a:lvl1pPr>
          </a:lstStyle>
          <a:p>
            <a:pPr/>
            <a:fld id="{86CB4B4D-7CA3-9044-876B-883B54F8677D}" type="slidenum"/>
          </a:p>
        </p:txBody>
      </p:sp>
      <p:sp>
        <p:nvSpPr>
          <p:cNvPr id="541" name="Title 1"/>
          <p:cNvSpPr txBox="1"/>
          <p:nvPr>
            <p:ph type="title"/>
          </p:nvPr>
        </p:nvSpPr>
        <p:spPr>
          <a:xfrm>
            <a:off x="323850" y="179999"/>
            <a:ext cx="8496300" cy="904801"/>
          </a:xfrm>
          <a:prstGeom prst="rect">
            <a:avLst/>
          </a:prstGeom>
        </p:spPr>
        <p:txBody>
          <a:bodyPr/>
          <a:lstStyle/>
          <a:p>
            <a:pPr/>
            <a:r>
              <a:t>Each pillar defines</a:t>
            </a:r>
          </a:p>
        </p:txBody>
      </p:sp>
      <p:sp>
        <p:nvSpPr>
          <p:cNvPr id="542" name="Content Placeholder 2"/>
          <p:cNvSpPr txBox="1"/>
          <p:nvPr>
            <p:ph type="body" idx="1"/>
          </p:nvPr>
        </p:nvSpPr>
        <p:spPr>
          <a:xfrm>
            <a:off x="323850" y="1079500"/>
            <a:ext cx="8483600" cy="3796506"/>
          </a:xfrm>
          <a:prstGeom prst="rect">
            <a:avLst/>
          </a:prstGeom>
        </p:spPr>
        <p:txBody>
          <a:bodyPr/>
          <a:lstStyle/>
          <a:p>
            <a:pPr marL="0" indent="0">
              <a:spcBef>
                <a:spcPts val="300"/>
              </a:spcBef>
              <a:buSzTx/>
              <a:buNone/>
              <a:defRPr sz="1600"/>
            </a:pPr>
            <a:r>
              <a:t>General</a:t>
            </a:r>
          </a:p>
          <a:p>
            <a:pPr lvl="1" marL="742950" indent="-285750">
              <a:spcBef>
                <a:spcPts val="300"/>
              </a:spcBef>
              <a:buFont typeface="Arial"/>
              <a:defRPr sz="1400"/>
            </a:pPr>
            <a:r>
              <a:t>Objective, Approach, LTU expertise &amp; background</a:t>
            </a:r>
            <a:endParaRPr sz="2000"/>
          </a:p>
          <a:p>
            <a:pPr lvl="1" marL="742950" indent="-285750">
              <a:spcBef>
                <a:spcPts val="400"/>
              </a:spcBef>
              <a:buFont typeface="Arial"/>
              <a:defRPr sz="1400"/>
            </a:pPr>
          </a:p>
          <a:p>
            <a:pPr marL="0" indent="0">
              <a:spcBef>
                <a:spcPts val="300"/>
              </a:spcBef>
              <a:buSzTx/>
              <a:buNone/>
              <a:defRPr sz="1600"/>
            </a:pPr>
            <a:r>
              <a:t>Specific </a:t>
            </a:r>
            <a:r>
              <a:rPr b="1" i="1"/>
              <a:t>research topics</a:t>
            </a:r>
          </a:p>
          <a:p>
            <a:pPr lvl="1" marL="742950" indent="-285750">
              <a:spcBef>
                <a:spcPts val="300"/>
              </a:spcBef>
              <a:buFont typeface="Arial"/>
              <a:defRPr sz="1400"/>
            </a:pPr>
            <a:r>
              <a:t>Where each topic relates to market targets</a:t>
            </a:r>
            <a:endParaRPr sz="2000"/>
          </a:p>
          <a:p>
            <a:pPr marL="0" indent="0">
              <a:buSzTx/>
              <a:buNone/>
              <a:defRPr sz="1600"/>
            </a:pPr>
          </a:p>
          <a:p>
            <a:pPr marL="0" indent="0">
              <a:spcBef>
                <a:spcPts val="300"/>
              </a:spcBef>
              <a:buSzTx/>
              <a:buNone/>
              <a:defRPr sz="1600"/>
            </a:pPr>
            <a:r>
              <a:t>Joint activities, e.g.,</a:t>
            </a:r>
          </a:p>
          <a:p>
            <a:pPr lvl="1" marL="742950" indent="-285750">
              <a:spcBef>
                <a:spcPts val="300"/>
              </a:spcBef>
              <a:buFont typeface="Arial"/>
              <a:defRPr sz="1400"/>
            </a:pPr>
            <a:r>
              <a:t>Project proposals, Mobility, Courses</a:t>
            </a:r>
            <a:endParaRPr sz="2000"/>
          </a:p>
          <a:p>
            <a:pPr marL="0" indent="0">
              <a:buSzTx/>
              <a:buNone/>
              <a:defRPr sz="1600"/>
            </a:pPr>
          </a:p>
          <a:p>
            <a:pPr marL="0" indent="0">
              <a:spcBef>
                <a:spcPts val="300"/>
              </a:spcBef>
              <a:buSzTx/>
              <a:buNone/>
              <a:defRPr sz="1600"/>
            </a:pPr>
            <a:r>
              <a:t>Contributions to Ericsson’s ’</a:t>
            </a:r>
            <a:r>
              <a:rPr b="1"/>
              <a:t>Technology Journeys</a:t>
            </a:r>
            <a:r>
              <a:t>’ and </a:t>
            </a:r>
            <a:r>
              <a:rPr b="1"/>
              <a:t>’Stepping Stones</a:t>
            </a:r>
            <a:r>
              <a:t>’</a:t>
            </a:r>
          </a:p>
          <a:p>
            <a:pPr lvl="1" marL="742950" indent="-285750">
              <a:spcBef>
                <a:spcPts val="300"/>
              </a:spcBef>
              <a:buFont typeface="Arial"/>
              <a:defRPr sz="1400"/>
            </a:pPr>
            <a:r>
              <a:t>Stepping stones indicated where possible</a:t>
            </a:r>
          </a:p>
        </p:txBody>
      </p:sp>
    </p:spTree>
  </p:cSld>
  <p:clrMapOvr>
    <a:masterClrMapping/>
  </p:clrMapOvr>
  <p:transition xmlns:p14="http://schemas.microsoft.com/office/powerpoint/2010/main" spd="med" advClick="1"/>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544" name="Subtitle 2"/>
          <p:cNvSpPr txBox="1"/>
          <p:nvPr>
            <p:ph type="sldNum" sz="quarter" idx="4294967295"/>
          </p:nvPr>
        </p:nvSpPr>
        <p:spPr>
          <a:xfrm>
            <a:off x="84073" y="4940243"/>
            <a:ext cx="193064" cy="165146"/>
          </a:xfrm>
          <a:prstGeom prst="rect">
            <a:avLst/>
          </a:prstGeom>
          <a:extLst>
            <a:ext uri="{C572A759-6A51-4108-AA02-DFA0A04FC94B}">
              <ma14:wrappingTextBoxFlag xmlns:ma14="http://schemas.microsoft.com/office/mac/drawingml/2011/main" val="1"/>
            </a:ext>
          </a:extLst>
        </p:spPr>
        <p:txBody>
          <a:bodyPr lIns="45718" tIns="45718" rIns="45718" bIns="45718"/>
          <a:lstStyle>
            <a:lvl1pPr algn="l" defTabSz="457200">
              <a:spcBef>
                <a:spcPts val="100"/>
              </a:spcBef>
              <a:defRPr b="1" spc="300" sz="600">
                <a:latin typeface="Arial"/>
                <a:ea typeface="Arial"/>
                <a:cs typeface="Arial"/>
                <a:sym typeface="Arial"/>
              </a:defRPr>
            </a:lvl1pPr>
          </a:lstStyle>
          <a:p>
            <a:pPr/>
            <a:fld id="{86CB4B4D-7CA3-9044-876B-883B54F8677D}" type="slidenum"/>
          </a:p>
        </p:txBody>
      </p:sp>
      <p:sp>
        <p:nvSpPr>
          <p:cNvPr id="545" name="Rectangle 2"/>
          <p:cNvSpPr txBox="1"/>
          <p:nvPr>
            <p:ph type="title"/>
          </p:nvPr>
        </p:nvSpPr>
        <p:spPr>
          <a:xfrm>
            <a:off x="305990" y="126205"/>
            <a:ext cx="8838011" cy="1015604"/>
          </a:xfrm>
          <a:prstGeom prst="rect">
            <a:avLst/>
          </a:prstGeom>
        </p:spPr>
        <p:txBody>
          <a:bodyPr lIns="0" tIns="0" rIns="0" bIns="0"/>
          <a:lstStyle>
            <a:lvl1pPr>
              <a:defRPr b="0">
                <a:latin typeface="Carlito"/>
                <a:ea typeface="Carlito"/>
                <a:cs typeface="Carlito"/>
                <a:sym typeface="Carlito"/>
              </a:defRPr>
            </a:lvl1pPr>
          </a:lstStyle>
          <a:p>
            <a:pPr/>
            <a:r>
              <a:t>Topic to Market principle</a:t>
            </a:r>
          </a:p>
        </p:txBody>
      </p:sp>
      <p:grpSp>
        <p:nvGrpSpPr>
          <p:cNvPr id="548" name="Rounded Rectangle 30"/>
          <p:cNvGrpSpPr/>
          <p:nvPr/>
        </p:nvGrpSpPr>
        <p:grpSpPr>
          <a:xfrm>
            <a:off x="2528437" y="1967307"/>
            <a:ext cx="4311727" cy="2333963"/>
            <a:chOff x="-1" y="0"/>
            <a:chExt cx="4311725" cy="2333962"/>
          </a:xfrm>
        </p:grpSpPr>
        <p:sp>
          <p:nvSpPr>
            <p:cNvPr id="546" name="Rounded Rectangle"/>
            <p:cNvSpPr/>
            <p:nvPr/>
          </p:nvSpPr>
          <p:spPr>
            <a:xfrm rot="20021682">
              <a:off x="-175156" y="1017521"/>
              <a:ext cx="4662034" cy="298919"/>
            </a:xfrm>
            <a:prstGeom prst="roundRect">
              <a:avLst>
                <a:gd name="adj" fmla="val 16667"/>
              </a:avLst>
            </a:prstGeom>
            <a:noFill/>
            <a:ln w="25400" cap="flat">
              <a:solidFill>
                <a:srgbClr val="4472C4"/>
              </a:solidFill>
              <a:prstDash val="solid"/>
              <a:miter lim="800000"/>
            </a:ln>
            <a:effectLst/>
          </p:spPr>
          <p:txBody>
            <a:bodyPr wrap="square" lIns="45718" tIns="45718" rIns="45718" bIns="45718" numCol="1" anchor="t">
              <a:noAutofit/>
            </a:bodyPr>
            <a:lstStyle/>
            <a:p>
              <a:pPr algn="ctr" defTabSz="342900">
                <a:defRPr sz="1200">
                  <a:ln w="9525" cap="flat">
                    <a:solidFill>
                      <a:srgbClr val="000000"/>
                    </a:solidFill>
                    <a:prstDash val="solid"/>
                    <a:round/>
                  </a:ln>
                  <a:solidFill>
                    <a:srgbClr val="000000"/>
                  </a:solidFill>
                  <a:latin typeface="Arial"/>
                  <a:ea typeface="Arial"/>
                  <a:cs typeface="Arial"/>
                  <a:sym typeface="Arial"/>
                </a:defRPr>
              </a:pPr>
            </a:p>
          </p:txBody>
        </p:sp>
        <p:sp>
          <p:nvSpPr>
            <p:cNvPr id="547" name="Drone-enabled coverage"/>
            <p:cNvSpPr txBox="1"/>
            <p:nvPr/>
          </p:nvSpPr>
          <p:spPr>
            <a:xfrm rot="20021682">
              <a:off x="-152500" y="1040982"/>
              <a:ext cx="4604274" cy="22681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6999" tIns="26999" rIns="26999" bIns="26999" numCol="1" anchor="t">
              <a:spAutoFit/>
            </a:bodyPr>
            <a:lstStyle>
              <a:lvl1pPr algn="ctr" defTabSz="342900">
                <a:defRPr sz="1200">
                  <a:solidFill>
                    <a:srgbClr val="000000"/>
                  </a:solidFill>
                  <a:latin typeface="Arial"/>
                  <a:ea typeface="Arial"/>
                  <a:cs typeface="Arial"/>
                  <a:sym typeface="Arial"/>
                </a:defRPr>
              </a:lvl1pPr>
            </a:lstStyle>
            <a:p>
              <a:pPr/>
              <a:r>
                <a:t>Topic 3</a:t>
              </a:r>
            </a:p>
          </p:txBody>
        </p:sp>
      </p:grpSp>
      <p:grpSp>
        <p:nvGrpSpPr>
          <p:cNvPr id="551" name="Rounded Rectangle 32"/>
          <p:cNvGrpSpPr/>
          <p:nvPr/>
        </p:nvGrpSpPr>
        <p:grpSpPr>
          <a:xfrm>
            <a:off x="1445357" y="1989359"/>
            <a:ext cx="4321769" cy="2311161"/>
            <a:chOff x="0" y="0"/>
            <a:chExt cx="4321767" cy="2311160"/>
          </a:xfrm>
        </p:grpSpPr>
        <p:sp>
          <p:nvSpPr>
            <p:cNvPr id="549" name="Rounded Rectangle"/>
            <p:cNvSpPr/>
            <p:nvPr/>
          </p:nvSpPr>
          <p:spPr>
            <a:xfrm rot="20041018">
              <a:off x="-170134" y="1006122"/>
              <a:ext cx="4662035" cy="298915"/>
            </a:xfrm>
            <a:prstGeom prst="roundRect">
              <a:avLst>
                <a:gd name="adj" fmla="val 16667"/>
              </a:avLst>
            </a:prstGeom>
            <a:noFill/>
            <a:ln w="25400" cap="flat">
              <a:solidFill>
                <a:srgbClr val="4472C4"/>
              </a:solidFill>
              <a:prstDash val="solid"/>
              <a:miter lim="800000"/>
            </a:ln>
            <a:effectLst/>
          </p:spPr>
          <p:txBody>
            <a:bodyPr wrap="square" lIns="45718" tIns="45718" rIns="45718" bIns="45718" numCol="1" anchor="t">
              <a:noAutofit/>
            </a:bodyPr>
            <a:lstStyle/>
            <a:p>
              <a:pPr algn="ctr" defTabSz="342900">
                <a:defRPr sz="1200">
                  <a:solidFill>
                    <a:srgbClr val="FFFFFF"/>
                  </a:solidFill>
                  <a:latin typeface="Arial"/>
                  <a:ea typeface="Arial"/>
                  <a:cs typeface="Arial"/>
                  <a:sym typeface="Arial"/>
                </a:defRPr>
              </a:pPr>
            </a:p>
          </p:txBody>
        </p:sp>
        <p:sp>
          <p:nvSpPr>
            <p:cNvPr id="550" name="Inequality-measures and regulation"/>
            <p:cNvSpPr txBox="1"/>
            <p:nvPr/>
          </p:nvSpPr>
          <p:spPr>
            <a:xfrm rot="20041018">
              <a:off x="-147409" y="1029548"/>
              <a:ext cx="4604276" cy="22681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6999" tIns="26999" rIns="26999" bIns="26999" numCol="1" anchor="t">
              <a:spAutoFit/>
            </a:bodyPr>
            <a:lstStyle>
              <a:lvl1pPr algn="ctr" defTabSz="342900">
                <a:defRPr sz="1200">
                  <a:solidFill>
                    <a:srgbClr val="000000"/>
                  </a:solidFill>
                  <a:latin typeface="Arial"/>
                  <a:ea typeface="Arial"/>
                  <a:cs typeface="Arial"/>
                  <a:sym typeface="Arial"/>
                </a:defRPr>
              </a:lvl1pPr>
            </a:lstStyle>
            <a:p>
              <a:pPr/>
              <a:r>
                <a:t>Topic 2</a:t>
              </a:r>
            </a:p>
          </p:txBody>
        </p:sp>
      </p:grpSp>
      <p:grpSp>
        <p:nvGrpSpPr>
          <p:cNvPr id="554" name="Rounded Rectangle 33"/>
          <p:cNvGrpSpPr/>
          <p:nvPr/>
        </p:nvGrpSpPr>
        <p:grpSpPr>
          <a:xfrm>
            <a:off x="378374" y="1949784"/>
            <a:ext cx="4300502" cy="2358984"/>
            <a:chOff x="0" y="0"/>
            <a:chExt cx="4300500" cy="2358982"/>
          </a:xfrm>
        </p:grpSpPr>
        <p:sp>
          <p:nvSpPr>
            <p:cNvPr id="552" name="Rounded Rectangle"/>
            <p:cNvSpPr/>
            <p:nvPr/>
          </p:nvSpPr>
          <p:spPr>
            <a:xfrm rot="20000385">
              <a:off x="-180766" y="1030034"/>
              <a:ext cx="4662033" cy="298914"/>
            </a:xfrm>
            <a:prstGeom prst="roundRect">
              <a:avLst>
                <a:gd name="adj" fmla="val 16667"/>
              </a:avLst>
            </a:prstGeom>
            <a:noFill/>
            <a:ln w="25400" cap="flat">
              <a:solidFill>
                <a:srgbClr val="4472C4"/>
              </a:solidFill>
              <a:prstDash val="solid"/>
              <a:miter lim="800000"/>
            </a:ln>
            <a:effectLst/>
          </p:spPr>
          <p:txBody>
            <a:bodyPr wrap="square" lIns="45718" tIns="45718" rIns="45718" bIns="45718" numCol="1" anchor="t">
              <a:noAutofit/>
            </a:bodyPr>
            <a:lstStyle/>
            <a:p>
              <a:pPr algn="ctr" defTabSz="342900">
                <a:defRPr sz="1200">
                  <a:solidFill>
                    <a:srgbClr val="FFFFFF"/>
                  </a:solidFill>
                  <a:latin typeface="Arial"/>
                  <a:ea typeface="Arial"/>
                  <a:cs typeface="Arial"/>
                  <a:sym typeface="Arial"/>
                </a:defRPr>
              </a:pPr>
            </a:p>
          </p:txBody>
        </p:sp>
        <p:sp>
          <p:nvSpPr>
            <p:cNvPr id="553" name="MIMO/IRS for coverage extension &amp; localization"/>
            <p:cNvSpPr txBox="1"/>
            <p:nvPr/>
          </p:nvSpPr>
          <p:spPr>
            <a:xfrm rot="20000385">
              <a:off x="-158189" y="1053532"/>
              <a:ext cx="4604273" cy="22681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6999" tIns="26999" rIns="26999" bIns="26999" numCol="1" anchor="t">
              <a:spAutoFit/>
            </a:bodyPr>
            <a:lstStyle>
              <a:lvl1pPr algn="ctr" defTabSz="342900">
                <a:defRPr sz="1200">
                  <a:solidFill>
                    <a:srgbClr val="000000"/>
                  </a:solidFill>
                  <a:latin typeface="Arial"/>
                  <a:ea typeface="Arial"/>
                  <a:cs typeface="Arial"/>
                  <a:sym typeface="Arial"/>
                </a:defRPr>
              </a:lvl1pPr>
            </a:lstStyle>
            <a:p>
              <a:pPr/>
              <a:r>
                <a:t>Topic 1</a:t>
              </a:r>
            </a:p>
          </p:txBody>
        </p:sp>
      </p:grpSp>
      <p:sp>
        <p:nvSpPr>
          <p:cNvPr id="555" name="Straight Connector 3"/>
          <p:cNvSpPr/>
          <p:nvPr/>
        </p:nvSpPr>
        <p:spPr>
          <a:xfrm flipV="1">
            <a:off x="328557" y="4359097"/>
            <a:ext cx="7267749" cy="9725"/>
          </a:xfrm>
          <a:prstGeom prst="line">
            <a:avLst/>
          </a:prstGeom>
          <a:ln w="12700">
            <a:solidFill>
              <a:srgbClr val="4472C4"/>
            </a:solidFill>
            <a:miter/>
            <a:tailEnd type="triangle"/>
          </a:ln>
        </p:spPr>
        <p:txBody>
          <a:bodyPr lIns="45718" tIns="45718" rIns="45718" bIns="45718"/>
          <a:lstStyle/>
          <a:p>
            <a:pPr/>
          </a:p>
        </p:txBody>
      </p:sp>
      <p:sp>
        <p:nvSpPr>
          <p:cNvPr id="556" name="Straight Connector 12"/>
          <p:cNvSpPr/>
          <p:nvPr/>
        </p:nvSpPr>
        <p:spPr>
          <a:xfrm flipH="1">
            <a:off x="408931" y="1649995"/>
            <a:ext cx="3" cy="2793964"/>
          </a:xfrm>
          <a:prstGeom prst="line">
            <a:avLst/>
          </a:prstGeom>
          <a:ln w="12700">
            <a:solidFill>
              <a:srgbClr val="4472C4"/>
            </a:solidFill>
            <a:miter/>
            <a:headEnd type="triangle"/>
          </a:ln>
        </p:spPr>
        <p:txBody>
          <a:bodyPr lIns="45718" tIns="45718" rIns="45718" bIns="45718"/>
          <a:lstStyle/>
          <a:p>
            <a:pPr/>
          </a:p>
        </p:txBody>
      </p:sp>
      <p:grpSp>
        <p:nvGrpSpPr>
          <p:cNvPr id="559" name="Rounded Rectangle 16"/>
          <p:cNvGrpSpPr/>
          <p:nvPr/>
        </p:nvGrpSpPr>
        <p:grpSpPr>
          <a:xfrm>
            <a:off x="4334865" y="1959810"/>
            <a:ext cx="4309183" cy="2339665"/>
            <a:chOff x="-1" y="0"/>
            <a:chExt cx="4309181" cy="2339664"/>
          </a:xfrm>
        </p:grpSpPr>
        <p:sp>
          <p:nvSpPr>
            <p:cNvPr id="557" name="Rounded Rectangle"/>
            <p:cNvSpPr/>
            <p:nvPr/>
          </p:nvSpPr>
          <p:spPr>
            <a:xfrm rot="20016832">
              <a:off x="-176427" y="1020375"/>
              <a:ext cx="4662033" cy="298913"/>
            </a:xfrm>
            <a:prstGeom prst="roundRect">
              <a:avLst>
                <a:gd name="adj" fmla="val 16667"/>
              </a:avLst>
            </a:prstGeom>
            <a:noFill/>
            <a:ln w="25400" cap="flat">
              <a:solidFill>
                <a:srgbClr val="4472C4"/>
              </a:solidFill>
              <a:prstDash val="solid"/>
              <a:miter lim="800000"/>
            </a:ln>
            <a:effectLst/>
          </p:spPr>
          <p:txBody>
            <a:bodyPr wrap="square" lIns="45718" tIns="45718" rIns="45718" bIns="45718" numCol="1" anchor="t">
              <a:noAutofit/>
            </a:bodyPr>
            <a:lstStyle/>
            <a:p>
              <a:pPr algn="ctr" defTabSz="342900">
                <a:defRPr sz="1200">
                  <a:solidFill>
                    <a:srgbClr val="FFFFFF"/>
                  </a:solidFill>
                  <a:latin typeface="Arial"/>
                  <a:ea typeface="Arial"/>
                  <a:cs typeface="Arial"/>
                  <a:sym typeface="Arial"/>
                </a:defRPr>
              </a:pPr>
            </a:p>
          </p:txBody>
        </p:sp>
        <p:sp>
          <p:nvSpPr>
            <p:cNvPr id="558" name="Full LEO integration"/>
            <p:cNvSpPr txBox="1"/>
            <p:nvPr/>
          </p:nvSpPr>
          <p:spPr>
            <a:xfrm rot="20016832">
              <a:off x="-128319" y="1031465"/>
              <a:ext cx="4604276" cy="22681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6999" tIns="26999" rIns="26999" bIns="26999" numCol="1" anchor="t">
              <a:spAutoFit/>
            </a:bodyPr>
            <a:lstStyle/>
            <a:p>
              <a:pPr algn="ctr" defTabSz="342900">
                <a:defRPr sz="1200">
                  <a:solidFill>
                    <a:srgbClr val="000000"/>
                  </a:solidFill>
                  <a:latin typeface="Arial"/>
                  <a:ea typeface="Arial"/>
                  <a:cs typeface="Arial"/>
                  <a:sym typeface="Arial"/>
                </a:defRPr>
              </a:pPr>
              <a:r>
                <a:t>Topic </a:t>
              </a:r>
              <a:r>
                <a:rPr i="1"/>
                <a:t>N</a:t>
              </a:r>
            </a:p>
          </p:txBody>
        </p:sp>
      </p:grpSp>
      <p:sp>
        <p:nvSpPr>
          <p:cNvPr id="560" name="Rectangle 17"/>
          <p:cNvSpPr txBox="1"/>
          <p:nvPr/>
        </p:nvSpPr>
        <p:spPr>
          <a:xfrm>
            <a:off x="6740393" y="4013503"/>
            <a:ext cx="525283" cy="290531"/>
          </a:xfrm>
          <a:prstGeom prst="rect">
            <a:avLst/>
          </a:prstGeom>
          <a:ln w="12700">
            <a:miter lim="400000"/>
          </a:ln>
          <a:extLst>
            <a:ext uri="{C572A759-6A51-4108-AA02-DFA0A04FC94B}">
              <ma14:wrappingTextBoxFlag xmlns:ma14="http://schemas.microsoft.com/office/mac/drawingml/2011/main" val="1"/>
            </a:ext>
          </a:extLst>
        </p:spPr>
        <p:txBody>
          <a:bodyPr wrap="none" lIns="34289" tIns="34289" rIns="34289" bIns="34289">
            <a:spAutoFit/>
          </a:bodyPr>
          <a:lstStyle>
            <a:lvl1pPr defTabSz="342900">
              <a:defRPr sz="1600">
                <a:solidFill>
                  <a:srgbClr val="000000"/>
                </a:solidFill>
                <a:latin typeface="Arial"/>
                <a:ea typeface="Arial"/>
                <a:cs typeface="Arial"/>
                <a:sym typeface="Arial"/>
              </a:defRPr>
            </a:lvl1pPr>
          </a:lstStyle>
          <a:p>
            <a:pPr/>
            <a:r>
              <a:t>Time</a:t>
            </a:r>
          </a:p>
        </p:txBody>
      </p:sp>
      <p:sp>
        <p:nvSpPr>
          <p:cNvPr id="561" name="Rectangle 18"/>
          <p:cNvSpPr txBox="1"/>
          <p:nvPr/>
        </p:nvSpPr>
        <p:spPr>
          <a:xfrm>
            <a:off x="476164" y="2025460"/>
            <a:ext cx="465156" cy="290531"/>
          </a:xfrm>
          <a:prstGeom prst="rect">
            <a:avLst/>
          </a:prstGeom>
          <a:ln w="12700">
            <a:miter lim="400000"/>
          </a:ln>
          <a:extLst>
            <a:ext uri="{C572A759-6A51-4108-AA02-DFA0A04FC94B}">
              <ma14:wrappingTextBoxFlag xmlns:ma14="http://schemas.microsoft.com/office/mac/drawingml/2011/main" val="1"/>
            </a:ext>
          </a:extLst>
        </p:spPr>
        <p:txBody>
          <a:bodyPr wrap="none" lIns="34289" tIns="34289" rIns="34289" bIns="34289">
            <a:spAutoFit/>
          </a:bodyPr>
          <a:lstStyle>
            <a:lvl1pPr defTabSz="342900">
              <a:defRPr sz="1600">
                <a:solidFill>
                  <a:srgbClr val="000000"/>
                </a:solidFill>
                <a:latin typeface="Arial"/>
                <a:ea typeface="Arial"/>
                <a:cs typeface="Arial"/>
                <a:sym typeface="Arial"/>
              </a:defRPr>
            </a:lvl1pPr>
          </a:lstStyle>
          <a:p>
            <a:pPr/>
            <a:r>
              <a:t>TRL</a:t>
            </a:r>
          </a:p>
        </p:txBody>
      </p:sp>
      <p:grpSp>
        <p:nvGrpSpPr>
          <p:cNvPr id="564" name="Market targets"/>
          <p:cNvGrpSpPr/>
          <p:nvPr/>
        </p:nvGrpSpPr>
        <p:grpSpPr>
          <a:xfrm>
            <a:off x="4037476" y="1300569"/>
            <a:ext cx="919419" cy="614431"/>
            <a:chOff x="0" y="0"/>
            <a:chExt cx="919418" cy="614429"/>
          </a:xfrm>
        </p:grpSpPr>
        <p:sp>
          <p:nvSpPr>
            <p:cNvPr id="562" name="Oval"/>
            <p:cNvSpPr/>
            <p:nvPr/>
          </p:nvSpPr>
          <p:spPr>
            <a:xfrm>
              <a:off x="0" y="-1"/>
              <a:ext cx="919419" cy="614430"/>
            </a:xfrm>
            <a:prstGeom prst="ellipse">
              <a:avLst/>
            </a:prstGeom>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p:spPr>
          <p:txBody>
            <a:bodyPr wrap="square" lIns="45718" tIns="45718" rIns="45718" bIns="45718" numCol="1" anchor="ctr">
              <a:noAutofit/>
            </a:bodyPr>
            <a:lstStyle/>
            <a:p>
              <a:pPr>
                <a:defRPr sz="1200">
                  <a:latin typeface="Arial"/>
                  <a:ea typeface="Arial"/>
                  <a:cs typeface="Arial"/>
                  <a:sym typeface="Arial"/>
                </a:defRPr>
              </a:pPr>
            </a:p>
          </p:txBody>
        </p:sp>
        <p:sp>
          <p:nvSpPr>
            <p:cNvPr id="563" name="Market targets"/>
            <p:cNvSpPr txBox="1"/>
            <p:nvPr/>
          </p:nvSpPr>
          <p:spPr>
            <a:xfrm>
              <a:off x="147346" y="86187"/>
              <a:ext cx="624725" cy="44205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defRPr sz="1200">
                  <a:latin typeface="Arial"/>
                  <a:ea typeface="Arial"/>
                  <a:cs typeface="Arial"/>
                  <a:sym typeface="Arial"/>
                </a:defRPr>
              </a:lvl1pPr>
            </a:lstStyle>
            <a:p>
              <a:pPr/>
              <a:r>
                <a:t>Market targets</a:t>
              </a:r>
            </a:p>
          </p:txBody>
        </p:sp>
      </p:grpSp>
      <p:grpSp>
        <p:nvGrpSpPr>
          <p:cNvPr id="567" name="Market targets"/>
          <p:cNvGrpSpPr/>
          <p:nvPr/>
        </p:nvGrpSpPr>
        <p:grpSpPr>
          <a:xfrm>
            <a:off x="5187662" y="1300006"/>
            <a:ext cx="919419" cy="614430"/>
            <a:chOff x="0" y="0"/>
            <a:chExt cx="919418" cy="614429"/>
          </a:xfrm>
        </p:grpSpPr>
        <p:sp>
          <p:nvSpPr>
            <p:cNvPr id="565" name="Oval"/>
            <p:cNvSpPr/>
            <p:nvPr/>
          </p:nvSpPr>
          <p:spPr>
            <a:xfrm>
              <a:off x="0" y="-1"/>
              <a:ext cx="919419" cy="614430"/>
            </a:xfrm>
            <a:prstGeom prst="ellipse">
              <a:avLst/>
            </a:prstGeom>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p:spPr>
          <p:txBody>
            <a:bodyPr wrap="square" lIns="45718" tIns="45718" rIns="45718" bIns="45718" numCol="1" anchor="ctr">
              <a:noAutofit/>
            </a:bodyPr>
            <a:lstStyle/>
            <a:p>
              <a:pPr>
                <a:defRPr sz="1200">
                  <a:latin typeface="Arial"/>
                  <a:ea typeface="Arial"/>
                  <a:cs typeface="Arial"/>
                  <a:sym typeface="Arial"/>
                </a:defRPr>
              </a:pPr>
            </a:p>
          </p:txBody>
        </p:sp>
        <p:sp>
          <p:nvSpPr>
            <p:cNvPr id="566" name="Market targets"/>
            <p:cNvSpPr txBox="1"/>
            <p:nvPr/>
          </p:nvSpPr>
          <p:spPr>
            <a:xfrm>
              <a:off x="147345" y="86187"/>
              <a:ext cx="624726" cy="44205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defRPr sz="1200">
                  <a:latin typeface="Arial"/>
                  <a:ea typeface="Arial"/>
                  <a:cs typeface="Arial"/>
                  <a:sym typeface="Arial"/>
                </a:defRPr>
              </a:lvl1pPr>
            </a:lstStyle>
            <a:p>
              <a:pPr/>
              <a:r>
                <a:t>Market targets</a:t>
              </a:r>
            </a:p>
          </p:txBody>
        </p:sp>
      </p:grpSp>
      <p:grpSp>
        <p:nvGrpSpPr>
          <p:cNvPr id="570" name="Market targets"/>
          <p:cNvGrpSpPr/>
          <p:nvPr/>
        </p:nvGrpSpPr>
        <p:grpSpPr>
          <a:xfrm>
            <a:off x="6337849" y="1295050"/>
            <a:ext cx="919419" cy="614430"/>
            <a:chOff x="0" y="0"/>
            <a:chExt cx="919418" cy="614429"/>
          </a:xfrm>
        </p:grpSpPr>
        <p:sp>
          <p:nvSpPr>
            <p:cNvPr id="568" name="Oval"/>
            <p:cNvSpPr/>
            <p:nvPr/>
          </p:nvSpPr>
          <p:spPr>
            <a:xfrm>
              <a:off x="0" y="-1"/>
              <a:ext cx="919419" cy="614430"/>
            </a:xfrm>
            <a:prstGeom prst="ellipse">
              <a:avLst/>
            </a:prstGeom>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p:spPr>
          <p:txBody>
            <a:bodyPr wrap="square" lIns="45718" tIns="45718" rIns="45718" bIns="45718" numCol="1" anchor="ctr">
              <a:noAutofit/>
            </a:bodyPr>
            <a:lstStyle/>
            <a:p>
              <a:pPr>
                <a:defRPr sz="1200">
                  <a:latin typeface="Arial"/>
                  <a:ea typeface="Arial"/>
                  <a:cs typeface="Arial"/>
                  <a:sym typeface="Arial"/>
                </a:defRPr>
              </a:pPr>
            </a:p>
          </p:txBody>
        </p:sp>
        <p:sp>
          <p:nvSpPr>
            <p:cNvPr id="569" name="Market targets"/>
            <p:cNvSpPr txBox="1"/>
            <p:nvPr/>
          </p:nvSpPr>
          <p:spPr>
            <a:xfrm>
              <a:off x="147346" y="86187"/>
              <a:ext cx="624725" cy="44205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defRPr sz="1200">
                  <a:latin typeface="Arial"/>
                  <a:ea typeface="Arial"/>
                  <a:cs typeface="Arial"/>
                  <a:sym typeface="Arial"/>
                </a:defRPr>
              </a:lvl1pPr>
            </a:lstStyle>
            <a:p>
              <a:pPr/>
              <a:r>
                <a:t>Market targets</a:t>
              </a:r>
            </a:p>
          </p:txBody>
        </p:sp>
      </p:grpSp>
      <p:grpSp>
        <p:nvGrpSpPr>
          <p:cNvPr id="573" name="Market targets"/>
          <p:cNvGrpSpPr/>
          <p:nvPr/>
        </p:nvGrpSpPr>
        <p:grpSpPr>
          <a:xfrm>
            <a:off x="7867415" y="1300006"/>
            <a:ext cx="919419" cy="614431"/>
            <a:chOff x="0" y="0"/>
            <a:chExt cx="919418" cy="614429"/>
          </a:xfrm>
        </p:grpSpPr>
        <p:sp>
          <p:nvSpPr>
            <p:cNvPr id="571" name="Oval"/>
            <p:cNvSpPr/>
            <p:nvPr/>
          </p:nvSpPr>
          <p:spPr>
            <a:xfrm>
              <a:off x="0" y="0"/>
              <a:ext cx="919419" cy="614431"/>
            </a:xfrm>
            <a:prstGeom prst="ellipse">
              <a:avLst/>
            </a:prstGeom>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p:spPr>
          <p:txBody>
            <a:bodyPr wrap="square" lIns="45718" tIns="45718" rIns="45718" bIns="45718" numCol="1" anchor="ctr">
              <a:noAutofit/>
            </a:bodyPr>
            <a:lstStyle/>
            <a:p>
              <a:pPr>
                <a:defRPr sz="1200">
                  <a:latin typeface="Arial"/>
                  <a:ea typeface="Arial"/>
                  <a:cs typeface="Arial"/>
                  <a:sym typeface="Arial"/>
                </a:defRPr>
              </a:pPr>
            </a:p>
          </p:txBody>
        </p:sp>
        <p:sp>
          <p:nvSpPr>
            <p:cNvPr id="572" name="Market targets"/>
            <p:cNvSpPr txBox="1"/>
            <p:nvPr/>
          </p:nvSpPr>
          <p:spPr>
            <a:xfrm>
              <a:off x="147346" y="86188"/>
              <a:ext cx="624725" cy="44205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defRPr sz="1200">
                  <a:latin typeface="Arial"/>
                  <a:ea typeface="Arial"/>
                  <a:cs typeface="Arial"/>
                  <a:sym typeface="Arial"/>
                </a:defRPr>
              </a:lvl1pPr>
            </a:lstStyle>
            <a:p>
              <a:pPr/>
              <a:r>
                <a:t>Market targets</a:t>
              </a:r>
            </a:p>
          </p:txBody>
        </p:sp>
      </p:grpSp>
      <p:sp>
        <p:nvSpPr>
          <p:cNvPr id="574" name="Rectangle 17"/>
          <p:cNvSpPr txBox="1"/>
          <p:nvPr/>
        </p:nvSpPr>
        <p:spPr>
          <a:xfrm>
            <a:off x="5314253" y="2964519"/>
            <a:ext cx="487679" cy="290531"/>
          </a:xfrm>
          <a:prstGeom prst="rect">
            <a:avLst/>
          </a:prstGeom>
          <a:ln w="12700">
            <a:miter lim="400000"/>
          </a:ln>
          <a:extLst>
            <a:ext uri="{C572A759-6A51-4108-AA02-DFA0A04FC94B}">
              <ma14:wrappingTextBoxFlag xmlns:ma14="http://schemas.microsoft.com/office/mac/drawingml/2011/main" val="1"/>
            </a:ext>
          </a:extLst>
        </p:spPr>
        <p:txBody>
          <a:bodyPr wrap="none" lIns="34289" tIns="34289" rIns="34289" bIns="34289">
            <a:spAutoFit/>
          </a:bodyPr>
          <a:lstStyle>
            <a:lvl1pPr defTabSz="342900">
              <a:defRPr b="1" sz="1600">
                <a:solidFill>
                  <a:srgbClr val="000000"/>
                </a:solidFill>
                <a:latin typeface="Arial"/>
                <a:ea typeface="Arial"/>
                <a:cs typeface="Arial"/>
                <a:sym typeface="Arial"/>
              </a:defRPr>
            </a:lvl1pPr>
          </a:lstStyle>
          <a:p>
            <a:pPr/>
            <a:r>
              <a:t>……</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8" name="Slide Number"/>
          <p:cNvSpPr txBox="1"/>
          <p:nvPr>
            <p:ph type="sldNum" sz="quarter" idx="4294967295"/>
          </p:nvPr>
        </p:nvSpPr>
        <p:spPr>
          <a:xfrm>
            <a:off x="2284366" y="4966101"/>
            <a:ext cx="259528" cy="412498"/>
          </a:xfrm>
          <a:prstGeom prst="rect">
            <a:avLst/>
          </a:prstGeom>
          <a:extLst>
            <a:ext uri="{C572A759-6A51-4108-AA02-DFA0A04FC94B}">
              <ma14:wrappingTextBoxFlag xmlns:ma14="http://schemas.microsoft.com/office/mac/drawingml/2011/main" val="1"/>
            </a:ext>
          </a:extLst>
        </p:spPr>
        <p:txBody>
          <a:bodyPr lIns="45718" tIns="45718" rIns="45718" bIns="45718"/>
          <a:lstStyle>
            <a:lvl1pPr algn="ctr" defTabSz="457200">
              <a:spcBef>
                <a:spcPts val="500"/>
              </a:spcBef>
              <a:defRPr sz="2200">
                <a:latin typeface="Arial"/>
                <a:ea typeface="Arial"/>
                <a:cs typeface="Arial"/>
                <a:sym typeface="Arial"/>
              </a:defRPr>
            </a:lvl1pPr>
          </a:lstStyle>
          <a:p>
            <a:pPr/>
            <a:fld id="{86CB4B4D-7CA3-9044-876B-883B54F8677D}" type="slidenum"/>
          </a:p>
        </p:txBody>
      </p:sp>
      <p:sp>
        <p:nvSpPr>
          <p:cNvPr id="259" name="CPS status"/>
          <p:cNvSpPr txBox="1"/>
          <p:nvPr>
            <p:ph type="title"/>
          </p:nvPr>
        </p:nvSpPr>
        <p:spPr>
          <a:xfrm>
            <a:off x="323850" y="179999"/>
            <a:ext cx="8496300" cy="904801"/>
          </a:xfrm>
          <a:prstGeom prst="rect">
            <a:avLst/>
          </a:prstGeom>
        </p:spPr>
        <p:txBody>
          <a:bodyPr/>
          <a:lstStyle/>
          <a:p>
            <a:pPr/>
            <a:r>
              <a:t>CPS status</a:t>
            </a:r>
          </a:p>
        </p:txBody>
      </p:sp>
      <p:sp>
        <p:nvSpPr>
          <p:cNvPr id="260" name="Staff…"/>
          <p:cNvSpPr txBox="1"/>
          <p:nvPr>
            <p:ph type="body" idx="1"/>
          </p:nvPr>
        </p:nvSpPr>
        <p:spPr>
          <a:xfrm>
            <a:off x="323999" y="1079999"/>
            <a:ext cx="8482874" cy="2915122"/>
          </a:xfrm>
          <a:prstGeom prst="rect">
            <a:avLst/>
          </a:prstGeom>
        </p:spPr>
        <p:txBody>
          <a:bodyPr/>
          <a:lstStyle/>
          <a:p>
            <a:pPr/>
            <a:r>
              <a:t>Staff</a:t>
            </a:r>
          </a:p>
          <a:p>
            <a:pPr/>
            <a:r>
              <a:t>PhD students</a:t>
            </a:r>
          </a:p>
          <a:p>
            <a:pPr/>
            <a:r>
              <a:t>Economy</a:t>
            </a:r>
          </a:p>
          <a:p>
            <a:pPr/>
            <a:r>
              <a:t>Projects</a:t>
            </a:r>
          </a:p>
        </p:txBody>
      </p:sp>
    </p:spTree>
  </p:cSld>
  <p:clrMapOvr>
    <a:masterClrMapping/>
  </p:clrMapOvr>
  <p:transition xmlns:p14="http://schemas.microsoft.com/office/powerpoint/2010/main" spd="med" advClick="1"/>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576" name="Title 3"/>
          <p:cNvSpPr txBox="1"/>
          <p:nvPr>
            <p:ph type="title"/>
          </p:nvPr>
        </p:nvSpPr>
        <p:spPr>
          <a:prstGeom prst="rect">
            <a:avLst/>
          </a:prstGeom>
        </p:spPr>
        <p:txBody>
          <a:bodyPr/>
          <a:lstStyle>
            <a:lvl1pPr>
              <a:defRPr b="0" sz="2700"/>
            </a:lvl1pPr>
          </a:lstStyle>
          <a:p>
            <a:pPr/>
            <a:r>
              <a:t>Pillar A: ubiquitous connectivity</a:t>
            </a:r>
          </a:p>
        </p:txBody>
      </p:sp>
      <p:sp>
        <p:nvSpPr>
          <p:cNvPr id="577" name="Subtitle 4"/>
          <p:cNvSpPr txBox="1"/>
          <p:nvPr>
            <p:ph type="body" sz="half" idx="1"/>
          </p:nvPr>
        </p:nvSpPr>
        <p:spPr>
          <a:xfrm>
            <a:off x="1371600" y="2715766"/>
            <a:ext cx="6400800" cy="1512170"/>
          </a:xfrm>
          <a:prstGeom prst="rect">
            <a:avLst/>
          </a:prstGeom>
        </p:spPr>
        <p:txBody>
          <a:bodyPr/>
          <a:lstStyle/>
          <a:p>
            <a:pPr>
              <a:spcBef>
                <a:spcPts val="300"/>
              </a:spcBef>
              <a:defRPr sz="1400"/>
            </a:pPr>
            <a:r>
              <a:t>Contributes to technology journeys:</a:t>
            </a:r>
          </a:p>
          <a:p>
            <a:pPr>
              <a:defRPr sz="1600"/>
            </a:pPr>
          </a:p>
          <a:p>
            <a:pPr/>
            <a:r>
              <a:t>‘Limitless connectivity’ </a:t>
            </a:r>
          </a:p>
          <a:p>
            <a:pPr/>
            <a:r>
              <a:t>‘Connected Sustainable world’</a:t>
            </a:r>
          </a:p>
        </p:txBody>
      </p:sp>
    </p:spTree>
  </p:cSld>
  <p:clrMapOvr>
    <a:masterClrMapping/>
  </p:clrMapOvr>
  <p:transition xmlns:p14="http://schemas.microsoft.com/office/powerpoint/2010/main" spd="med" advClick="1"/>
</p:sld>
</file>

<file path=ppt/slides/slide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579" name="Subtitle 2"/>
          <p:cNvSpPr txBox="1"/>
          <p:nvPr>
            <p:ph type="sldNum" sz="quarter" idx="4294967295"/>
          </p:nvPr>
        </p:nvSpPr>
        <p:spPr>
          <a:xfrm>
            <a:off x="84073" y="4940243"/>
            <a:ext cx="193064" cy="165146"/>
          </a:xfrm>
          <a:prstGeom prst="rect">
            <a:avLst/>
          </a:prstGeom>
          <a:extLst>
            <a:ext uri="{C572A759-6A51-4108-AA02-DFA0A04FC94B}">
              <ma14:wrappingTextBoxFlag xmlns:ma14="http://schemas.microsoft.com/office/mac/drawingml/2011/main" val="1"/>
            </a:ext>
          </a:extLst>
        </p:spPr>
        <p:txBody>
          <a:bodyPr lIns="45718" tIns="45718" rIns="45718" bIns="45718"/>
          <a:lstStyle>
            <a:lvl1pPr algn="l" defTabSz="457200">
              <a:spcBef>
                <a:spcPts val="100"/>
              </a:spcBef>
              <a:defRPr b="1" spc="300" sz="600">
                <a:latin typeface="Arial"/>
                <a:ea typeface="Arial"/>
                <a:cs typeface="Arial"/>
                <a:sym typeface="Arial"/>
              </a:defRPr>
            </a:lvl1pPr>
          </a:lstStyle>
          <a:p>
            <a:pPr/>
            <a:fld id="{86CB4B4D-7CA3-9044-876B-883B54F8677D}" type="slidenum"/>
          </a:p>
        </p:txBody>
      </p:sp>
      <p:sp>
        <p:nvSpPr>
          <p:cNvPr id="580" name="Rectangle 2"/>
          <p:cNvSpPr txBox="1"/>
          <p:nvPr>
            <p:ph type="title"/>
          </p:nvPr>
        </p:nvSpPr>
        <p:spPr>
          <a:xfrm>
            <a:off x="-2024977" y="8347"/>
            <a:ext cx="10125366" cy="1015604"/>
          </a:xfrm>
          <a:prstGeom prst="rect">
            <a:avLst/>
          </a:prstGeom>
        </p:spPr>
        <p:txBody>
          <a:bodyPr lIns="0" tIns="0" rIns="0" bIns="0"/>
          <a:lstStyle>
            <a:lvl1pPr>
              <a:defRPr b="0"/>
            </a:lvl1pPr>
          </a:lstStyle>
          <a:p>
            <a:pPr/>
            <a:r>
              <a:t>Pillar 1: Ubiquitous connectivity</a:t>
            </a:r>
          </a:p>
        </p:txBody>
      </p:sp>
      <p:grpSp>
        <p:nvGrpSpPr>
          <p:cNvPr id="583" name="Rounded Rectangle 13"/>
          <p:cNvGrpSpPr/>
          <p:nvPr/>
        </p:nvGrpSpPr>
        <p:grpSpPr>
          <a:xfrm>
            <a:off x="211853" y="2116737"/>
            <a:ext cx="4016866" cy="2183018"/>
            <a:chOff x="0" y="0"/>
            <a:chExt cx="4016864" cy="2183016"/>
          </a:xfrm>
        </p:grpSpPr>
        <p:sp>
          <p:nvSpPr>
            <p:cNvPr id="581" name="Rounded Rectangle"/>
            <p:cNvSpPr/>
            <p:nvPr/>
          </p:nvSpPr>
          <p:spPr>
            <a:xfrm rot="20038552">
              <a:off x="-147507" y="929490"/>
              <a:ext cx="4311879" cy="324037"/>
            </a:xfrm>
            <a:prstGeom prst="roundRect">
              <a:avLst>
                <a:gd name="adj" fmla="val 16667"/>
              </a:avLst>
            </a:prstGeom>
            <a:noFill/>
            <a:ln w="25400" cap="flat">
              <a:solidFill>
                <a:schemeClr val="accent1"/>
              </a:solidFill>
              <a:prstDash val="solid"/>
              <a:round/>
            </a:ln>
            <a:effectLst/>
          </p:spPr>
          <p:txBody>
            <a:bodyPr wrap="square" lIns="45718" tIns="45718" rIns="45718" bIns="45718" numCol="1" anchor="t">
              <a:noAutofit/>
            </a:bodyPr>
            <a:lstStyle/>
            <a:p>
              <a:pPr algn="ctr">
                <a:defRPr sz="1200">
                  <a:ln w="9525" cap="flat">
                    <a:solidFill>
                      <a:schemeClr val="accent6"/>
                    </a:solidFill>
                    <a:prstDash val="solid"/>
                    <a:round/>
                  </a:ln>
                  <a:solidFill>
                    <a:srgbClr val="FFFFFF"/>
                  </a:solidFill>
                  <a:latin typeface="Arial"/>
                  <a:ea typeface="Arial"/>
                  <a:cs typeface="Arial"/>
                  <a:sym typeface="Arial"/>
                </a:defRPr>
              </a:pPr>
            </a:p>
          </p:txBody>
        </p:sp>
        <p:sp>
          <p:nvSpPr>
            <p:cNvPr id="582" name="1. Energy-constrained networks"/>
            <p:cNvSpPr txBox="1"/>
            <p:nvPr/>
          </p:nvSpPr>
          <p:spPr>
            <a:xfrm rot="20038552">
              <a:off x="-119593" y="976867"/>
              <a:ext cx="4254843" cy="22681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6999" tIns="26999" rIns="26999" bIns="26999" numCol="1" anchor="t">
              <a:spAutoFit/>
            </a:bodyPr>
            <a:lstStyle>
              <a:lvl1pPr algn="ctr">
                <a:defRPr sz="1200">
                  <a:latin typeface="Arial"/>
                  <a:ea typeface="Arial"/>
                  <a:cs typeface="Arial"/>
                  <a:sym typeface="Arial"/>
                </a:defRPr>
              </a:lvl1pPr>
            </a:lstStyle>
            <a:p>
              <a:pPr/>
              <a:r>
                <a:t>1. Energy-constrained networks</a:t>
              </a:r>
            </a:p>
          </p:txBody>
        </p:sp>
      </p:grpSp>
      <p:grpSp>
        <p:nvGrpSpPr>
          <p:cNvPr id="586" name="Rounded Rectangle 30"/>
          <p:cNvGrpSpPr/>
          <p:nvPr/>
        </p:nvGrpSpPr>
        <p:grpSpPr>
          <a:xfrm>
            <a:off x="1293189" y="2171564"/>
            <a:ext cx="3837266" cy="2099414"/>
            <a:chOff x="0" y="0"/>
            <a:chExt cx="3837265" cy="2099413"/>
          </a:xfrm>
        </p:grpSpPr>
        <p:sp>
          <p:nvSpPr>
            <p:cNvPr id="584" name="Rounded Rectangle"/>
            <p:cNvSpPr/>
            <p:nvPr/>
          </p:nvSpPr>
          <p:spPr>
            <a:xfrm rot="20021682">
              <a:off x="-147752" y="900248"/>
              <a:ext cx="4132767" cy="298918"/>
            </a:xfrm>
            <a:prstGeom prst="roundRect">
              <a:avLst>
                <a:gd name="adj" fmla="val 16667"/>
              </a:avLst>
            </a:prstGeom>
            <a:noFill/>
            <a:ln w="25400" cap="flat">
              <a:solidFill>
                <a:schemeClr val="accent1"/>
              </a:solidFill>
              <a:prstDash val="solid"/>
              <a:round/>
            </a:ln>
            <a:effectLst/>
          </p:spPr>
          <p:txBody>
            <a:bodyPr wrap="square" lIns="45718" tIns="45718" rIns="45718" bIns="45718" numCol="1" anchor="t">
              <a:noAutofit/>
            </a:bodyPr>
            <a:lstStyle/>
            <a:p>
              <a:pPr algn="ctr">
                <a:defRPr sz="1200">
                  <a:ln w="9525" cap="flat">
                    <a:solidFill>
                      <a:schemeClr val="accent6"/>
                    </a:solidFill>
                    <a:prstDash val="solid"/>
                    <a:round/>
                  </a:ln>
                  <a:latin typeface="Arial"/>
                  <a:ea typeface="Arial"/>
                  <a:cs typeface="Arial"/>
                  <a:sym typeface="Arial"/>
                </a:defRPr>
              </a:pPr>
            </a:p>
          </p:txBody>
        </p:sp>
        <p:sp>
          <p:nvSpPr>
            <p:cNvPr id="585" name="2. Drone-enabled coverage"/>
            <p:cNvSpPr txBox="1"/>
            <p:nvPr/>
          </p:nvSpPr>
          <p:spPr>
            <a:xfrm rot="20021682">
              <a:off x="-116046" y="945230"/>
              <a:ext cx="4078183" cy="22681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6999" tIns="26999" rIns="26999" bIns="26999" numCol="1" anchor="t">
              <a:spAutoFit/>
            </a:bodyPr>
            <a:lstStyle>
              <a:lvl1pPr algn="ctr">
                <a:defRPr sz="1200">
                  <a:latin typeface="Arial"/>
                  <a:ea typeface="Arial"/>
                  <a:cs typeface="Arial"/>
                  <a:sym typeface="Arial"/>
                </a:defRPr>
              </a:lvl1pPr>
            </a:lstStyle>
            <a:p>
              <a:pPr/>
              <a:r>
                <a:t>2. Drone-enabled coverage</a:t>
              </a:r>
            </a:p>
          </p:txBody>
        </p:sp>
      </p:grpSp>
      <p:grpSp>
        <p:nvGrpSpPr>
          <p:cNvPr id="589" name="Rounded Rectangle 32"/>
          <p:cNvGrpSpPr/>
          <p:nvPr/>
        </p:nvGrpSpPr>
        <p:grpSpPr>
          <a:xfrm>
            <a:off x="4571999" y="2143254"/>
            <a:ext cx="3914694" cy="2112767"/>
            <a:chOff x="0" y="-1"/>
            <a:chExt cx="3914693" cy="2112765"/>
          </a:xfrm>
        </p:grpSpPr>
        <p:sp>
          <p:nvSpPr>
            <p:cNvPr id="587" name="Rounded Rectangle"/>
            <p:cNvSpPr/>
            <p:nvPr/>
          </p:nvSpPr>
          <p:spPr>
            <a:xfrm rot="20041018">
              <a:off x="-147249" y="906925"/>
              <a:ext cx="4209189" cy="298913"/>
            </a:xfrm>
            <a:prstGeom prst="roundRect">
              <a:avLst>
                <a:gd name="adj" fmla="val 16667"/>
              </a:avLst>
            </a:prstGeom>
            <a:noFill/>
            <a:ln w="25400" cap="flat">
              <a:solidFill>
                <a:schemeClr val="accent1"/>
              </a:solidFill>
              <a:prstDash val="solid"/>
              <a:round/>
            </a:ln>
            <a:effectLst/>
          </p:spPr>
          <p:txBody>
            <a:bodyPr wrap="square" lIns="45718" tIns="45718" rIns="45718" bIns="45718" numCol="1" anchor="t">
              <a:noAutofit/>
            </a:bodyPr>
            <a:lstStyle/>
            <a:p>
              <a:pPr algn="ctr">
                <a:defRPr>
                  <a:solidFill>
                    <a:srgbClr val="FFFFFF"/>
                  </a:solidFill>
                  <a:latin typeface="Arial"/>
                  <a:ea typeface="Arial"/>
                  <a:cs typeface="Arial"/>
                  <a:sym typeface="Arial"/>
                </a:defRPr>
              </a:pPr>
            </a:p>
          </p:txBody>
        </p:sp>
        <p:sp>
          <p:nvSpPr>
            <p:cNvPr id="588" name="5. Inequality-measures and regulation"/>
            <p:cNvSpPr txBox="1"/>
            <p:nvPr/>
          </p:nvSpPr>
          <p:spPr>
            <a:xfrm rot="20041018">
              <a:off x="-115591" y="951931"/>
              <a:ext cx="4154604" cy="22681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6999" tIns="26999" rIns="26999" bIns="26999" numCol="1" anchor="t">
              <a:spAutoFit/>
            </a:bodyPr>
            <a:lstStyle>
              <a:lvl1pPr algn="ctr">
                <a:defRPr sz="1200">
                  <a:latin typeface="Arial"/>
                  <a:ea typeface="Arial"/>
                  <a:cs typeface="Arial"/>
                  <a:sym typeface="Arial"/>
                </a:defRPr>
              </a:lvl1pPr>
            </a:lstStyle>
            <a:p>
              <a:pPr/>
              <a:r>
                <a:t>5. Inequality-measures and regulation</a:t>
              </a:r>
            </a:p>
          </p:txBody>
        </p:sp>
      </p:grpSp>
      <p:grpSp>
        <p:nvGrpSpPr>
          <p:cNvPr id="592" name="Rounded Rectangle 33"/>
          <p:cNvGrpSpPr/>
          <p:nvPr/>
        </p:nvGrpSpPr>
        <p:grpSpPr>
          <a:xfrm>
            <a:off x="2384409" y="2083441"/>
            <a:ext cx="3935010" cy="2175476"/>
            <a:chOff x="0" y="0"/>
            <a:chExt cx="3935009" cy="2175475"/>
          </a:xfrm>
        </p:grpSpPr>
        <p:sp>
          <p:nvSpPr>
            <p:cNvPr id="590" name="Rounded Rectangle"/>
            <p:cNvSpPr/>
            <p:nvPr/>
          </p:nvSpPr>
          <p:spPr>
            <a:xfrm rot="20000385">
              <a:off x="-159027" y="938282"/>
              <a:ext cx="4253062" cy="298912"/>
            </a:xfrm>
            <a:prstGeom prst="roundRect">
              <a:avLst>
                <a:gd name="adj" fmla="val 16667"/>
              </a:avLst>
            </a:prstGeom>
            <a:noFill/>
            <a:ln w="25400" cap="flat">
              <a:solidFill>
                <a:schemeClr val="accent1"/>
              </a:solidFill>
              <a:prstDash val="solid"/>
              <a:round/>
            </a:ln>
            <a:effectLst/>
          </p:spPr>
          <p:txBody>
            <a:bodyPr wrap="square" lIns="45718" tIns="45718" rIns="45718" bIns="45718" numCol="1" anchor="t">
              <a:noAutofit/>
            </a:bodyPr>
            <a:lstStyle/>
            <a:p>
              <a:pPr algn="ctr">
                <a:defRPr>
                  <a:solidFill>
                    <a:srgbClr val="FFFFFF"/>
                  </a:solidFill>
                  <a:latin typeface="Arial"/>
                  <a:ea typeface="Arial"/>
                  <a:cs typeface="Arial"/>
                  <a:sym typeface="Arial"/>
                </a:defRPr>
              </a:pPr>
            </a:p>
          </p:txBody>
        </p:sp>
        <p:sp>
          <p:nvSpPr>
            <p:cNvPr id="591" name="3. MIMO/IRS for coverage extension &amp; localization"/>
            <p:cNvSpPr txBox="1"/>
            <p:nvPr/>
          </p:nvSpPr>
          <p:spPr>
            <a:xfrm rot="20000385">
              <a:off x="-127265" y="983236"/>
              <a:ext cx="4198479" cy="22681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6999" tIns="26999" rIns="26999" bIns="26999" numCol="1" anchor="t">
              <a:spAutoFit/>
            </a:bodyPr>
            <a:lstStyle>
              <a:lvl1pPr algn="ctr">
                <a:defRPr sz="1200">
                  <a:latin typeface="Arial"/>
                  <a:ea typeface="Arial"/>
                  <a:cs typeface="Arial"/>
                  <a:sym typeface="Arial"/>
                </a:defRPr>
              </a:lvl1pPr>
            </a:lstStyle>
            <a:p>
              <a:pPr/>
              <a:r>
                <a:t>3. MIMO/IRS for coverage extension &amp; localization</a:t>
              </a:r>
            </a:p>
          </p:txBody>
        </p:sp>
      </p:grpSp>
      <p:grpSp>
        <p:nvGrpSpPr>
          <p:cNvPr id="595" name="Rounded Rectangle 16"/>
          <p:cNvGrpSpPr/>
          <p:nvPr/>
        </p:nvGrpSpPr>
        <p:grpSpPr>
          <a:xfrm>
            <a:off x="3488858" y="2135581"/>
            <a:ext cx="3864261" cy="2118938"/>
            <a:chOff x="-1" y="0"/>
            <a:chExt cx="3864259" cy="2118936"/>
          </a:xfrm>
        </p:grpSpPr>
        <p:sp>
          <p:nvSpPr>
            <p:cNvPr id="593" name="Rounded Rectangle"/>
            <p:cNvSpPr/>
            <p:nvPr/>
          </p:nvSpPr>
          <p:spPr>
            <a:xfrm rot="20016832">
              <a:off x="-150557" y="910012"/>
              <a:ext cx="4165371" cy="298912"/>
            </a:xfrm>
            <a:prstGeom prst="roundRect">
              <a:avLst>
                <a:gd name="adj" fmla="val 16667"/>
              </a:avLst>
            </a:prstGeom>
            <a:noFill/>
            <a:ln w="25400" cap="flat">
              <a:solidFill>
                <a:schemeClr val="accent1"/>
              </a:solidFill>
              <a:prstDash val="solid"/>
              <a:round/>
            </a:ln>
            <a:effectLst/>
          </p:spPr>
          <p:txBody>
            <a:bodyPr wrap="square" lIns="45718" tIns="45718" rIns="45718" bIns="45718" numCol="1" anchor="t">
              <a:noAutofit/>
            </a:bodyPr>
            <a:lstStyle/>
            <a:p>
              <a:pPr algn="ctr">
                <a:defRPr>
                  <a:solidFill>
                    <a:srgbClr val="FFFFFF"/>
                  </a:solidFill>
                  <a:latin typeface="Arial"/>
                  <a:ea typeface="Arial"/>
                  <a:cs typeface="Arial"/>
                  <a:sym typeface="Arial"/>
                </a:defRPr>
              </a:pPr>
            </a:p>
          </p:txBody>
        </p:sp>
        <p:sp>
          <p:nvSpPr>
            <p:cNvPr id="594" name="4. Full LEO integration"/>
            <p:cNvSpPr txBox="1"/>
            <p:nvPr/>
          </p:nvSpPr>
          <p:spPr>
            <a:xfrm rot="20016832">
              <a:off x="-118836" y="954987"/>
              <a:ext cx="4110786" cy="22681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6999" tIns="26999" rIns="26999" bIns="26999" numCol="1" anchor="t">
              <a:spAutoFit/>
            </a:bodyPr>
            <a:lstStyle>
              <a:lvl1pPr algn="ctr">
                <a:defRPr sz="1200">
                  <a:latin typeface="Arial"/>
                  <a:ea typeface="Arial"/>
                  <a:cs typeface="Arial"/>
                  <a:sym typeface="Arial"/>
                </a:defRPr>
              </a:lvl1pPr>
            </a:lstStyle>
            <a:p>
              <a:pPr/>
              <a:r>
                <a:t>4. Full LEO integration</a:t>
              </a:r>
            </a:p>
          </p:txBody>
        </p:sp>
      </p:grpSp>
      <p:grpSp>
        <p:nvGrpSpPr>
          <p:cNvPr id="600" name="Cloud 2"/>
          <p:cNvGrpSpPr/>
          <p:nvPr/>
        </p:nvGrpSpPr>
        <p:grpSpPr>
          <a:xfrm>
            <a:off x="3302540" y="1386040"/>
            <a:ext cx="1368164" cy="686929"/>
            <a:chOff x="27" y="-8"/>
            <a:chExt cx="1368163" cy="686927"/>
          </a:xfrm>
        </p:grpSpPr>
        <p:grpSp>
          <p:nvGrpSpPr>
            <p:cNvPr id="598" name="Group"/>
            <p:cNvGrpSpPr/>
            <p:nvPr/>
          </p:nvGrpSpPr>
          <p:grpSpPr>
            <a:xfrm>
              <a:off x="27" y="-9"/>
              <a:ext cx="1368164" cy="686929"/>
              <a:chOff x="28" y="-8"/>
              <a:chExt cx="1368163" cy="686927"/>
            </a:xfrm>
          </p:grpSpPr>
          <p:sp>
            <p:nvSpPr>
              <p:cNvPr id="596" name="Shape"/>
              <p:cNvSpPr/>
              <p:nvPr/>
            </p:nvSpPr>
            <p:spPr>
              <a:xfrm>
                <a:off x="28" y="-9"/>
                <a:ext cx="1368164" cy="686929"/>
              </a:xfrm>
              <a:custGeom>
                <a:avLst/>
                <a:gdLst/>
                <a:ahLst/>
                <a:cxnLst>
                  <a:cxn ang="0">
                    <a:pos x="wd2" y="hd2"/>
                  </a:cxn>
                  <a:cxn ang="5400000">
                    <a:pos x="wd2" y="hd2"/>
                  </a:cxn>
                  <a:cxn ang="10800000">
                    <a:pos x="wd2" y="hd2"/>
                  </a:cxn>
                  <a:cxn ang="16200000">
                    <a:pos x="wd2" y="hd2"/>
                  </a:cxn>
                </a:cxnLst>
                <a:rect l="0" t="0" r="r" b="b"/>
                <a:pathLst>
                  <a:path w="20879" h="20684" fill="norm" stroke="1" extrusionOk="0">
                    <a:moveTo>
                      <a:pt x="1901" y="6800"/>
                    </a:moveTo>
                    <a:cubicBezTo>
                      <a:pt x="1658" y="4397"/>
                      <a:pt x="2907" y="2184"/>
                      <a:pt x="4691" y="1857"/>
                    </a:cubicBezTo>
                    <a:cubicBezTo>
                      <a:pt x="5414" y="1724"/>
                      <a:pt x="6149" y="1922"/>
                      <a:pt x="6778" y="2419"/>
                    </a:cubicBezTo>
                    <a:cubicBezTo>
                      <a:pt x="7445" y="725"/>
                      <a:pt x="9003" y="82"/>
                      <a:pt x="10259" y="981"/>
                    </a:cubicBezTo>
                    <a:cubicBezTo>
                      <a:pt x="10478" y="1139"/>
                      <a:pt x="10680" y="1338"/>
                      <a:pt x="10857" y="1573"/>
                    </a:cubicBezTo>
                    <a:cubicBezTo>
                      <a:pt x="11377" y="169"/>
                      <a:pt x="12642" y="-401"/>
                      <a:pt x="13683" y="299"/>
                    </a:cubicBezTo>
                    <a:cubicBezTo>
                      <a:pt x="13971" y="493"/>
                      <a:pt x="14223" y="774"/>
                      <a:pt x="14418" y="1119"/>
                    </a:cubicBezTo>
                    <a:cubicBezTo>
                      <a:pt x="15255" y="-209"/>
                      <a:pt x="16734" y="-373"/>
                      <a:pt x="17722" y="753"/>
                    </a:cubicBezTo>
                    <a:cubicBezTo>
                      <a:pt x="18137" y="1226"/>
                      <a:pt x="18417" y="1878"/>
                      <a:pt x="18513" y="2598"/>
                    </a:cubicBezTo>
                    <a:cubicBezTo>
                      <a:pt x="19885" y="3102"/>
                      <a:pt x="20694" y="5013"/>
                      <a:pt x="20321" y="6865"/>
                    </a:cubicBezTo>
                    <a:cubicBezTo>
                      <a:pt x="20289" y="7020"/>
                      <a:pt x="20250" y="7173"/>
                      <a:pt x="20203" y="7321"/>
                    </a:cubicBezTo>
                    <a:cubicBezTo>
                      <a:pt x="21303" y="9251"/>
                      <a:pt x="21034" y="12017"/>
                      <a:pt x="19601" y="13499"/>
                    </a:cubicBezTo>
                    <a:cubicBezTo>
                      <a:pt x="19156" y="13961"/>
                      <a:pt x="18629" y="14259"/>
                      <a:pt x="18072" y="14367"/>
                    </a:cubicBezTo>
                    <a:cubicBezTo>
                      <a:pt x="18072" y="16443"/>
                      <a:pt x="16822" y="18126"/>
                      <a:pt x="15280" y="18126"/>
                    </a:cubicBezTo>
                    <a:cubicBezTo>
                      <a:pt x="14757" y="18126"/>
                      <a:pt x="14245" y="17928"/>
                      <a:pt x="13801" y="17556"/>
                    </a:cubicBezTo>
                    <a:cubicBezTo>
                      <a:pt x="13280" y="19883"/>
                      <a:pt x="11460" y="21199"/>
                      <a:pt x="9738" y="20494"/>
                    </a:cubicBezTo>
                    <a:cubicBezTo>
                      <a:pt x="9016" y="20199"/>
                      <a:pt x="8392" y="19574"/>
                      <a:pt x="7973" y="18727"/>
                    </a:cubicBezTo>
                    <a:cubicBezTo>
                      <a:pt x="6209" y="20160"/>
                      <a:pt x="3920" y="19389"/>
                      <a:pt x="2859" y="17004"/>
                    </a:cubicBezTo>
                    <a:cubicBezTo>
                      <a:pt x="2846" y="16974"/>
                      <a:pt x="2833" y="16944"/>
                      <a:pt x="2820" y="16914"/>
                    </a:cubicBezTo>
                    <a:cubicBezTo>
                      <a:pt x="1666" y="17096"/>
                      <a:pt x="620" y="15986"/>
                      <a:pt x="485" y="14435"/>
                    </a:cubicBezTo>
                    <a:cubicBezTo>
                      <a:pt x="412" y="13608"/>
                      <a:pt x="615" y="12780"/>
                      <a:pt x="1038" y="12172"/>
                    </a:cubicBezTo>
                    <a:cubicBezTo>
                      <a:pt x="39" y="11379"/>
                      <a:pt x="-297" y="9639"/>
                      <a:pt x="288" y="8285"/>
                    </a:cubicBezTo>
                    <a:cubicBezTo>
                      <a:pt x="626" y="7504"/>
                      <a:pt x="1218" y="6988"/>
                      <a:pt x="1883" y="6895"/>
                    </a:cubicBezTo>
                    <a:close/>
                  </a:path>
                </a:pathLst>
              </a:custGeom>
              <a:solidFill>
                <a:srgbClr val="FFFFFF"/>
              </a:solidFill>
              <a:ln w="25400" cap="flat">
                <a:solidFill>
                  <a:srgbClr val="1D4E8A"/>
                </a:solidFill>
                <a:prstDash val="solid"/>
                <a:round/>
              </a:ln>
              <a:effectLst/>
            </p:spPr>
            <p:txBody>
              <a:bodyPr wrap="square" lIns="45718" tIns="45718" rIns="45718" bIns="45718" numCol="1" anchor="ctr">
                <a:noAutofit/>
              </a:bodyPr>
              <a:lstStyle/>
              <a:p>
                <a:pPr algn="ctr">
                  <a:defRPr b="1" sz="900">
                    <a:latin typeface="Arial"/>
                    <a:ea typeface="Arial"/>
                    <a:cs typeface="Arial"/>
                    <a:sym typeface="Arial"/>
                  </a:defRPr>
                </a:pPr>
              </a:p>
            </p:txBody>
          </p:sp>
          <p:sp>
            <p:nvSpPr>
              <p:cNvPr id="597" name="Shape"/>
              <p:cNvSpPr/>
              <p:nvPr/>
            </p:nvSpPr>
            <p:spPr>
              <a:xfrm>
                <a:off x="69470" y="34928"/>
                <a:ext cx="1253673" cy="58321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80" y="14010"/>
                    </a:moveTo>
                    <a:cubicBezTo>
                      <a:pt x="899" y="14066"/>
                      <a:pt x="417" y="13902"/>
                      <a:pt x="0" y="13542"/>
                    </a:cubicBezTo>
                    <a:moveTo>
                      <a:pt x="2598" y="19137"/>
                    </a:moveTo>
                    <a:cubicBezTo>
                      <a:pt x="2405" y="19250"/>
                      <a:pt x="2202" y="19325"/>
                      <a:pt x="1994" y="19361"/>
                    </a:cubicBezTo>
                    <a:moveTo>
                      <a:pt x="7802" y="21600"/>
                    </a:moveTo>
                    <a:cubicBezTo>
                      <a:pt x="7657" y="21279"/>
                      <a:pt x="7535" y="20936"/>
                      <a:pt x="7438" y="20577"/>
                    </a:cubicBezTo>
                    <a:moveTo>
                      <a:pt x="14532" y="19050"/>
                    </a:moveTo>
                    <a:cubicBezTo>
                      <a:pt x="14510" y="19430"/>
                      <a:pt x="14462" y="19806"/>
                      <a:pt x="14386" y="20172"/>
                    </a:cubicBezTo>
                    <a:moveTo>
                      <a:pt x="17421" y="12116"/>
                    </a:moveTo>
                    <a:cubicBezTo>
                      <a:pt x="18505" y="12890"/>
                      <a:pt x="19193" y="14504"/>
                      <a:pt x="19193" y="16273"/>
                    </a:cubicBezTo>
                    <a:moveTo>
                      <a:pt x="21600" y="7649"/>
                    </a:moveTo>
                    <a:cubicBezTo>
                      <a:pt x="21423" y="8256"/>
                      <a:pt x="21153" y="8794"/>
                      <a:pt x="20811" y="9222"/>
                    </a:cubicBezTo>
                    <a:moveTo>
                      <a:pt x="19707" y="1814"/>
                    </a:moveTo>
                    <a:cubicBezTo>
                      <a:pt x="19737" y="2059"/>
                      <a:pt x="19751" y="2307"/>
                      <a:pt x="19749" y="2556"/>
                    </a:cubicBezTo>
                    <a:moveTo>
                      <a:pt x="14668" y="947"/>
                    </a:moveTo>
                    <a:cubicBezTo>
                      <a:pt x="14771" y="605"/>
                      <a:pt x="14907" y="286"/>
                      <a:pt x="15073" y="0"/>
                    </a:cubicBezTo>
                    <a:moveTo>
                      <a:pt x="10888" y="1399"/>
                    </a:moveTo>
                    <a:cubicBezTo>
                      <a:pt x="10930" y="1115"/>
                      <a:pt x="10996" y="841"/>
                      <a:pt x="11084" y="582"/>
                    </a:cubicBezTo>
                    <a:moveTo>
                      <a:pt x="6452" y="1676"/>
                    </a:moveTo>
                    <a:cubicBezTo>
                      <a:pt x="6709" y="1897"/>
                      <a:pt x="6947" y="2163"/>
                      <a:pt x="7160" y="2469"/>
                    </a:cubicBezTo>
                    <a:moveTo>
                      <a:pt x="1072" y="7905"/>
                    </a:moveTo>
                    <a:cubicBezTo>
                      <a:pt x="1016" y="7632"/>
                      <a:pt x="974" y="7353"/>
                      <a:pt x="948" y="7071"/>
                    </a:cubicBezTo>
                  </a:path>
                </a:pathLst>
              </a:custGeom>
              <a:noFill/>
              <a:ln w="25400" cap="flat">
                <a:solidFill>
                  <a:srgbClr val="1D4E8A"/>
                </a:solidFill>
                <a:prstDash val="solid"/>
                <a:round/>
              </a:ln>
              <a:effectLst/>
            </p:spPr>
            <p:txBody>
              <a:bodyPr wrap="square" lIns="45718" tIns="45718" rIns="45718" bIns="45718" numCol="1" anchor="ctr">
                <a:noAutofit/>
              </a:bodyPr>
              <a:lstStyle/>
              <a:p>
                <a:pPr algn="ctr">
                  <a:defRPr b="1" sz="900">
                    <a:latin typeface="Arial"/>
                    <a:ea typeface="Arial"/>
                    <a:cs typeface="Arial"/>
                    <a:sym typeface="Arial"/>
                  </a:defRPr>
                </a:pPr>
              </a:p>
            </p:txBody>
          </p:sp>
        </p:grpSp>
        <p:sp>
          <p:nvSpPr>
            <p:cNvPr id="599" name="New products for local rural  networks"/>
            <p:cNvSpPr txBox="1"/>
            <p:nvPr/>
          </p:nvSpPr>
          <p:spPr>
            <a:xfrm>
              <a:off x="247890" y="26838"/>
              <a:ext cx="775699" cy="59569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lgn="ctr">
                <a:defRPr b="1" sz="900">
                  <a:latin typeface="Arial"/>
                  <a:ea typeface="Arial"/>
                  <a:cs typeface="Arial"/>
                  <a:sym typeface="Arial"/>
                </a:defRPr>
              </a:lvl1pPr>
            </a:lstStyle>
            <a:p>
              <a:pPr/>
              <a:r>
                <a:t>New products for local rural  networks</a:t>
              </a:r>
            </a:p>
          </p:txBody>
        </p:sp>
      </p:grpSp>
      <p:grpSp>
        <p:nvGrpSpPr>
          <p:cNvPr id="605" name="Cloud 15"/>
          <p:cNvGrpSpPr/>
          <p:nvPr/>
        </p:nvGrpSpPr>
        <p:grpSpPr>
          <a:xfrm>
            <a:off x="4423489" y="836153"/>
            <a:ext cx="1399701" cy="882630"/>
            <a:chOff x="28" y="-1"/>
            <a:chExt cx="1399699" cy="882628"/>
          </a:xfrm>
        </p:grpSpPr>
        <p:grpSp>
          <p:nvGrpSpPr>
            <p:cNvPr id="603" name="Group"/>
            <p:cNvGrpSpPr/>
            <p:nvPr/>
          </p:nvGrpSpPr>
          <p:grpSpPr>
            <a:xfrm>
              <a:off x="28" y="14506"/>
              <a:ext cx="1399701" cy="868122"/>
              <a:chOff x="29" y="-8"/>
              <a:chExt cx="1399699" cy="868120"/>
            </a:xfrm>
          </p:grpSpPr>
          <p:sp>
            <p:nvSpPr>
              <p:cNvPr id="601" name="Shape"/>
              <p:cNvSpPr/>
              <p:nvPr/>
            </p:nvSpPr>
            <p:spPr>
              <a:xfrm>
                <a:off x="29" y="-9"/>
                <a:ext cx="1399701" cy="868122"/>
              </a:xfrm>
              <a:custGeom>
                <a:avLst/>
                <a:gdLst/>
                <a:ahLst/>
                <a:cxnLst>
                  <a:cxn ang="0">
                    <a:pos x="wd2" y="hd2"/>
                  </a:cxn>
                  <a:cxn ang="5400000">
                    <a:pos x="wd2" y="hd2"/>
                  </a:cxn>
                  <a:cxn ang="10800000">
                    <a:pos x="wd2" y="hd2"/>
                  </a:cxn>
                  <a:cxn ang="16200000">
                    <a:pos x="wd2" y="hd2"/>
                  </a:cxn>
                </a:cxnLst>
                <a:rect l="0" t="0" r="r" b="b"/>
                <a:pathLst>
                  <a:path w="20879" h="20684" fill="norm" stroke="1" extrusionOk="0">
                    <a:moveTo>
                      <a:pt x="1901" y="6800"/>
                    </a:moveTo>
                    <a:cubicBezTo>
                      <a:pt x="1658" y="4397"/>
                      <a:pt x="2907" y="2184"/>
                      <a:pt x="4691" y="1857"/>
                    </a:cubicBezTo>
                    <a:cubicBezTo>
                      <a:pt x="5414" y="1724"/>
                      <a:pt x="6149" y="1922"/>
                      <a:pt x="6778" y="2419"/>
                    </a:cubicBezTo>
                    <a:cubicBezTo>
                      <a:pt x="7445" y="725"/>
                      <a:pt x="9003" y="82"/>
                      <a:pt x="10259" y="981"/>
                    </a:cubicBezTo>
                    <a:cubicBezTo>
                      <a:pt x="10478" y="1139"/>
                      <a:pt x="10680" y="1338"/>
                      <a:pt x="10857" y="1573"/>
                    </a:cubicBezTo>
                    <a:cubicBezTo>
                      <a:pt x="11377" y="169"/>
                      <a:pt x="12642" y="-401"/>
                      <a:pt x="13683" y="299"/>
                    </a:cubicBezTo>
                    <a:cubicBezTo>
                      <a:pt x="13971" y="493"/>
                      <a:pt x="14223" y="774"/>
                      <a:pt x="14418" y="1119"/>
                    </a:cubicBezTo>
                    <a:cubicBezTo>
                      <a:pt x="15255" y="-209"/>
                      <a:pt x="16734" y="-373"/>
                      <a:pt x="17722" y="753"/>
                    </a:cubicBezTo>
                    <a:cubicBezTo>
                      <a:pt x="18137" y="1226"/>
                      <a:pt x="18417" y="1878"/>
                      <a:pt x="18513" y="2598"/>
                    </a:cubicBezTo>
                    <a:cubicBezTo>
                      <a:pt x="19885" y="3102"/>
                      <a:pt x="20694" y="5013"/>
                      <a:pt x="20321" y="6865"/>
                    </a:cubicBezTo>
                    <a:cubicBezTo>
                      <a:pt x="20289" y="7020"/>
                      <a:pt x="20250" y="7173"/>
                      <a:pt x="20203" y="7321"/>
                    </a:cubicBezTo>
                    <a:cubicBezTo>
                      <a:pt x="21303" y="9251"/>
                      <a:pt x="21034" y="12017"/>
                      <a:pt x="19601" y="13499"/>
                    </a:cubicBezTo>
                    <a:cubicBezTo>
                      <a:pt x="19156" y="13961"/>
                      <a:pt x="18629" y="14259"/>
                      <a:pt x="18072" y="14367"/>
                    </a:cubicBezTo>
                    <a:cubicBezTo>
                      <a:pt x="18072" y="16443"/>
                      <a:pt x="16822" y="18126"/>
                      <a:pt x="15280" y="18126"/>
                    </a:cubicBezTo>
                    <a:cubicBezTo>
                      <a:pt x="14757" y="18126"/>
                      <a:pt x="14245" y="17928"/>
                      <a:pt x="13801" y="17556"/>
                    </a:cubicBezTo>
                    <a:cubicBezTo>
                      <a:pt x="13280" y="19883"/>
                      <a:pt x="11460" y="21199"/>
                      <a:pt x="9738" y="20494"/>
                    </a:cubicBezTo>
                    <a:cubicBezTo>
                      <a:pt x="9016" y="20199"/>
                      <a:pt x="8392" y="19574"/>
                      <a:pt x="7973" y="18727"/>
                    </a:cubicBezTo>
                    <a:cubicBezTo>
                      <a:pt x="6209" y="20160"/>
                      <a:pt x="3920" y="19389"/>
                      <a:pt x="2859" y="17004"/>
                    </a:cubicBezTo>
                    <a:cubicBezTo>
                      <a:pt x="2846" y="16974"/>
                      <a:pt x="2833" y="16944"/>
                      <a:pt x="2820" y="16914"/>
                    </a:cubicBezTo>
                    <a:cubicBezTo>
                      <a:pt x="1666" y="17096"/>
                      <a:pt x="620" y="15986"/>
                      <a:pt x="485" y="14435"/>
                    </a:cubicBezTo>
                    <a:cubicBezTo>
                      <a:pt x="412" y="13608"/>
                      <a:pt x="615" y="12780"/>
                      <a:pt x="1038" y="12172"/>
                    </a:cubicBezTo>
                    <a:cubicBezTo>
                      <a:pt x="39" y="11379"/>
                      <a:pt x="-297" y="9639"/>
                      <a:pt x="288" y="8285"/>
                    </a:cubicBezTo>
                    <a:cubicBezTo>
                      <a:pt x="626" y="7504"/>
                      <a:pt x="1218" y="6988"/>
                      <a:pt x="1883" y="6895"/>
                    </a:cubicBezTo>
                    <a:close/>
                  </a:path>
                </a:pathLst>
              </a:custGeom>
              <a:solidFill>
                <a:srgbClr val="FFFFFF"/>
              </a:solidFill>
              <a:ln w="25400" cap="flat">
                <a:solidFill>
                  <a:srgbClr val="1D4E8A"/>
                </a:solidFill>
                <a:prstDash val="solid"/>
                <a:round/>
              </a:ln>
              <a:effectLst/>
            </p:spPr>
            <p:txBody>
              <a:bodyPr wrap="square" lIns="45718" tIns="45718" rIns="45718" bIns="45718" numCol="1" anchor="ctr">
                <a:noAutofit/>
              </a:bodyPr>
              <a:lstStyle/>
              <a:p>
                <a:pPr algn="ctr">
                  <a:defRPr b="1" sz="900">
                    <a:latin typeface="Arial"/>
                    <a:ea typeface="Arial"/>
                    <a:cs typeface="Arial"/>
                    <a:sym typeface="Arial"/>
                  </a:defRPr>
                </a:pPr>
              </a:p>
            </p:txBody>
          </p:sp>
          <p:sp>
            <p:nvSpPr>
              <p:cNvPr id="602" name="Shape"/>
              <p:cNvSpPr/>
              <p:nvPr/>
            </p:nvSpPr>
            <p:spPr>
              <a:xfrm>
                <a:off x="71072" y="44142"/>
                <a:ext cx="1282569" cy="73705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80" y="14010"/>
                    </a:moveTo>
                    <a:cubicBezTo>
                      <a:pt x="899" y="14066"/>
                      <a:pt x="417" y="13902"/>
                      <a:pt x="0" y="13542"/>
                    </a:cubicBezTo>
                    <a:moveTo>
                      <a:pt x="2598" y="19137"/>
                    </a:moveTo>
                    <a:cubicBezTo>
                      <a:pt x="2405" y="19250"/>
                      <a:pt x="2202" y="19325"/>
                      <a:pt x="1994" y="19361"/>
                    </a:cubicBezTo>
                    <a:moveTo>
                      <a:pt x="7802" y="21600"/>
                    </a:moveTo>
                    <a:cubicBezTo>
                      <a:pt x="7657" y="21279"/>
                      <a:pt x="7535" y="20936"/>
                      <a:pt x="7438" y="20577"/>
                    </a:cubicBezTo>
                    <a:moveTo>
                      <a:pt x="14532" y="19050"/>
                    </a:moveTo>
                    <a:cubicBezTo>
                      <a:pt x="14510" y="19430"/>
                      <a:pt x="14462" y="19806"/>
                      <a:pt x="14386" y="20172"/>
                    </a:cubicBezTo>
                    <a:moveTo>
                      <a:pt x="17421" y="12116"/>
                    </a:moveTo>
                    <a:cubicBezTo>
                      <a:pt x="18505" y="12890"/>
                      <a:pt x="19193" y="14504"/>
                      <a:pt x="19193" y="16273"/>
                    </a:cubicBezTo>
                    <a:moveTo>
                      <a:pt x="21600" y="7649"/>
                    </a:moveTo>
                    <a:cubicBezTo>
                      <a:pt x="21423" y="8256"/>
                      <a:pt x="21153" y="8794"/>
                      <a:pt x="20811" y="9222"/>
                    </a:cubicBezTo>
                    <a:moveTo>
                      <a:pt x="19707" y="1814"/>
                    </a:moveTo>
                    <a:cubicBezTo>
                      <a:pt x="19737" y="2059"/>
                      <a:pt x="19751" y="2307"/>
                      <a:pt x="19749" y="2556"/>
                    </a:cubicBezTo>
                    <a:moveTo>
                      <a:pt x="14668" y="947"/>
                    </a:moveTo>
                    <a:cubicBezTo>
                      <a:pt x="14771" y="605"/>
                      <a:pt x="14907" y="286"/>
                      <a:pt x="15073" y="0"/>
                    </a:cubicBezTo>
                    <a:moveTo>
                      <a:pt x="10888" y="1399"/>
                    </a:moveTo>
                    <a:cubicBezTo>
                      <a:pt x="10930" y="1115"/>
                      <a:pt x="10996" y="841"/>
                      <a:pt x="11084" y="582"/>
                    </a:cubicBezTo>
                    <a:moveTo>
                      <a:pt x="6452" y="1676"/>
                    </a:moveTo>
                    <a:cubicBezTo>
                      <a:pt x="6709" y="1897"/>
                      <a:pt x="6947" y="2163"/>
                      <a:pt x="7160" y="2469"/>
                    </a:cubicBezTo>
                    <a:moveTo>
                      <a:pt x="1072" y="7905"/>
                    </a:moveTo>
                    <a:cubicBezTo>
                      <a:pt x="1016" y="7632"/>
                      <a:pt x="974" y="7353"/>
                      <a:pt x="948" y="7071"/>
                    </a:cubicBezTo>
                  </a:path>
                </a:pathLst>
              </a:custGeom>
              <a:noFill/>
              <a:ln w="25400" cap="flat">
                <a:solidFill>
                  <a:srgbClr val="1D4E8A"/>
                </a:solidFill>
                <a:prstDash val="solid"/>
                <a:round/>
              </a:ln>
              <a:effectLst/>
            </p:spPr>
            <p:txBody>
              <a:bodyPr wrap="square" lIns="45718" tIns="45718" rIns="45718" bIns="45718" numCol="1" anchor="ctr">
                <a:noAutofit/>
              </a:bodyPr>
              <a:lstStyle/>
              <a:p>
                <a:pPr algn="ctr">
                  <a:defRPr b="1" sz="900">
                    <a:latin typeface="Arial"/>
                    <a:ea typeface="Arial"/>
                    <a:cs typeface="Arial"/>
                    <a:sym typeface="Arial"/>
                  </a:defRPr>
                </a:pPr>
              </a:p>
            </p:txBody>
          </p:sp>
        </p:grpSp>
        <p:sp>
          <p:nvSpPr>
            <p:cNvPr id="604" name="New dynamic &amp; flexible network architectures"/>
            <p:cNvSpPr txBox="1"/>
            <p:nvPr/>
          </p:nvSpPr>
          <p:spPr>
            <a:xfrm>
              <a:off x="252258" y="-2"/>
              <a:ext cx="796273" cy="8497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lgn="ctr">
                <a:defRPr b="1" sz="900">
                  <a:latin typeface="Arial"/>
                  <a:ea typeface="Arial"/>
                  <a:cs typeface="Arial"/>
                  <a:sym typeface="Arial"/>
                </a:defRPr>
              </a:lvl1pPr>
            </a:lstStyle>
            <a:p>
              <a:pPr/>
              <a:r>
                <a:t>New dynamic &amp; flexible network architectures</a:t>
              </a:r>
            </a:p>
          </p:txBody>
        </p:sp>
      </p:grpSp>
      <p:sp>
        <p:nvSpPr>
          <p:cNvPr id="606" name="Straight Connector 22"/>
          <p:cNvSpPr/>
          <p:nvPr/>
        </p:nvSpPr>
        <p:spPr>
          <a:xfrm>
            <a:off x="5115930" y="1758549"/>
            <a:ext cx="14526" cy="548244"/>
          </a:xfrm>
          <a:prstGeom prst="line">
            <a:avLst/>
          </a:prstGeom>
          <a:ln w="28575">
            <a:solidFill>
              <a:srgbClr val="2368BC"/>
            </a:solidFill>
            <a:headEnd type="triangle"/>
          </a:ln>
        </p:spPr>
        <p:txBody>
          <a:bodyPr lIns="45718" tIns="45718" rIns="45718" bIns="45718"/>
          <a:lstStyle/>
          <a:p>
            <a:pPr/>
          </a:p>
        </p:txBody>
      </p:sp>
      <p:sp>
        <p:nvSpPr>
          <p:cNvPr id="607" name="Straight Connector 23"/>
          <p:cNvSpPr/>
          <p:nvPr/>
        </p:nvSpPr>
        <p:spPr>
          <a:xfrm flipH="1">
            <a:off x="7346721" y="1553251"/>
            <a:ext cx="6397" cy="713600"/>
          </a:xfrm>
          <a:prstGeom prst="line">
            <a:avLst/>
          </a:prstGeom>
          <a:ln w="28575">
            <a:solidFill>
              <a:srgbClr val="2368BC"/>
            </a:solidFill>
            <a:headEnd type="triangle"/>
          </a:ln>
        </p:spPr>
        <p:txBody>
          <a:bodyPr lIns="45718" tIns="45718" rIns="45718" bIns="45718"/>
          <a:lstStyle/>
          <a:p>
            <a:pPr/>
          </a:p>
        </p:txBody>
      </p:sp>
      <p:grpSp>
        <p:nvGrpSpPr>
          <p:cNvPr id="612" name="Cloud 20"/>
          <p:cNvGrpSpPr/>
          <p:nvPr/>
        </p:nvGrpSpPr>
        <p:grpSpPr>
          <a:xfrm>
            <a:off x="5553261" y="1112841"/>
            <a:ext cx="1408896" cy="961547"/>
            <a:chOff x="29" y="-10"/>
            <a:chExt cx="1408895" cy="961546"/>
          </a:xfrm>
        </p:grpSpPr>
        <p:grpSp>
          <p:nvGrpSpPr>
            <p:cNvPr id="610" name="Group"/>
            <p:cNvGrpSpPr/>
            <p:nvPr/>
          </p:nvGrpSpPr>
          <p:grpSpPr>
            <a:xfrm>
              <a:off x="29" y="-11"/>
              <a:ext cx="1408897" cy="961547"/>
              <a:chOff x="29" y="-9"/>
              <a:chExt cx="1408895" cy="961546"/>
            </a:xfrm>
          </p:grpSpPr>
          <p:sp>
            <p:nvSpPr>
              <p:cNvPr id="608" name="Shape"/>
              <p:cNvSpPr/>
              <p:nvPr/>
            </p:nvSpPr>
            <p:spPr>
              <a:xfrm>
                <a:off x="29" y="-10"/>
                <a:ext cx="1408897" cy="961547"/>
              </a:xfrm>
              <a:custGeom>
                <a:avLst/>
                <a:gdLst/>
                <a:ahLst/>
                <a:cxnLst>
                  <a:cxn ang="0">
                    <a:pos x="wd2" y="hd2"/>
                  </a:cxn>
                  <a:cxn ang="5400000">
                    <a:pos x="wd2" y="hd2"/>
                  </a:cxn>
                  <a:cxn ang="10800000">
                    <a:pos x="wd2" y="hd2"/>
                  </a:cxn>
                  <a:cxn ang="16200000">
                    <a:pos x="wd2" y="hd2"/>
                  </a:cxn>
                </a:cxnLst>
                <a:rect l="0" t="0" r="r" b="b"/>
                <a:pathLst>
                  <a:path w="20879" h="20684" fill="norm" stroke="1" extrusionOk="0">
                    <a:moveTo>
                      <a:pt x="1901" y="6800"/>
                    </a:moveTo>
                    <a:cubicBezTo>
                      <a:pt x="1658" y="4397"/>
                      <a:pt x="2907" y="2184"/>
                      <a:pt x="4691" y="1857"/>
                    </a:cubicBezTo>
                    <a:cubicBezTo>
                      <a:pt x="5414" y="1724"/>
                      <a:pt x="6149" y="1922"/>
                      <a:pt x="6778" y="2419"/>
                    </a:cubicBezTo>
                    <a:cubicBezTo>
                      <a:pt x="7445" y="725"/>
                      <a:pt x="9003" y="82"/>
                      <a:pt x="10259" y="981"/>
                    </a:cubicBezTo>
                    <a:cubicBezTo>
                      <a:pt x="10478" y="1139"/>
                      <a:pt x="10680" y="1338"/>
                      <a:pt x="10857" y="1573"/>
                    </a:cubicBezTo>
                    <a:cubicBezTo>
                      <a:pt x="11377" y="169"/>
                      <a:pt x="12642" y="-401"/>
                      <a:pt x="13683" y="299"/>
                    </a:cubicBezTo>
                    <a:cubicBezTo>
                      <a:pt x="13971" y="493"/>
                      <a:pt x="14223" y="774"/>
                      <a:pt x="14418" y="1119"/>
                    </a:cubicBezTo>
                    <a:cubicBezTo>
                      <a:pt x="15255" y="-209"/>
                      <a:pt x="16734" y="-373"/>
                      <a:pt x="17722" y="753"/>
                    </a:cubicBezTo>
                    <a:cubicBezTo>
                      <a:pt x="18137" y="1226"/>
                      <a:pt x="18417" y="1878"/>
                      <a:pt x="18513" y="2598"/>
                    </a:cubicBezTo>
                    <a:cubicBezTo>
                      <a:pt x="19885" y="3102"/>
                      <a:pt x="20694" y="5013"/>
                      <a:pt x="20321" y="6865"/>
                    </a:cubicBezTo>
                    <a:cubicBezTo>
                      <a:pt x="20289" y="7020"/>
                      <a:pt x="20250" y="7173"/>
                      <a:pt x="20203" y="7321"/>
                    </a:cubicBezTo>
                    <a:cubicBezTo>
                      <a:pt x="21303" y="9251"/>
                      <a:pt x="21034" y="12017"/>
                      <a:pt x="19601" y="13499"/>
                    </a:cubicBezTo>
                    <a:cubicBezTo>
                      <a:pt x="19156" y="13961"/>
                      <a:pt x="18629" y="14259"/>
                      <a:pt x="18072" y="14367"/>
                    </a:cubicBezTo>
                    <a:cubicBezTo>
                      <a:pt x="18072" y="16443"/>
                      <a:pt x="16822" y="18126"/>
                      <a:pt x="15280" y="18126"/>
                    </a:cubicBezTo>
                    <a:cubicBezTo>
                      <a:pt x="14757" y="18126"/>
                      <a:pt x="14245" y="17928"/>
                      <a:pt x="13801" y="17556"/>
                    </a:cubicBezTo>
                    <a:cubicBezTo>
                      <a:pt x="13280" y="19883"/>
                      <a:pt x="11460" y="21199"/>
                      <a:pt x="9738" y="20494"/>
                    </a:cubicBezTo>
                    <a:cubicBezTo>
                      <a:pt x="9016" y="20199"/>
                      <a:pt x="8392" y="19574"/>
                      <a:pt x="7973" y="18727"/>
                    </a:cubicBezTo>
                    <a:cubicBezTo>
                      <a:pt x="6209" y="20160"/>
                      <a:pt x="3920" y="19389"/>
                      <a:pt x="2859" y="17004"/>
                    </a:cubicBezTo>
                    <a:cubicBezTo>
                      <a:pt x="2846" y="16974"/>
                      <a:pt x="2833" y="16944"/>
                      <a:pt x="2820" y="16914"/>
                    </a:cubicBezTo>
                    <a:cubicBezTo>
                      <a:pt x="1666" y="17096"/>
                      <a:pt x="620" y="15986"/>
                      <a:pt x="485" y="14435"/>
                    </a:cubicBezTo>
                    <a:cubicBezTo>
                      <a:pt x="412" y="13608"/>
                      <a:pt x="615" y="12780"/>
                      <a:pt x="1038" y="12172"/>
                    </a:cubicBezTo>
                    <a:cubicBezTo>
                      <a:pt x="39" y="11379"/>
                      <a:pt x="-297" y="9639"/>
                      <a:pt x="288" y="8285"/>
                    </a:cubicBezTo>
                    <a:cubicBezTo>
                      <a:pt x="626" y="7504"/>
                      <a:pt x="1218" y="6988"/>
                      <a:pt x="1883" y="6895"/>
                    </a:cubicBezTo>
                    <a:close/>
                  </a:path>
                </a:pathLst>
              </a:custGeom>
              <a:solidFill>
                <a:srgbClr val="FFFFFF"/>
              </a:solidFill>
              <a:ln w="25400" cap="flat">
                <a:solidFill>
                  <a:srgbClr val="1D4E8A"/>
                </a:solidFill>
                <a:prstDash val="solid"/>
                <a:round/>
              </a:ln>
              <a:effectLst/>
            </p:spPr>
            <p:txBody>
              <a:bodyPr wrap="square" lIns="45718" tIns="45718" rIns="45718" bIns="45718" numCol="1" anchor="ctr">
                <a:noAutofit/>
              </a:bodyPr>
              <a:lstStyle/>
              <a:p>
                <a:pPr algn="ctr">
                  <a:defRPr b="1" sz="900">
                    <a:latin typeface="Arial"/>
                    <a:ea typeface="Arial"/>
                    <a:cs typeface="Arial"/>
                    <a:sym typeface="Arial"/>
                  </a:defRPr>
                </a:pPr>
              </a:p>
            </p:txBody>
          </p:sp>
          <p:sp>
            <p:nvSpPr>
              <p:cNvPr id="609" name="Shape"/>
              <p:cNvSpPr/>
              <p:nvPr/>
            </p:nvSpPr>
            <p:spPr>
              <a:xfrm>
                <a:off x="71539" y="48892"/>
                <a:ext cx="1290996" cy="81637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80" y="14010"/>
                    </a:moveTo>
                    <a:cubicBezTo>
                      <a:pt x="899" y="14066"/>
                      <a:pt x="417" y="13902"/>
                      <a:pt x="0" y="13542"/>
                    </a:cubicBezTo>
                    <a:moveTo>
                      <a:pt x="2598" y="19137"/>
                    </a:moveTo>
                    <a:cubicBezTo>
                      <a:pt x="2405" y="19250"/>
                      <a:pt x="2202" y="19325"/>
                      <a:pt x="1994" y="19361"/>
                    </a:cubicBezTo>
                    <a:moveTo>
                      <a:pt x="7802" y="21600"/>
                    </a:moveTo>
                    <a:cubicBezTo>
                      <a:pt x="7657" y="21279"/>
                      <a:pt x="7535" y="20936"/>
                      <a:pt x="7438" y="20577"/>
                    </a:cubicBezTo>
                    <a:moveTo>
                      <a:pt x="14532" y="19050"/>
                    </a:moveTo>
                    <a:cubicBezTo>
                      <a:pt x="14510" y="19430"/>
                      <a:pt x="14462" y="19806"/>
                      <a:pt x="14386" y="20172"/>
                    </a:cubicBezTo>
                    <a:moveTo>
                      <a:pt x="17421" y="12116"/>
                    </a:moveTo>
                    <a:cubicBezTo>
                      <a:pt x="18505" y="12890"/>
                      <a:pt x="19193" y="14504"/>
                      <a:pt x="19193" y="16273"/>
                    </a:cubicBezTo>
                    <a:moveTo>
                      <a:pt x="21600" y="7649"/>
                    </a:moveTo>
                    <a:cubicBezTo>
                      <a:pt x="21423" y="8256"/>
                      <a:pt x="21153" y="8794"/>
                      <a:pt x="20811" y="9222"/>
                    </a:cubicBezTo>
                    <a:moveTo>
                      <a:pt x="19707" y="1814"/>
                    </a:moveTo>
                    <a:cubicBezTo>
                      <a:pt x="19737" y="2059"/>
                      <a:pt x="19751" y="2307"/>
                      <a:pt x="19749" y="2556"/>
                    </a:cubicBezTo>
                    <a:moveTo>
                      <a:pt x="14668" y="947"/>
                    </a:moveTo>
                    <a:cubicBezTo>
                      <a:pt x="14771" y="605"/>
                      <a:pt x="14907" y="286"/>
                      <a:pt x="15073" y="0"/>
                    </a:cubicBezTo>
                    <a:moveTo>
                      <a:pt x="10888" y="1399"/>
                    </a:moveTo>
                    <a:cubicBezTo>
                      <a:pt x="10930" y="1115"/>
                      <a:pt x="10996" y="841"/>
                      <a:pt x="11084" y="582"/>
                    </a:cubicBezTo>
                    <a:moveTo>
                      <a:pt x="6452" y="1676"/>
                    </a:moveTo>
                    <a:cubicBezTo>
                      <a:pt x="6709" y="1897"/>
                      <a:pt x="6947" y="2163"/>
                      <a:pt x="7160" y="2469"/>
                    </a:cubicBezTo>
                    <a:moveTo>
                      <a:pt x="1072" y="7905"/>
                    </a:moveTo>
                    <a:cubicBezTo>
                      <a:pt x="1016" y="7632"/>
                      <a:pt x="974" y="7353"/>
                      <a:pt x="948" y="7071"/>
                    </a:cubicBezTo>
                  </a:path>
                </a:pathLst>
              </a:custGeom>
              <a:noFill/>
              <a:ln w="25400" cap="flat">
                <a:solidFill>
                  <a:srgbClr val="1D4E8A"/>
                </a:solidFill>
                <a:prstDash val="solid"/>
                <a:round/>
              </a:ln>
              <a:effectLst/>
            </p:spPr>
            <p:txBody>
              <a:bodyPr wrap="square" lIns="45718" tIns="45718" rIns="45718" bIns="45718" numCol="1" anchor="ctr">
                <a:noAutofit/>
              </a:bodyPr>
              <a:lstStyle/>
              <a:p>
                <a:pPr algn="ctr">
                  <a:defRPr b="1" sz="900">
                    <a:latin typeface="Arial"/>
                    <a:ea typeface="Arial"/>
                    <a:cs typeface="Arial"/>
                    <a:sym typeface="Arial"/>
                  </a:defRPr>
                </a:pPr>
              </a:p>
            </p:txBody>
          </p:sp>
        </p:grpSp>
        <p:sp>
          <p:nvSpPr>
            <p:cNvPr id="611" name="Access to new rural and low-ARPU markets"/>
            <p:cNvSpPr txBox="1"/>
            <p:nvPr/>
          </p:nvSpPr>
          <p:spPr>
            <a:xfrm>
              <a:off x="253531" y="93143"/>
              <a:ext cx="802273" cy="72269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lgn="ctr">
                <a:defRPr b="1" sz="900">
                  <a:latin typeface="Arial"/>
                  <a:ea typeface="Arial"/>
                  <a:cs typeface="Arial"/>
                  <a:sym typeface="Arial"/>
                </a:defRPr>
              </a:lvl1pPr>
            </a:lstStyle>
            <a:p>
              <a:pPr/>
              <a:r>
                <a:t>Access to new rural and low-ARPU markets</a:t>
              </a:r>
            </a:p>
          </p:txBody>
        </p:sp>
      </p:grpSp>
      <p:grpSp>
        <p:nvGrpSpPr>
          <p:cNvPr id="617" name="Cloud 19"/>
          <p:cNvGrpSpPr/>
          <p:nvPr/>
        </p:nvGrpSpPr>
        <p:grpSpPr>
          <a:xfrm>
            <a:off x="7472369" y="1236382"/>
            <a:ext cx="1482794" cy="988776"/>
            <a:chOff x="30" y="-10"/>
            <a:chExt cx="1482793" cy="988774"/>
          </a:xfrm>
        </p:grpSpPr>
        <p:grpSp>
          <p:nvGrpSpPr>
            <p:cNvPr id="615" name="Group"/>
            <p:cNvGrpSpPr/>
            <p:nvPr/>
          </p:nvGrpSpPr>
          <p:grpSpPr>
            <a:xfrm>
              <a:off x="30" y="-11"/>
              <a:ext cx="1482794" cy="988776"/>
              <a:chOff x="30" y="-10"/>
              <a:chExt cx="1482793" cy="988774"/>
            </a:xfrm>
          </p:grpSpPr>
          <p:sp>
            <p:nvSpPr>
              <p:cNvPr id="613" name="Shape"/>
              <p:cNvSpPr/>
              <p:nvPr/>
            </p:nvSpPr>
            <p:spPr>
              <a:xfrm>
                <a:off x="30" y="-11"/>
                <a:ext cx="1482794" cy="988776"/>
              </a:xfrm>
              <a:custGeom>
                <a:avLst/>
                <a:gdLst/>
                <a:ahLst/>
                <a:cxnLst>
                  <a:cxn ang="0">
                    <a:pos x="wd2" y="hd2"/>
                  </a:cxn>
                  <a:cxn ang="5400000">
                    <a:pos x="wd2" y="hd2"/>
                  </a:cxn>
                  <a:cxn ang="10800000">
                    <a:pos x="wd2" y="hd2"/>
                  </a:cxn>
                  <a:cxn ang="16200000">
                    <a:pos x="wd2" y="hd2"/>
                  </a:cxn>
                </a:cxnLst>
                <a:rect l="0" t="0" r="r" b="b"/>
                <a:pathLst>
                  <a:path w="20879" h="20684" fill="norm" stroke="1" extrusionOk="0">
                    <a:moveTo>
                      <a:pt x="1901" y="6800"/>
                    </a:moveTo>
                    <a:cubicBezTo>
                      <a:pt x="1658" y="4397"/>
                      <a:pt x="2907" y="2184"/>
                      <a:pt x="4691" y="1857"/>
                    </a:cubicBezTo>
                    <a:cubicBezTo>
                      <a:pt x="5414" y="1724"/>
                      <a:pt x="6149" y="1922"/>
                      <a:pt x="6778" y="2419"/>
                    </a:cubicBezTo>
                    <a:cubicBezTo>
                      <a:pt x="7445" y="725"/>
                      <a:pt x="9003" y="82"/>
                      <a:pt x="10259" y="981"/>
                    </a:cubicBezTo>
                    <a:cubicBezTo>
                      <a:pt x="10478" y="1139"/>
                      <a:pt x="10680" y="1338"/>
                      <a:pt x="10857" y="1573"/>
                    </a:cubicBezTo>
                    <a:cubicBezTo>
                      <a:pt x="11377" y="169"/>
                      <a:pt x="12642" y="-401"/>
                      <a:pt x="13683" y="299"/>
                    </a:cubicBezTo>
                    <a:cubicBezTo>
                      <a:pt x="13971" y="493"/>
                      <a:pt x="14223" y="774"/>
                      <a:pt x="14418" y="1119"/>
                    </a:cubicBezTo>
                    <a:cubicBezTo>
                      <a:pt x="15255" y="-209"/>
                      <a:pt x="16734" y="-373"/>
                      <a:pt x="17722" y="753"/>
                    </a:cubicBezTo>
                    <a:cubicBezTo>
                      <a:pt x="18137" y="1226"/>
                      <a:pt x="18417" y="1878"/>
                      <a:pt x="18513" y="2598"/>
                    </a:cubicBezTo>
                    <a:cubicBezTo>
                      <a:pt x="19885" y="3102"/>
                      <a:pt x="20694" y="5013"/>
                      <a:pt x="20321" y="6865"/>
                    </a:cubicBezTo>
                    <a:cubicBezTo>
                      <a:pt x="20289" y="7020"/>
                      <a:pt x="20250" y="7173"/>
                      <a:pt x="20203" y="7321"/>
                    </a:cubicBezTo>
                    <a:cubicBezTo>
                      <a:pt x="21303" y="9251"/>
                      <a:pt x="21034" y="12017"/>
                      <a:pt x="19601" y="13499"/>
                    </a:cubicBezTo>
                    <a:cubicBezTo>
                      <a:pt x="19156" y="13961"/>
                      <a:pt x="18629" y="14259"/>
                      <a:pt x="18072" y="14367"/>
                    </a:cubicBezTo>
                    <a:cubicBezTo>
                      <a:pt x="18072" y="16443"/>
                      <a:pt x="16822" y="18126"/>
                      <a:pt x="15280" y="18126"/>
                    </a:cubicBezTo>
                    <a:cubicBezTo>
                      <a:pt x="14757" y="18126"/>
                      <a:pt x="14245" y="17928"/>
                      <a:pt x="13801" y="17556"/>
                    </a:cubicBezTo>
                    <a:cubicBezTo>
                      <a:pt x="13280" y="19883"/>
                      <a:pt x="11460" y="21199"/>
                      <a:pt x="9738" y="20494"/>
                    </a:cubicBezTo>
                    <a:cubicBezTo>
                      <a:pt x="9016" y="20199"/>
                      <a:pt x="8392" y="19574"/>
                      <a:pt x="7973" y="18727"/>
                    </a:cubicBezTo>
                    <a:cubicBezTo>
                      <a:pt x="6209" y="20160"/>
                      <a:pt x="3920" y="19389"/>
                      <a:pt x="2859" y="17004"/>
                    </a:cubicBezTo>
                    <a:cubicBezTo>
                      <a:pt x="2846" y="16974"/>
                      <a:pt x="2833" y="16944"/>
                      <a:pt x="2820" y="16914"/>
                    </a:cubicBezTo>
                    <a:cubicBezTo>
                      <a:pt x="1666" y="17096"/>
                      <a:pt x="620" y="15986"/>
                      <a:pt x="485" y="14435"/>
                    </a:cubicBezTo>
                    <a:cubicBezTo>
                      <a:pt x="412" y="13608"/>
                      <a:pt x="615" y="12780"/>
                      <a:pt x="1038" y="12172"/>
                    </a:cubicBezTo>
                    <a:cubicBezTo>
                      <a:pt x="39" y="11379"/>
                      <a:pt x="-297" y="9639"/>
                      <a:pt x="288" y="8285"/>
                    </a:cubicBezTo>
                    <a:cubicBezTo>
                      <a:pt x="626" y="7504"/>
                      <a:pt x="1218" y="6988"/>
                      <a:pt x="1883" y="6895"/>
                    </a:cubicBezTo>
                    <a:close/>
                  </a:path>
                </a:pathLst>
              </a:custGeom>
              <a:solidFill>
                <a:srgbClr val="FFFFFF"/>
              </a:solidFill>
              <a:ln w="25400" cap="flat">
                <a:solidFill>
                  <a:srgbClr val="1D4E8A"/>
                </a:solidFill>
                <a:prstDash val="solid"/>
                <a:round/>
              </a:ln>
              <a:effectLst/>
            </p:spPr>
            <p:txBody>
              <a:bodyPr wrap="square" lIns="45718" tIns="45718" rIns="45718" bIns="45718" numCol="1" anchor="ctr">
                <a:noAutofit/>
              </a:bodyPr>
              <a:lstStyle/>
              <a:p>
                <a:pPr algn="ctr">
                  <a:defRPr b="1">
                    <a:latin typeface="Arial"/>
                    <a:ea typeface="Arial"/>
                    <a:cs typeface="Arial"/>
                    <a:sym typeface="Arial"/>
                  </a:defRPr>
                </a:pPr>
              </a:p>
            </p:txBody>
          </p:sp>
          <p:sp>
            <p:nvSpPr>
              <p:cNvPr id="614" name="Shape"/>
              <p:cNvSpPr/>
              <p:nvPr/>
            </p:nvSpPr>
            <p:spPr>
              <a:xfrm>
                <a:off x="75291" y="50277"/>
                <a:ext cx="1358708" cy="83948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80" y="14010"/>
                    </a:moveTo>
                    <a:cubicBezTo>
                      <a:pt x="899" y="14066"/>
                      <a:pt x="417" y="13902"/>
                      <a:pt x="0" y="13542"/>
                    </a:cubicBezTo>
                    <a:moveTo>
                      <a:pt x="2598" y="19137"/>
                    </a:moveTo>
                    <a:cubicBezTo>
                      <a:pt x="2405" y="19250"/>
                      <a:pt x="2202" y="19325"/>
                      <a:pt x="1994" y="19361"/>
                    </a:cubicBezTo>
                    <a:moveTo>
                      <a:pt x="7802" y="21600"/>
                    </a:moveTo>
                    <a:cubicBezTo>
                      <a:pt x="7657" y="21279"/>
                      <a:pt x="7535" y="20936"/>
                      <a:pt x="7438" y="20577"/>
                    </a:cubicBezTo>
                    <a:moveTo>
                      <a:pt x="14532" y="19050"/>
                    </a:moveTo>
                    <a:cubicBezTo>
                      <a:pt x="14510" y="19430"/>
                      <a:pt x="14462" y="19806"/>
                      <a:pt x="14386" y="20172"/>
                    </a:cubicBezTo>
                    <a:moveTo>
                      <a:pt x="17421" y="12116"/>
                    </a:moveTo>
                    <a:cubicBezTo>
                      <a:pt x="18505" y="12890"/>
                      <a:pt x="19193" y="14504"/>
                      <a:pt x="19193" y="16273"/>
                    </a:cubicBezTo>
                    <a:moveTo>
                      <a:pt x="21600" y="7649"/>
                    </a:moveTo>
                    <a:cubicBezTo>
                      <a:pt x="21423" y="8256"/>
                      <a:pt x="21153" y="8794"/>
                      <a:pt x="20811" y="9222"/>
                    </a:cubicBezTo>
                    <a:moveTo>
                      <a:pt x="19707" y="1814"/>
                    </a:moveTo>
                    <a:cubicBezTo>
                      <a:pt x="19737" y="2059"/>
                      <a:pt x="19751" y="2307"/>
                      <a:pt x="19749" y="2556"/>
                    </a:cubicBezTo>
                    <a:moveTo>
                      <a:pt x="14668" y="947"/>
                    </a:moveTo>
                    <a:cubicBezTo>
                      <a:pt x="14771" y="605"/>
                      <a:pt x="14907" y="286"/>
                      <a:pt x="15073" y="0"/>
                    </a:cubicBezTo>
                    <a:moveTo>
                      <a:pt x="10888" y="1399"/>
                    </a:moveTo>
                    <a:cubicBezTo>
                      <a:pt x="10930" y="1115"/>
                      <a:pt x="10996" y="841"/>
                      <a:pt x="11084" y="582"/>
                    </a:cubicBezTo>
                    <a:moveTo>
                      <a:pt x="6452" y="1676"/>
                    </a:moveTo>
                    <a:cubicBezTo>
                      <a:pt x="6709" y="1897"/>
                      <a:pt x="6947" y="2163"/>
                      <a:pt x="7160" y="2469"/>
                    </a:cubicBezTo>
                    <a:moveTo>
                      <a:pt x="1072" y="7905"/>
                    </a:moveTo>
                    <a:cubicBezTo>
                      <a:pt x="1016" y="7632"/>
                      <a:pt x="974" y="7353"/>
                      <a:pt x="948" y="7071"/>
                    </a:cubicBezTo>
                  </a:path>
                </a:pathLst>
              </a:custGeom>
              <a:noFill/>
              <a:ln w="25400" cap="flat">
                <a:solidFill>
                  <a:srgbClr val="1D4E8A"/>
                </a:solidFill>
                <a:prstDash val="solid"/>
                <a:round/>
              </a:ln>
              <a:effectLst/>
            </p:spPr>
            <p:txBody>
              <a:bodyPr wrap="square" lIns="45718" tIns="45718" rIns="45718" bIns="45718" numCol="1" anchor="ctr">
                <a:noAutofit/>
              </a:bodyPr>
              <a:lstStyle/>
              <a:p>
                <a:pPr algn="ctr">
                  <a:defRPr b="1">
                    <a:latin typeface="Arial"/>
                    <a:ea typeface="Arial"/>
                    <a:cs typeface="Arial"/>
                    <a:sym typeface="Arial"/>
                  </a:defRPr>
                </a:pPr>
              </a:p>
            </p:txBody>
          </p:sp>
        </p:grpSp>
        <p:sp>
          <p:nvSpPr>
            <p:cNvPr id="616" name="New tools for market analysis and regulatory models"/>
            <p:cNvSpPr txBox="1"/>
            <p:nvPr/>
          </p:nvSpPr>
          <p:spPr>
            <a:xfrm>
              <a:off x="263765" y="106013"/>
              <a:ext cx="850480" cy="72269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lgn="ctr">
                <a:defRPr b="1" sz="900">
                  <a:latin typeface="Arial"/>
                  <a:ea typeface="Arial"/>
                  <a:cs typeface="Arial"/>
                  <a:sym typeface="Arial"/>
                </a:defRPr>
              </a:lvl1pPr>
            </a:lstStyle>
            <a:p>
              <a:pPr/>
              <a:r>
                <a:t>New tools for market analysis and regulatory models </a:t>
              </a:r>
            </a:p>
          </p:txBody>
        </p:sp>
      </p:grpSp>
      <p:grpSp>
        <p:nvGrpSpPr>
          <p:cNvPr id="622" name="Cloud 21"/>
          <p:cNvGrpSpPr/>
          <p:nvPr/>
        </p:nvGrpSpPr>
        <p:grpSpPr>
          <a:xfrm>
            <a:off x="6651961" y="627622"/>
            <a:ext cx="1455043" cy="894071"/>
            <a:chOff x="30" y="0"/>
            <a:chExt cx="1455042" cy="894069"/>
          </a:xfrm>
        </p:grpSpPr>
        <p:grpSp>
          <p:nvGrpSpPr>
            <p:cNvPr id="620" name="Group"/>
            <p:cNvGrpSpPr/>
            <p:nvPr/>
          </p:nvGrpSpPr>
          <p:grpSpPr>
            <a:xfrm>
              <a:off x="30" y="4248"/>
              <a:ext cx="1455043" cy="889822"/>
              <a:chOff x="30" y="-9"/>
              <a:chExt cx="1455042" cy="889820"/>
            </a:xfrm>
          </p:grpSpPr>
          <p:sp>
            <p:nvSpPr>
              <p:cNvPr id="618" name="Shape"/>
              <p:cNvSpPr/>
              <p:nvPr/>
            </p:nvSpPr>
            <p:spPr>
              <a:xfrm>
                <a:off x="30" y="-10"/>
                <a:ext cx="1455044" cy="889822"/>
              </a:xfrm>
              <a:custGeom>
                <a:avLst/>
                <a:gdLst/>
                <a:ahLst/>
                <a:cxnLst>
                  <a:cxn ang="0">
                    <a:pos x="wd2" y="hd2"/>
                  </a:cxn>
                  <a:cxn ang="5400000">
                    <a:pos x="wd2" y="hd2"/>
                  </a:cxn>
                  <a:cxn ang="10800000">
                    <a:pos x="wd2" y="hd2"/>
                  </a:cxn>
                  <a:cxn ang="16200000">
                    <a:pos x="wd2" y="hd2"/>
                  </a:cxn>
                </a:cxnLst>
                <a:rect l="0" t="0" r="r" b="b"/>
                <a:pathLst>
                  <a:path w="20879" h="20684" fill="norm" stroke="1" extrusionOk="0">
                    <a:moveTo>
                      <a:pt x="1901" y="6800"/>
                    </a:moveTo>
                    <a:cubicBezTo>
                      <a:pt x="1658" y="4397"/>
                      <a:pt x="2907" y="2184"/>
                      <a:pt x="4691" y="1857"/>
                    </a:cubicBezTo>
                    <a:cubicBezTo>
                      <a:pt x="5414" y="1724"/>
                      <a:pt x="6149" y="1922"/>
                      <a:pt x="6778" y="2419"/>
                    </a:cubicBezTo>
                    <a:cubicBezTo>
                      <a:pt x="7445" y="725"/>
                      <a:pt x="9003" y="82"/>
                      <a:pt x="10259" y="981"/>
                    </a:cubicBezTo>
                    <a:cubicBezTo>
                      <a:pt x="10478" y="1139"/>
                      <a:pt x="10680" y="1338"/>
                      <a:pt x="10857" y="1573"/>
                    </a:cubicBezTo>
                    <a:cubicBezTo>
                      <a:pt x="11377" y="169"/>
                      <a:pt x="12642" y="-401"/>
                      <a:pt x="13683" y="299"/>
                    </a:cubicBezTo>
                    <a:cubicBezTo>
                      <a:pt x="13971" y="493"/>
                      <a:pt x="14223" y="774"/>
                      <a:pt x="14418" y="1119"/>
                    </a:cubicBezTo>
                    <a:cubicBezTo>
                      <a:pt x="15255" y="-209"/>
                      <a:pt x="16734" y="-373"/>
                      <a:pt x="17722" y="753"/>
                    </a:cubicBezTo>
                    <a:cubicBezTo>
                      <a:pt x="18137" y="1226"/>
                      <a:pt x="18417" y="1878"/>
                      <a:pt x="18513" y="2598"/>
                    </a:cubicBezTo>
                    <a:cubicBezTo>
                      <a:pt x="19885" y="3102"/>
                      <a:pt x="20694" y="5013"/>
                      <a:pt x="20321" y="6865"/>
                    </a:cubicBezTo>
                    <a:cubicBezTo>
                      <a:pt x="20289" y="7020"/>
                      <a:pt x="20250" y="7173"/>
                      <a:pt x="20203" y="7321"/>
                    </a:cubicBezTo>
                    <a:cubicBezTo>
                      <a:pt x="21303" y="9251"/>
                      <a:pt x="21034" y="12017"/>
                      <a:pt x="19601" y="13499"/>
                    </a:cubicBezTo>
                    <a:cubicBezTo>
                      <a:pt x="19156" y="13961"/>
                      <a:pt x="18629" y="14259"/>
                      <a:pt x="18072" y="14367"/>
                    </a:cubicBezTo>
                    <a:cubicBezTo>
                      <a:pt x="18072" y="16443"/>
                      <a:pt x="16822" y="18126"/>
                      <a:pt x="15280" y="18126"/>
                    </a:cubicBezTo>
                    <a:cubicBezTo>
                      <a:pt x="14757" y="18126"/>
                      <a:pt x="14245" y="17928"/>
                      <a:pt x="13801" y="17556"/>
                    </a:cubicBezTo>
                    <a:cubicBezTo>
                      <a:pt x="13280" y="19883"/>
                      <a:pt x="11460" y="21199"/>
                      <a:pt x="9738" y="20494"/>
                    </a:cubicBezTo>
                    <a:cubicBezTo>
                      <a:pt x="9016" y="20199"/>
                      <a:pt x="8392" y="19574"/>
                      <a:pt x="7973" y="18727"/>
                    </a:cubicBezTo>
                    <a:cubicBezTo>
                      <a:pt x="6209" y="20160"/>
                      <a:pt x="3920" y="19389"/>
                      <a:pt x="2859" y="17004"/>
                    </a:cubicBezTo>
                    <a:cubicBezTo>
                      <a:pt x="2846" y="16974"/>
                      <a:pt x="2833" y="16944"/>
                      <a:pt x="2820" y="16914"/>
                    </a:cubicBezTo>
                    <a:cubicBezTo>
                      <a:pt x="1666" y="17096"/>
                      <a:pt x="620" y="15986"/>
                      <a:pt x="485" y="14435"/>
                    </a:cubicBezTo>
                    <a:cubicBezTo>
                      <a:pt x="412" y="13608"/>
                      <a:pt x="615" y="12780"/>
                      <a:pt x="1038" y="12172"/>
                    </a:cubicBezTo>
                    <a:cubicBezTo>
                      <a:pt x="39" y="11379"/>
                      <a:pt x="-297" y="9639"/>
                      <a:pt x="288" y="8285"/>
                    </a:cubicBezTo>
                    <a:cubicBezTo>
                      <a:pt x="626" y="7504"/>
                      <a:pt x="1218" y="6988"/>
                      <a:pt x="1883" y="6895"/>
                    </a:cubicBezTo>
                    <a:close/>
                  </a:path>
                </a:pathLst>
              </a:custGeom>
              <a:solidFill>
                <a:srgbClr val="FFFFFF"/>
              </a:solidFill>
              <a:ln w="25400" cap="flat">
                <a:solidFill>
                  <a:srgbClr val="1D4E8A"/>
                </a:solidFill>
                <a:prstDash val="solid"/>
                <a:round/>
              </a:ln>
              <a:effectLst/>
            </p:spPr>
            <p:txBody>
              <a:bodyPr wrap="square" lIns="45718" tIns="45718" rIns="45718" bIns="45718" numCol="1" anchor="ctr">
                <a:noAutofit/>
              </a:bodyPr>
              <a:lstStyle/>
              <a:p>
                <a:pPr algn="ctr">
                  <a:defRPr b="1" sz="900">
                    <a:latin typeface="Arial"/>
                    <a:ea typeface="Arial"/>
                    <a:cs typeface="Arial"/>
                    <a:sym typeface="Arial"/>
                  </a:defRPr>
                </a:pPr>
              </a:p>
            </p:txBody>
          </p:sp>
          <p:sp>
            <p:nvSpPr>
              <p:cNvPr id="619" name="Shape"/>
              <p:cNvSpPr/>
              <p:nvPr/>
            </p:nvSpPr>
            <p:spPr>
              <a:xfrm>
                <a:off x="73882" y="45245"/>
                <a:ext cx="1333281" cy="75547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80" y="14010"/>
                    </a:moveTo>
                    <a:cubicBezTo>
                      <a:pt x="899" y="14066"/>
                      <a:pt x="417" y="13902"/>
                      <a:pt x="0" y="13542"/>
                    </a:cubicBezTo>
                    <a:moveTo>
                      <a:pt x="2598" y="19137"/>
                    </a:moveTo>
                    <a:cubicBezTo>
                      <a:pt x="2405" y="19250"/>
                      <a:pt x="2202" y="19325"/>
                      <a:pt x="1994" y="19361"/>
                    </a:cubicBezTo>
                    <a:moveTo>
                      <a:pt x="7802" y="21600"/>
                    </a:moveTo>
                    <a:cubicBezTo>
                      <a:pt x="7657" y="21279"/>
                      <a:pt x="7535" y="20936"/>
                      <a:pt x="7438" y="20577"/>
                    </a:cubicBezTo>
                    <a:moveTo>
                      <a:pt x="14532" y="19050"/>
                    </a:moveTo>
                    <a:cubicBezTo>
                      <a:pt x="14510" y="19430"/>
                      <a:pt x="14462" y="19806"/>
                      <a:pt x="14386" y="20172"/>
                    </a:cubicBezTo>
                    <a:moveTo>
                      <a:pt x="17421" y="12116"/>
                    </a:moveTo>
                    <a:cubicBezTo>
                      <a:pt x="18505" y="12890"/>
                      <a:pt x="19193" y="14504"/>
                      <a:pt x="19193" y="16273"/>
                    </a:cubicBezTo>
                    <a:moveTo>
                      <a:pt x="21600" y="7649"/>
                    </a:moveTo>
                    <a:cubicBezTo>
                      <a:pt x="21423" y="8256"/>
                      <a:pt x="21153" y="8794"/>
                      <a:pt x="20811" y="9222"/>
                    </a:cubicBezTo>
                    <a:moveTo>
                      <a:pt x="19707" y="1814"/>
                    </a:moveTo>
                    <a:cubicBezTo>
                      <a:pt x="19737" y="2059"/>
                      <a:pt x="19751" y="2307"/>
                      <a:pt x="19749" y="2556"/>
                    </a:cubicBezTo>
                    <a:moveTo>
                      <a:pt x="14668" y="947"/>
                    </a:moveTo>
                    <a:cubicBezTo>
                      <a:pt x="14771" y="605"/>
                      <a:pt x="14907" y="286"/>
                      <a:pt x="15073" y="0"/>
                    </a:cubicBezTo>
                    <a:moveTo>
                      <a:pt x="10888" y="1399"/>
                    </a:moveTo>
                    <a:cubicBezTo>
                      <a:pt x="10930" y="1115"/>
                      <a:pt x="10996" y="841"/>
                      <a:pt x="11084" y="582"/>
                    </a:cubicBezTo>
                    <a:moveTo>
                      <a:pt x="6452" y="1676"/>
                    </a:moveTo>
                    <a:cubicBezTo>
                      <a:pt x="6709" y="1897"/>
                      <a:pt x="6947" y="2163"/>
                      <a:pt x="7160" y="2469"/>
                    </a:cubicBezTo>
                    <a:moveTo>
                      <a:pt x="1072" y="7905"/>
                    </a:moveTo>
                    <a:cubicBezTo>
                      <a:pt x="1016" y="7632"/>
                      <a:pt x="974" y="7353"/>
                      <a:pt x="948" y="7071"/>
                    </a:cubicBezTo>
                  </a:path>
                </a:pathLst>
              </a:custGeom>
              <a:noFill/>
              <a:ln w="25400" cap="flat">
                <a:solidFill>
                  <a:srgbClr val="1D4E8A"/>
                </a:solidFill>
                <a:prstDash val="solid"/>
                <a:round/>
              </a:ln>
              <a:effectLst/>
            </p:spPr>
            <p:txBody>
              <a:bodyPr wrap="square" lIns="45718" tIns="45718" rIns="45718" bIns="45718" numCol="1" anchor="ctr">
                <a:noAutofit/>
              </a:bodyPr>
              <a:lstStyle/>
              <a:p>
                <a:pPr algn="ctr">
                  <a:defRPr b="1" sz="900">
                    <a:latin typeface="Arial"/>
                    <a:ea typeface="Arial"/>
                    <a:cs typeface="Arial"/>
                    <a:sym typeface="Arial"/>
                  </a:defRPr>
                </a:pPr>
              </a:p>
            </p:txBody>
          </p:sp>
        </p:grpSp>
        <p:sp>
          <p:nvSpPr>
            <p:cNvPr id="621" name="Capacity, coverage &amp; rural infrastructure optimization"/>
            <p:cNvSpPr txBox="1"/>
            <p:nvPr/>
          </p:nvSpPr>
          <p:spPr>
            <a:xfrm>
              <a:off x="259921" y="0"/>
              <a:ext cx="832378" cy="84969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lgn="ctr">
                <a:defRPr b="1" sz="900">
                  <a:latin typeface="Arial"/>
                  <a:ea typeface="Arial"/>
                  <a:cs typeface="Arial"/>
                  <a:sym typeface="Arial"/>
                </a:defRPr>
              </a:lvl1pPr>
            </a:lstStyle>
            <a:p>
              <a:pPr/>
              <a:r>
                <a:t>Capacity, coverage &amp; rural infrastructure optimization</a:t>
              </a:r>
            </a:p>
          </p:txBody>
        </p:sp>
      </p:grpSp>
      <p:sp>
        <p:nvSpPr>
          <p:cNvPr id="623" name="Straight Connector 12"/>
          <p:cNvSpPr/>
          <p:nvPr/>
        </p:nvSpPr>
        <p:spPr>
          <a:xfrm flipH="1">
            <a:off x="408931" y="1649995"/>
            <a:ext cx="3" cy="2793964"/>
          </a:xfrm>
          <a:prstGeom prst="line">
            <a:avLst/>
          </a:prstGeom>
          <a:ln w="12700">
            <a:solidFill>
              <a:srgbClr val="4472C4"/>
            </a:solidFill>
            <a:miter/>
            <a:headEnd type="triangle"/>
          </a:ln>
        </p:spPr>
        <p:txBody>
          <a:bodyPr lIns="45718" tIns="45718" rIns="45718" bIns="45718"/>
          <a:lstStyle/>
          <a:p>
            <a:pPr/>
          </a:p>
        </p:txBody>
      </p:sp>
      <p:sp>
        <p:nvSpPr>
          <p:cNvPr id="624" name="Rectangle 18"/>
          <p:cNvSpPr txBox="1"/>
          <p:nvPr/>
        </p:nvSpPr>
        <p:spPr>
          <a:xfrm>
            <a:off x="476164" y="2025460"/>
            <a:ext cx="465156" cy="290531"/>
          </a:xfrm>
          <a:prstGeom prst="rect">
            <a:avLst/>
          </a:prstGeom>
          <a:ln w="12700">
            <a:miter lim="400000"/>
          </a:ln>
          <a:extLst>
            <a:ext uri="{C572A759-6A51-4108-AA02-DFA0A04FC94B}">
              <ma14:wrappingTextBoxFlag xmlns:ma14="http://schemas.microsoft.com/office/mac/drawingml/2011/main" val="1"/>
            </a:ext>
          </a:extLst>
        </p:spPr>
        <p:txBody>
          <a:bodyPr wrap="none" lIns="34289" tIns="34289" rIns="34289" bIns="34289">
            <a:spAutoFit/>
          </a:bodyPr>
          <a:lstStyle>
            <a:lvl1pPr defTabSz="342900">
              <a:defRPr sz="1600">
                <a:solidFill>
                  <a:srgbClr val="000000"/>
                </a:solidFill>
                <a:latin typeface="Arial"/>
                <a:ea typeface="Arial"/>
                <a:cs typeface="Arial"/>
                <a:sym typeface="Arial"/>
              </a:defRPr>
            </a:lvl1pPr>
          </a:lstStyle>
          <a:p>
            <a:pPr/>
            <a:r>
              <a:t>TRL</a:t>
            </a:r>
          </a:p>
        </p:txBody>
      </p:sp>
      <p:sp>
        <p:nvSpPr>
          <p:cNvPr id="625" name="Straight Connector 3"/>
          <p:cNvSpPr/>
          <p:nvPr/>
        </p:nvSpPr>
        <p:spPr>
          <a:xfrm flipV="1">
            <a:off x="328557" y="4359097"/>
            <a:ext cx="7267749" cy="9725"/>
          </a:xfrm>
          <a:prstGeom prst="line">
            <a:avLst/>
          </a:prstGeom>
          <a:ln w="12700">
            <a:solidFill>
              <a:srgbClr val="4472C4"/>
            </a:solidFill>
            <a:miter/>
            <a:tailEnd type="triangle"/>
          </a:ln>
        </p:spPr>
        <p:txBody>
          <a:bodyPr lIns="45718" tIns="45718" rIns="45718" bIns="45718"/>
          <a:lstStyle/>
          <a:p>
            <a:pPr/>
          </a:p>
        </p:txBody>
      </p:sp>
      <p:sp>
        <p:nvSpPr>
          <p:cNvPr id="626" name="Rectangle 17"/>
          <p:cNvSpPr txBox="1"/>
          <p:nvPr/>
        </p:nvSpPr>
        <p:spPr>
          <a:xfrm>
            <a:off x="6740393" y="4013503"/>
            <a:ext cx="525283" cy="290531"/>
          </a:xfrm>
          <a:prstGeom prst="rect">
            <a:avLst/>
          </a:prstGeom>
          <a:ln w="12700">
            <a:miter lim="400000"/>
          </a:ln>
          <a:extLst>
            <a:ext uri="{C572A759-6A51-4108-AA02-DFA0A04FC94B}">
              <ma14:wrappingTextBoxFlag xmlns:ma14="http://schemas.microsoft.com/office/mac/drawingml/2011/main" val="1"/>
            </a:ext>
          </a:extLst>
        </p:spPr>
        <p:txBody>
          <a:bodyPr wrap="none" lIns="34289" tIns="34289" rIns="34289" bIns="34289">
            <a:spAutoFit/>
          </a:bodyPr>
          <a:lstStyle>
            <a:lvl1pPr defTabSz="342900">
              <a:defRPr sz="1600">
                <a:solidFill>
                  <a:srgbClr val="000000"/>
                </a:solidFill>
                <a:latin typeface="Arial"/>
                <a:ea typeface="Arial"/>
                <a:cs typeface="Arial"/>
                <a:sym typeface="Arial"/>
              </a:defRPr>
            </a:lvl1pPr>
          </a:lstStyle>
          <a:p>
            <a:pPr/>
            <a:r>
              <a:t>Time</a:t>
            </a:r>
          </a:p>
        </p:txBody>
      </p:sp>
    </p:spTree>
  </p:cSld>
  <p:clrMapOvr>
    <a:masterClrMapping/>
  </p:clrMapOvr>
  <p:transition xmlns:p14="http://schemas.microsoft.com/office/powerpoint/2010/main" spd="med" advClick="1"/>
</p:sld>
</file>

<file path=ppt/slides/slide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628" name="Subtitle 2"/>
          <p:cNvSpPr txBox="1"/>
          <p:nvPr>
            <p:ph type="sldNum" sz="quarter" idx="4294967295"/>
          </p:nvPr>
        </p:nvSpPr>
        <p:spPr>
          <a:xfrm>
            <a:off x="84073" y="4940243"/>
            <a:ext cx="193064" cy="165146"/>
          </a:xfrm>
          <a:prstGeom prst="rect">
            <a:avLst/>
          </a:prstGeom>
          <a:extLst>
            <a:ext uri="{C572A759-6A51-4108-AA02-DFA0A04FC94B}">
              <ma14:wrappingTextBoxFlag xmlns:ma14="http://schemas.microsoft.com/office/mac/drawingml/2011/main" val="1"/>
            </a:ext>
          </a:extLst>
        </p:spPr>
        <p:txBody>
          <a:bodyPr lIns="45718" tIns="45718" rIns="45718" bIns="45718"/>
          <a:lstStyle>
            <a:lvl1pPr algn="l" defTabSz="457200">
              <a:spcBef>
                <a:spcPts val="100"/>
              </a:spcBef>
              <a:defRPr b="1" spc="300" sz="600">
                <a:latin typeface="Arial"/>
                <a:ea typeface="Arial"/>
                <a:cs typeface="Arial"/>
                <a:sym typeface="Arial"/>
              </a:defRPr>
            </a:lvl1pPr>
          </a:lstStyle>
          <a:p>
            <a:pPr/>
            <a:fld id="{86CB4B4D-7CA3-9044-876B-883B54F8677D}" type="slidenum"/>
          </a:p>
        </p:txBody>
      </p:sp>
      <p:pic>
        <p:nvPicPr>
          <p:cNvPr id="629" name="Picture 7" descr="Picture 7"/>
          <p:cNvPicPr>
            <a:picLocks noChangeAspect="1"/>
          </p:cNvPicPr>
          <p:nvPr/>
        </p:nvPicPr>
        <p:blipFill>
          <a:blip r:embed="rId2">
            <a:extLst/>
          </a:blip>
          <a:stretch>
            <a:fillRect/>
          </a:stretch>
        </p:blipFill>
        <p:spPr>
          <a:xfrm>
            <a:off x="6107653" y="191783"/>
            <a:ext cx="2822900" cy="1587881"/>
          </a:xfrm>
          <a:prstGeom prst="rect">
            <a:avLst/>
          </a:prstGeom>
          <a:ln w="12700">
            <a:miter lim="400000"/>
          </a:ln>
        </p:spPr>
      </p:pic>
      <p:grpSp>
        <p:nvGrpSpPr>
          <p:cNvPr id="632" name="AutoShape 9"/>
          <p:cNvGrpSpPr/>
          <p:nvPr/>
        </p:nvGrpSpPr>
        <p:grpSpPr>
          <a:xfrm>
            <a:off x="6108030" y="4064807"/>
            <a:ext cx="1472919" cy="787354"/>
            <a:chOff x="0" y="0"/>
            <a:chExt cx="1472918" cy="787352"/>
          </a:xfrm>
        </p:grpSpPr>
        <p:sp>
          <p:nvSpPr>
            <p:cNvPr id="630" name="Rounded Rectangle"/>
            <p:cNvSpPr/>
            <p:nvPr/>
          </p:nvSpPr>
          <p:spPr>
            <a:xfrm rot="21106851">
              <a:off x="35179" y="97209"/>
              <a:ext cx="1402559" cy="592934"/>
            </a:xfrm>
            <a:prstGeom prst="roundRect">
              <a:avLst>
                <a:gd name="adj" fmla="val 16662"/>
              </a:avLst>
            </a:prstGeom>
            <a:solidFill>
              <a:schemeClr val="accent6"/>
            </a:solidFill>
            <a:ln w="38100" cap="flat">
              <a:solidFill>
                <a:srgbClr val="093B70"/>
              </a:solidFill>
              <a:prstDash val="solid"/>
              <a:miter lim="800000"/>
            </a:ln>
            <a:effectLst/>
          </p:spPr>
          <p:txBody>
            <a:bodyPr wrap="square" lIns="45718" tIns="45718" rIns="45718" bIns="45718" numCol="1" anchor="ctr">
              <a:noAutofit/>
            </a:bodyPr>
            <a:lstStyle/>
            <a:p>
              <a:pPr algn="ctr">
                <a:defRPr sz="2800"/>
              </a:pPr>
            </a:p>
          </p:txBody>
        </p:sp>
        <p:sp>
          <p:nvSpPr>
            <p:cNvPr id="631" name="Resource-efficient…"/>
            <p:cNvSpPr txBox="1"/>
            <p:nvPr/>
          </p:nvSpPr>
          <p:spPr>
            <a:xfrm rot="21106851">
              <a:off x="77877" y="162973"/>
              <a:ext cx="1317157" cy="4614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8" tIns="45718" rIns="45718" bIns="45718" numCol="1" anchor="ctr">
              <a:spAutoFit/>
            </a:bodyPr>
            <a:lstStyle/>
            <a:p>
              <a:pPr algn="ctr">
                <a:defRPr sz="1300">
                  <a:solidFill>
                    <a:srgbClr val="FFFFFF"/>
                  </a:solidFill>
                </a:defRPr>
              </a:pPr>
              <a:r>
                <a:t>Resource-efficient</a:t>
              </a:r>
              <a:endParaRPr sz="2800"/>
            </a:p>
            <a:p>
              <a:pPr algn="ctr">
                <a:defRPr sz="1300">
                  <a:solidFill>
                    <a:srgbClr val="FFFFFF"/>
                  </a:solidFill>
                </a:defRPr>
              </a:pPr>
              <a:r>
                <a:t>ICT</a:t>
              </a:r>
            </a:p>
          </p:txBody>
        </p:sp>
      </p:grpSp>
      <p:grpSp>
        <p:nvGrpSpPr>
          <p:cNvPr id="635" name="AutoShape 9"/>
          <p:cNvGrpSpPr/>
          <p:nvPr/>
        </p:nvGrpSpPr>
        <p:grpSpPr>
          <a:xfrm>
            <a:off x="7349483" y="2379051"/>
            <a:ext cx="1484671" cy="829202"/>
            <a:chOff x="0" y="0"/>
            <a:chExt cx="1484669" cy="829200"/>
          </a:xfrm>
        </p:grpSpPr>
        <p:sp>
          <p:nvSpPr>
            <p:cNvPr id="633" name="Rounded Rectangle"/>
            <p:cNvSpPr/>
            <p:nvPr/>
          </p:nvSpPr>
          <p:spPr>
            <a:xfrm rot="20995360">
              <a:off x="41055" y="118133"/>
              <a:ext cx="1402558" cy="592933"/>
            </a:xfrm>
            <a:prstGeom prst="roundRect">
              <a:avLst>
                <a:gd name="adj" fmla="val 16662"/>
              </a:avLst>
            </a:prstGeom>
            <a:solidFill>
              <a:schemeClr val="accent6"/>
            </a:solidFill>
            <a:ln w="38100" cap="flat">
              <a:solidFill>
                <a:srgbClr val="093B70"/>
              </a:solidFill>
              <a:prstDash val="solid"/>
              <a:miter lim="800000"/>
            </a:ln>
            <a:effectLst/>
          </p:spPr>
          <p:txBody>
            <a:bodyPr wrap="square" lIns="45718" tIns="45718" rIns="45718" bIns="45718" numCol="1" anchor="ctr">
              <a:noAutofit/>
            </a:bodyPr>
            <a:lstStyle/>
            <a:p>
              <a:pPr algn="ctr">
                <a:defRPr sz="2800"/>
              </a:pPr>
            </a:p>
          </p:txBody>
        </p:sp>
        <p:sp>
          <p:nvSpPr>
            <p:cNvPr id="634" name="ICT for inclusion"/>
            <p:cNvSpPr txBox="1"/>
            <p:nvPr/>
          </p:nvSpPr>
          <p:spPr>
            <a:xfrm rot="20995360">
              <a:off x="154050" y="285498"/>
              <a:ext cx="1176564" cy="2582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8" tIns="45718" rIns="45718" bIns="45718" numCol="1" anchor="ctr">
              <a:spAutoFit/>
            </a:bodyPr>
            <a:lstStyle>
              <a:lvl1pPr algn="ctr">
                <a:defRPr sz="1300">
                  <a:solidFill>
                    <a:srgbClr val="FFFFFF"/>
                  </a:solidFill>
                </a:defRPr>
              </a:lvl1pPr>
            </a:lstStyle>
            <a:p>
              <a:pPr/>
              <a:r>
                <a:t>ICT for inclusion</a:t>
              </a:r>
            </a:p>
          </p:txBody>
        </p:sp>
      </p:grpSp>
      <p:sp>
        <p:nvSpPr>
          <p:cNvPr id="636" name="Content Placeholder 1"/>
          <p:cNvSpPr txBox="1"/>
          <p:nvPr>
            <p:ph type="body" idx="1"/>
          </p:nvPr>
        </p:nvSpPr>
        <p:spPr>
          <a:xfrm>
            <a:off x="307275" y="1017332"/>
            <a:ext cx="8209361" cy="3552640"/>
          </a:xfrm>
          <a:prstGeom prst="rect">
            <a:avLst/>
          </a:prstGeom>
        </p:spPr>
        <p:txBody>
          <a:bodyPr/>
          <a:lstStyle/>
          <a:p>
            <a:pPr marL="0" indent="0">
              <a:spcBef>
                <a:spcPts val="300"/>
              </a:spcBef>
              <a:buSzTx/>
              <a:buNone/>
              <a:defRPr b="1" sz="1500"/>
            </a:pPr>
            <a:r>
              <a:t>Objective</a:t>
            </a:r>
            <a:r>
              <a:rPr b="0"/>
              <a:t>: </a:t>
            </a:r>
          </a:p>
          <a:p>
            <a:pPr>
              <a:spcBef>
                <a:spcPts val="300"/>
              </a:spcBef>
              <a:defRPr sz="1500"/>
            </a:pPr>
            <a:r>
              <a:t>reduce cost (capital and operational)</a:t>
            </a:r>
          </a:p>
          <a:p>
            <a:pPr>
              <a:spcBef>
                <a:spcPts val="300"/>
              </a:spcBef>
              <a:defRPr sz="1500"/>
            </a:pPr>
            <a:r>
              <a:t>allow for massive rural network deployment</a:t>
            </a:r>
          </a:p>
          <a:p>
            <a:pPr marL="0" indent="0">
              <a:spcBef>
                <a:spcPts val="300"/>
              </a:spcBef>
              <a:buSzTx/>
              <a:buNone/>
              <a:defRPr b="1" sz="1500"/>
            </a:pPr>
            <a:r>
              <a:t>Approach</a:t>
            </a:r>
            <a:r>
              <a:rPr b="0"/>
              <a:t>: </a:t>
            </a:r>
          </a:p>
          <a:p>
            <a:pPr>
              <a:spcBef>
                <a:spcPts val="300"/>
              </a:spcBef>
              <a:defRPr sz="1500"/>
            </a:pPr>
            <a:r>
              <a:t>Understand potential and capacity/coverage limits of energy-harvesting networks</a:t>
            </a:r>
          </a:p>
          <a:p>
            <a:pPr>
              <a:spcBef>
                <a:spcPts val="300"/>
              </a:spcBef>
              <a:defRPr sz="1500"/>
            </a:pPr>
            <a:r>
              <a:t>New fully integrated energy- &amp; communication-models</a:t>
            </a:r>
          </a:p>
          <a:p>
            <a:pPr>
              <a:spcBef>
                <a:spcPts val="300"/>
              </a:spcBef>
              <a:defRPr sz="1500"/>
            </a:pPr>
            <a:r>
              <a:t>consequences for new network architectures and optimized radio protocols</a:t>
            </a:r>
          </a:p>
          <a:p>
            <a:pPr marL="0" indent="0">
              <a:spcBef>
                <a:spcPts val="300"/>
              </a:spcBef>
              <a:buSzTx/>
              <a:buNone/>
              <a:defRPr b="1" sz="1500"/>
            </a:pPr>
            <a:r>
              <a:t>LTU expertise &amp; background</a:t>
            </a:r>
            <a:r>
              <a:rPr b="0"/>
              <a:t>:</a:t>
            </a:r>
          </a:p>
          <a:p>
            <a:pPr>
              <a:spcBef>
                <a:spcPts val="300"/>
              </a:spcBef>
              <a:defRPr sz="1500"/>
            </a:pPr>
            <a:r>
              <a:t>Long-standing expertise in signal processing, network modelling</a:t>
            </a:r>
          </a:p>
          <a:p>
            <a:pPr>
              <a:spcBef>
                <a:spcPts val="300"/>
              </a:spcBef>
              <a:defRPr sz="1500"/>
            </a:pPr>
            <a:r>
              <a:t>PHY-layer, lean protocols, energy models</a:t>
            </a:r>
          </a:p>
          <a:p>
            <a:pPr>
              <a:spcBef>
                <a:spcPts val="300"/>
              </a:spcBef>
              <a:defRPr sz="1500"/>
            </a:pPr>
            <a:r>
              <a:t>Broad portfolio of rural coverage projects since 2015</a:t>
            </a:r>
          </a:p>
          <a:p>
            <a:pPr>
              <a:spcBef>
                <a:spcPts val="300"/>
              </a:spcBef>
              <a:defRPr sz="1500"/>
            </a:pPr>
            <a:r>
              <a:t>Professor Jaap van de Beek</a:t>
            </a:r>
          </a:p>
        </p:txBody>
      </p:sp>
      <p:sp>
        <p:nvSpPr>
          <p:cNvPr id="637" name="Title 2"/>
          <p:cNvSpPr txBox="1"/>
          <p:nvPr>
            <p:ph type="title"/>
          </p:nvPr>
        </p:nvSpPr>
        <p:spPr>
          <a:xfrm>
            <a:off x="-900609" y="126204"/>
            <a:ext cx="8209361" cy="912024"/>
          </a:xfrm>
          <a:prstGeom prst="rect">
            <a:avLst/>
          </a:prstGeom>
        </p:spPr>
        <p:txBody>
          <a:bodyPr/>
          <a:lstStyle/>
          <a:p>
            <a:pPr/>
            <a:r>
              <a:t>1. Energy-constrained networks</a:t>
            </a:r>
          </a:p>
        </p:txBody>
      </p:sp>
      <p:grpSp>
        <p:nvGrpSpPr>
          <p:cNvPr id="640" name="AutoShape 9"/>
          <p:cNvGrpSpPr/>
          <p:nvPr/>
        </p:nvGrpSpPr>
        <p:grpSpPr>
          <a:xfrm>
            <a:off x="6844488" y="3228505"/>
            <a:ext cx="1476643" cy="800121"/>
            <a:chOff x="0" y="0"/>
            <a:chExt cx="1476641" cy="800120"/>
          </a:xfrm>
        </p:grpSpPr>
        <p:sp>
          <p:nvSpPr>
            <p:cNvPr id="638" name="Rounded Rectangle"/>
            <p:cNvSpPr/>
            <p:nvPr/>
          </p:nvSpPr>
          <p:spPr>
            <a:xfrm rot="21073076">
              <a:off x="37041" y="103593"/>
              <a:ext cx="1402558" cy="592934"/>
            </a:xfrm>
            <a:prstGeom prst="roundRect">
              <a:avLst>
                <a:gd name="adj" fmla="val 16662"/>
              </a:avLst>
            </a:prstGeom>
            <a:solidFill>
              <a:schemeClr val="accent6"/>
            </a:solidFill>
            <a:ln w="38100" cap="flat">
              <a:solidFill>
                <a:srgbClr val="093B70"/>
              </a:solidFill>
              <a:prstDash val="solid"/>
              <a:miter lim="800000"/>
            </a:ln>
            <a:effectLst/>
          </p:spPr>
          <p:txBody>
            <a:bodyPr wrap="square" lIns="45718" tIns="45718" rIns="45718" bIns="45718" numCol="1" anchor="ctr">
              <a:noAutofit/>
            </a:bodyPr>
            <a:lstStyle/>
            <a:p>
              <a:pPr algn="ctr">
                <a:defRPr sz="2800"/>
              </a:pPr>
            </a:p>
          </p:txBody>
        </p:sp>
        <p:sp>
          <p:nvSpPr>
            <p:cNvPr id="639" name="zero-energy &amp; -cost…"/>
            <p:cNvSpPr txBox="1"/>
            <p:nvPr/>
          </p:nvSpPr>
          <p:spPr>
            <a:xfrm rot="21073076">
              <a:off x="33104" y="169357"/>
              <a:ext cx="1410428" cy="4614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8" tIns="45718" rIns="45718" bIns="45718" numCol="1" anchor="ctr">
              <a:spAutoFit/>
            </a:bodyPr>
            <a:lstStyle/>
            <a:p>
              <a:pPr algn="ctr">
                <a:defRPr sz="1300">
                  <a:solidFill>
                    <a:srgbClr val="FFFFFF"/>
                  </a:solidFill>
                </a:defRPr>
              </a:pPr>
              <a:r>
                <a:t>zero-energy &amp; -cost</a:t>
              </a:r>
              <a:endParaRPr sz="2800"/>
            </a:p>
            <a:p>
              <a:pPr algn="ctr">
                <a:defRPr sz="1300">
                  <a:solidFill>
                    <a:srgbClr val="FFFFFF"/>
                  </a:solidFill>
                </a:defRPr>
              </a:pPr>
              <a:r>
                <a:t>nodes</a:t>
              </a:r>
            </a:p>
          </p:txBody>
        </p:sp>
      </p:grpSp>
    </p:spTree>
  </p:cSld>
  <p:clrMapOvr>
    <a:masterClrMapping/>
  </p:clrMapOvr>
  <p:transition xmlns:p14="http://schemas.microsoft.com/office/powerpoint/2010/main" spd="med" advClick="1"/>
</p:sld>
</file>

<file path=ppt/slides/slide4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642" name="Subtitle 2"/>
          <p:cNvSpPr txBox="1"/>
          <p:nvPr>
            <p:ph type="sldNum" sz="quarter" idx="4294967295"/>
          </p:nvPr>
        </p:nvSpPr>
        <p:spPr>
          <a:xfrm>
            <a:off x="84073" y="4940243"/>
            <a:ext cx="193064" cy="165146"/>
          </a:xfrm>
          <a:prstGeom prst="rect">
            <a:avLst/>
          </a:prstGeom>
          <a:extLst>
            <a:ext uri="{C572A759-6A51-4108-AA02-DFA0A04FC94B}">
              <ma14:wrappingTextBoxFlag xmlns:ma14="http://schemas.microsoft.com/office/mac/drawingml/2011/main" val="1"/>
            </a:ext>
          </a:extLst>
        </p:spPr>
        <p:txBody>
          <a:bodyPr lIns="45718" tIns="45718" rIns="45718" bIns="45718"/>
          <a:lstStyle>
            <a:lvl1pPr algn="l" defTabSz="457200">
              <a:spcBef>
                <a:spcPts val="100"/>
              </a:spcBef>
              <a:defRPr b="1" spc="300" sz="600">
                <a:latin typeface="Arial"/>
                <a:ea typeface="Arial"/>
                <a:cs typeface="Arial"/>
                <a:sym typeface="Arial"/>
              </a:defRPr>
            </a:lvl1pPr>
          </a:lstStyle>
          <a:p>
            <a:pPr/>
            <a:fld id="{86CB4B4D-7CA3-9044-876B-883B54F8677D}" type="slidenum"/>
          </a:p>
        </p:txBody>
      </p:sp>
      <p:grpSp>
        <p:nvGrpSpPr>
          <p:cNvPr id="645" name="AutoShape 9"/>
          <p:cNvGrpSpPr/>
          <p:nvPr/>
        </p:nvGrpSpPr>
        <p:grpSpPr>
          <a:xfrm>
            <a:off x="5690895" y="280076"/>
            <a:ext cx="1508050" cy="934705"/>
            <a:chOff x="-1" y="0"/>
            <a:chExt cx="1508049" cy="934704"/>
          </a:xfrm>
        </p:grpSpPr>
        <p:sp>
          <p:nvSpPr>
            <p:cNvPr id="643" name="Rounded Rectangle"/>
            <p:cNvSpPr/>
            <p:nvPr/>
          </p:nvSpPr>
          <p:spPr>
            <a:xfrm rot="20702957">
              <a:off x="52744" y="170885"/>
              <a:ext cx="1402559" cy="592933"/>
            </a:xfrm>
            <a:prstGeom prst="roundRect">
              <a:avLst>
                <a:gd name="adj" fmla="val 16662"/>
              </a:avLst>
            </a:prstGeom>
            <a:solidFill>
              <a:schemeClr val="accent6"/>
            </a:solidFill>
            <a:ln w="38100" cap="flat">
              <a:solidFill>
                <a:srgbClr val="093B70"/>
              </a:solidFill>
              <a:prstDash val="solid"/>
              <a:miter lim="800000"/>
            </a:ln>
            <a:effectLst/>
          </p:spPr>
          <p:txBody>
            <a:bodyPr wrap="square" lIns="45718" tIns="45718" rIns="45718" bIns="45718" numCol="1" anchor="ctr">
              <a:noAutofit/>
            </a:bodyPr>
            <a:lstStyle/>
            <a:p>
              <a:pPr algn="ctr">
                <a:defRPr sz="2800"/>
              </a:pPr>
            </a:p>
          </p:txBody>
        </p:sp>
        <p:sp>
          <p:nvSpPr>
            <p:cNvPr id="644" name="Extreme…"/>
            <p:cNvSpPr txBox="1"/>
            <p:nvPr/>
          </p:nvSpPr>
          <p:spPr>
            <a:xfrm rot="20702957">
              <a:off x="268121" y="236649"/>
              <a:ext cx="971801" cy="4614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8" tIns="45718" rIns="45718" bIns="45718" numCol="1" anchor="ctr">
              <a:spAutoFit/>
            </a:bodyPr>
            <a:lstStyle/>
            <a:p>
              <a:pPr algn="ctr">
                <a:defRPr sz="1300">
                  <a:solidFill>
                    <a:srgbClr val="FFFFFF"/>
                  </a:solidFill>
                </a:defRPr>
              </a:pPr>
              <a:r>
                <a:t>Extreme</a:t>
              </a:r>
              <a:endParaRPr sz="2800"/>
            </a:p>
            <a:p>
              <a:pPr algn="ctr">
                <a:defRPr sz="1300">
                  <a:solidFill>
                    <a:srgbClr val="FFFFFF"/>
                  </a:solidFill>
                </a:defRPr>
              </a:pPr>
              <a:r>
                <a:t>performance</a:t>
              </a:r>
            </a:p>
          </p:txBody>
        </p:sp>
      </p:grpSp>
      <p:sp>
        <p:nvSpPr>
          <p:cNvPr id="646" name="Rubrik 1"/>
          <p:cNvSpPr txBox="1"/>
          <p:nvPr>
            <p:ph type="title"/>
          </p:nvPr>
        </p:nvSpPr>
        <p:spPr>
          <a:xfrm>
            <a:off x="290310" y="180001"/>
            <a:ext cx="6729318" cy="518583"/>
          </a:xfrm>
          <a:prstGeom prst="rect">
            <a:avLst/>
          </a:prstGeom>
        </p:spPr>
        <p:txBody>
          <a:bodyPr/>
          <a:lstStyle>
            <a:lvl1pPr algn="l">
              <a:defRPr sz="2700"/>
            </a:lvl1pPr>
          </a:lstStyle>
          <a:p>
            <a:pPr/>
            <a:r>
              <a:t>2. Drone-enabled 5G/6G coverage</a:t>
            </a:r>
          </a:p>
        </p:txBody>
      </p:sp>
      <p:sp>
        <p:nvSpPr>
          <p:cNvPr id="647" name="Content Placeholder 10"/>
          <p:cNvSpPr txBox="1"/>
          <p:nvPr>
            <p:ph type="body" idx="1"/>
          </p:nvPr>
        </p:nvSpPr>
        <p:spPr>
          <a:xfrm>
            <a:off x="179510" y="816208"/>
            <a:ext cx="8784980" cy="4320484"/>
          </a:xfrm>
          <a:prstGeom prst="rect">
            <a:avLst/>
          </a:prstGeom>
        </p:spPr>
        <p:txBody>
          <a:bodyPr/>
          <a:lstStyle/>
          <a:p>
            <a:pPr marL="0" indent="0" algn="just">
              <a:spcBef>
                <a:spcPts val="1000"/>
              </a:spcBef>
              <a:buSzTx/>
              <a:buNone/>
              <a:defRPr b="1" sz="1200"/>
            </a:pPr>
            <a:r>
              <a:t>Objective</a:t>
            </a:r>
            <a:r>
              <a:rPr b="0"/>
              <a:t>:</a:t>
            </a:r>
          </a:p>
          <a:p>
            <a:pPr algn="just">
              <a:spcBef>
                <a:spcPts val="1000"/>
              </a:spcBef>
              <a:defRPr sz="1200"/>
            </a:pPr>
            <a:r>
              <a:t>Improving coverage and reliability in challenged, dynamic  scenarions with drone-aided networks</a:t>
            </a:r>
          </a:p>
          <a:p>
            <a:pPr marL="0" indent="0" algn="just">
              <a:spcBef>
                <a:spcPts val="1000"/>
              </a:spcBef>
              <a:buSzTx/>
              <a:buNone/>
              <a:defRPr sz="1200"/>
            </a:pPr>
            <a:r>
              <a:t>Approach: </a:t>
            </a:r>
          </a:p>
          <a:p>
            <a:pPr algn="just">
              <a:spcBef>
                <a:spcPts val="1000"/>
              </a:spcBef>
              <a:defRPr sz="1200"/>
            </a:pPr>
            <a:r>
              <a:t>Autonomous swarm of UAVs for enabling connectivity of massive ground nodes in bounded regions operating in a dynamic environment.</a:t>
            </a:r>
          </a:p>
          <a:p>
            <a:pPr algn="just">
              <a:spcBef>
                <a:spcPts val="1000"/>
              </a:spcBef>
              <a:defRPr sz="1200"/>
            </a:pPr>
            <a:r>
              <a:t>Network performance studies in serving many drones simultaneously over a wide area (mixed ground aerial traffic scenarios)</a:t>
            </a:r>
          </a:p>
          <a:p>
            <a:pPr algn="just">
              <a:spcBef>
                <a:spcPts val="1000"/>
              </a:spcBef>
              <a:defRPr sz="1200"/>
            </a:pPr>
            <a:r>
              <a:t>Multi-hop relaying-based swarm of autonomous UAVs. Study interference, latency, distruption of UAV based wireless networks</a:t>
            </a:r>
          </a:p>
          <a:p>
            <a:pPr algn="just">
              <a:spcBef>
                <a:spcPts val="1000"/>
              </a:spcBef>
              <a:defRPr sz="1200"/>
            </a:pPr>
            <a:r>
              <a:t>Autonomous optimal positioning of UAVs to bridge communication between multiple static nodes. Connecting disjointed group of ground nodes.</a:t>
            </a:r>
          </a:p>
          <a:p>
            <a:pPr algn="just">
              <a:spcBef>
                <a:spcPts val="1000"/>
              </a:spcBef>
              <a:defRPr sz="1200">
                <a:solidFill>
                  <a:srgbClr val="000000"/>
                </a:solidFill>
              </a:defRPr>
            </a:pPr>
            <a:r>
              <a:t>Off-loading computational-intense processes from onboard instruments to the 5G Edge.</a:t>
            </a:r>
          </a:p>
          <a:p>
            <a:pPr marL="0" indent="0">
              <a:spcBef>
                <a:spcPts val="200"/>
              </a:spcBef>
              <a:buSzTx/>
              <a:buNone/>
              <a:defRPr b="1" sz="1200"/>
            </a:pPr>
            <a:r>
              <a:t>LTU expertise &amp; background</a:t>
            </a:r>
            <a:r>
              <a:rPr b="0"/>
              <a:t>:</a:t>
            </a:r>
          </a:p>
          <a:p>
            <a:pPr>
              <a:spcBef>
                <a:spcPts val="200"/>
              </a:spcBef>
              <a:defRPr sz="1200"/>
            </a:pPr>
            <a:r>
              <a:t>Decades-long experience with drones, robotics, and artificial intelligence, strong interest in </a:t>
            </a:r>
            <a:r>
              <a:rPr>
                <a:solidFill>
                  <a:srgbClr val="C00000"/>
                </a:solidFill>
              </a:rPr>
              <a:t>experimental R&amp;D</a:t>
            </a:r>
          </a:p>
          <a:p>
            <a:pPr>
              <a:spcBef>
                <a:spcPts val="200"/>
              </a:spcBef>
              <a:defRPr sz="1200"/>
            </a:pPr>
            <a:r>
              <a:t>The Robotics Lab has an indoors 5G installation and we are part of the outdoor 5G installation@LTU</a:t>
            </a:r>
          </a:p>
          <a:p>
            <a:pPr>
              <a:spcBef>
                <a:spcPts val="200"/>
              </a:spcBef>
              <a:defRPr sz="1200"/>
            </a:pPr>
            <a:r>
              <a:t>Professor George Nikolakopoulos</a:t>
            </a:r>
          </a:p>
        </p:txBody>
      </p:sp>
      <p:grpSp>
        <p:nvGrpSpPr>
          <p:cNvPr id="650" name="AutoShape 9"/>
          <p:cNvGrpSpPr/>
          <p:nvPr/>
        </p:nvGrpSpPr>
        <p:grpSpPr>
          <a:xfrm>
            <a:off x="7019626" y="180000"/>
            <a:ext cx="1511287" cy="954161"/>
            <a:chOff x="0" y="0"/>
            <a:chExt cx="1511286" cy="954159"/>
          </a:xfrm>
        </p:grpSpPr>
        <p:sp>
          <p:nvSpPr>
            <p:cNvPr id="648" name="Rounded Rectangle"/>
            <p:cNvSpPr/>
            <p:nvPr/>
          </p:nvSpPr>
          <p:spPr>
            <a:xfrm rot="20646964">
              <a:off x="54363" y="180612"/>
              <a:ext cx="1402559" cy="592934"/>
            </a:xfrm>
            <a:prstGeom prst="roundRect">
              <a:avLst>
                <a:gd name="adj" fmla="val 16662"/>
              </a:avLst>
            </a:prstGeom>
            <a:solidFill>
              <a:schemeClr val="accent6"/>
            </a:solidFill>
            <a:ln w="38100" cap="flat">
              <a:solidFill>
                <a:srgbClr val="093B70"/>
              </a:solidFill>
              <a:prstDash val="solid"/>
              <a:miter lim="800000"/>
            </a:ln>
            <a:effectLst/>
          </p:spPr>
          <p:txBody>
            <a:bodyPr wrap="square" lIns="45718" tIns="45718" rIns="45718" bIns="45718" numCol="1" anchor="ctr">
              <a:noAutofit/>
            </a:bodyPr>
            <a:lstStyle/>
            <a:p>
              <a:pPr algn="ctr">
                <a:defRPr sz="2800"/>
              </a:pPr>
            </a:p>
          </p:txBody>
        </p:sp>
        <p:sp>
          <p:nvSpPr>
            <p:cNvPr id="649" name="Network…"/>
            <p:cNvSpPr txBox="1"/>
            <p:nvPr/>
          </p:nvSpPr>
          <p:spPr>
            <a:xfrm rot="20646964">
              <a:off x="306701" y="246378"/>
              <a:ext cx="897877" cy="4614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8" tIns="45718" rIns="45718" bIns="45718" numCol="1" anchor="ctr">
              <a:spAutoFit/>
            </a:bodyPr>
            <a:lstStyle/>
            <a:p>
              <a:pPr algn="ctr">
                <a:defRPr sz="1300">
                  <a:solidFill>
                    <a:srgbClr val="FFFFFF"/>
                  </a:solidFill>
                </a:defRPr>
              </a:pPr>
              <a:r>
                <a:t>Network </a:t>
              </a:r>
              <a:endParaRPr sz="2800"/>
            </a:p>
            <a:p>
              <a:pPr algn="ctr">
                <a:defRPr sz="1300">
                  <a:solidFill>
                    <a:srgbClr val="FFFFFF"/>
                  </a:solidFill>
                </a:defRPr>
              </a:pPr>
              <a:r>
                <a:t>adaptability</a:t>
              </a:r>
            </a:p>
          </p:txBody>
        </p:sp>
      </p:grpSp>
      <p:grpSp>
        <p:nvGrpSpPr>
          <p:cNvPr id="653" name="AutoShape 9"/>
          <p:cNvGrpSpPr/>
          <p:nvPr/>
        </p:nvGrpSpPr>
        <p:grpSpPr>
          <a:xfrm>
            <a:off x="7378621" y="784751"/>
            <a:ext cx="1510921" cy="951848"/>
            <a:chOff x="0" y="0"/>
            <a:chExt cx="1510920" cy="951846"/>
          </a:xfrm>
        </p:grpSpPr>
        <p:sp>
          <p:nvSpPr>
            <p:cNvPr id="651" name="Rounded Rectangle"/>
            <p:cNvSpPr/>
            <p:nvPr/>
          </p:nvSpPr>
          <p:spPr>
            <a:xfrm rot="20653660">
              <a:off x="54180" y="179456"/>
              <a:ext cx="1402559" cy="592934"/>
            </a:xfrm>
            <a:prstGeom prst="roundRect">
              <a:avLst>
                <a:gd name="adj" fmla="val 16662"/>
              </a:avLst>
            </a:prstGeom>
            <a:solidFill>
              <a:schemeClr val="accent6"/>
            </a:solidFill>
            <a:ln w="38100" cap="flat">
              <a:solidFill>
                <a:srgbClr val="093B70"/>
              </a:solidFill>
              <a:prstDash val="solid"/>
              <a:miter lim="800000"/>
            </a:ln>
            <a:effectLst/>
          </p:spPr>
          <p:txBody>
            <a:bodyPr wrap="square" lIns="45718" tIns="45718" rIns="45718" bIns="45718" numCol="1" anchor="ctr">
              <a:noAutofit/>
            </a:bodyPr>
            <a:lstStyle/>
            <a:p>
              <a:pPr algn="ctr">
                <a:defRPr sz="2800"/>
              </a:pPr>
            </a:p>
          </p:txBody>
        </p:sp>
        <p:sp>
          <p:nvSpPr>
            <p:cNvPr id="652" name="Flexible spectrum…"/>
            <p:cNvSpPr txBox="1"/>
            <p:nvPr/>
          </p:nvSpPr>
          <p:spPr>
            <a:xfrm rot="20653660">
              <a:off x="112558" y="245221"/>
              <a:ext cx="1285797" cy="4614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8" tIns="45718" rIns="45718" bIns="45718" numCol="1" anchor="ctr">
              <a:spAutoFit/>
            </a:bodyPr>
            <a:lstStyle/>
            <a:p>
              <a:pPr algn="ctr">
                <a:defRPr sz="1300">
                  <a:solidFill>
                    <a:srgbClr val="FFFFFF"/>
                  </a:solidFill>
                </a:defRPr>
              </a:pPr>
              <a:r>
                <a:t>Flexible spectrum</a:t>
              </a:r>
              <a:endParaRPr sz="2800"/>
            </a:p>
            <a:p>
              <a:pPr algn="ctr">
                <a:defRPr sz="1300">
                  <a:solidFill>
                    <a:srgbClr val="FFFFFF"/>
                  </a:solidFill>
                </a:defRPr>
              </a:pPr>
              <a:r>
                <a:t>usage</a:t>
              </a:r>
            </a:p>
          </p:txBody>
        </p:sp>
      </p:grpSp>
    </p:spTree>
  </p:cSld>
  <p:clrMapOvr>
    <a:masterClrMapping/>
  </p:clrMapOvr>
  <p:transition xmlns:p14="http://schemas.microsoft.com/office/powerpoint/2010/main" spd="med" advClick="1"/>
</p:sld>
</file>

<file path=ppt/slides/slide4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655" name="Subtitle 2"/>
          <p:cNvSpPr txBox="1"/>
          <p:nvPr>
            <p:ph type="sldNum" sz="quarter" idx="4294967295"/>
          </p:nvPr>
        </p:nvSpPr>
        <p:spPr>
          <a:xfrm>
            <a:off x="84073" y="4940243"/>
            <a:ext cx="193064" cy="165146"/>
          </a:xfrm>
          <a:prstGeom prst="rect">
            <a:avLst/>
          </a:prstGeom>
          <a:extLst>
            <a:ext uri="{C572A759-6A51-4108-AA02-DFA0A04FC94B}">
              <ma14:wrappingTextBoxFlag xmlns:ma14="http://schemas.microsoft.com/office/mac/drawingml/2011/main" val="1"/>
            </a:ext>
          </a:extLst>
        </p:spPr>
        <p:txBody>
          <a:bodyPr lIns="45718" tIns="45718" rIns="45718" bIns="45718"/>
          <a:lstStyle>
            <a:lvl1pPr algn="l" defTabSz="457200">
              <a:spcBef>
                <a:spcPts val="100"/>
              </a:spcBef>
              <a:defRPr b="1" spc="300" sz="600">
                <a:latin typeface="Arial"/>
                <a:ea typeface="Arial"/>
                <a:cs typeface="Arial"/>
                <a:sym typeface="Arial"/>
              </a:defRPr>
            </a:lvl1pPr>
          </a:lstStyle>
          <a:p>
            <a:pPr/>
            <a:fld id="{86CB4B4D-7CA3-9044-876B-883B54F8677D}" type="slidenum"/>
          </a:p>
        </p:txBody>
      </p:sp>
      <p:grpSp>
        <p:nvGrpSpPr>
          <p:cNvPr id="658" name="AutoShape 9"/>
          <p:cNvGrpSpPr/>
          <p:nvPr/>
        </p:nvGrpSpPr>
        <p:grpSpPr>
          <a:xfrm>
            <a:off x="6930655" y="3331744"/>
            <a:ext cx="1495635" cy="873528"/>
            <a:chOff x="0" y="0"/>
            <a:chExt cx="1495634" cy="873526"/>
          </a:xfrm>
        </p:grpSpPr>
        <p:sp>
          <p:nvSpPr>
            <p:cNvPr id="656" name="Rounded Rectangle"/>
            <p:cNvSpPr/>
            <p:nvPr/>
          </p:nvSpPr>
          <p:spPr>
            <a:xfrm rot="20874651">
              <a:off x="46537" y="140296"/>
              <a:ext cx="1402559" cy="592934"/>
            </a:xfrm>
            <a:prstGeom prst="roundRect">
              <a:avLst>
                <a:gd name="adj" fmla="val 16662"/>
              </a:avLst>
            </a:prstGeom>
            <a:solidFill>
              <a:schemeClr val="accent6"/>
            </a:solidFill>
            <a:ln w="38100" cap="flat">
              <a:solidFill>
                <a:srgbClr val="093B70"/>
              </a:solidFill>
              <a:prstDash val="solid"/>
              <a:miter lim="800000"/>
            </a:ln>
            <a:effectLst/>
          </p:spPr>
          <p:txBody>
            <a:bodyPr wrap="square" lIns="45718" tIns="45718" rIns="45718" bIns="45718" numCol="1" anchor="ctr">
              <a:noAutofit/>
            </a:bodyPr>
            <a:lstStyle/>
            <a:p>
              <a:pPr algn="ctr">
                <a:defRPr sz="2800"/>
              </a:pPr>
            </a:p>
          </p:txBody>
        </p:sp>
        <p:sp>
          <p:nvSpPr>
            <p:cNvPr id="657" name="Extreme…"/>
            <p:cNvSpPr txBox="1"/>
            <p:nvPr/>
          </p:nvSpPr>
          <p:spPr>
            <a:xfrm rot="20874651">
              <a:off x="261913" y="206060"/>
              <a:ext cx="971801" cy="4614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8" tIns="45718" rIns="45718" bIns="45718" numCol="1" anchor="ctr">
              <a:spAutoFit/>
            </a:bodyPr>
            <a:lstStyle/>
            <a:p>
              <a:pPr algn="ctr">
                <a:defRPr sz="1300">
                  <a:solidFill>
                    <a:srgbClr val="FFFFFF"/>
                  </a:solidFill>
                </a:defRPr>
              </a:pPr>
              <a:r>
                <a:t>Extreme</a:t>
              </a:r>
              <a:endParaRPr sz="2800"/>
            </a:p>
            <a:p>
              <a:pPr algn="ctr">
                <a:defRPr sz="1300">
                  <a:solidFill>
                    <a:srgbClr val="FFFFFF"/>
                  </a:solidFill>
                </a:defRPr>
              </a:pPr>
              <a:r>
                <a:t>performance</a:t>
              </a:r>
            </a:p>
          </p:txBody>
        </p:sp>
      </p:grpSp>
      <p:sp>
        <p:nvSpPr>
          <p:cNvPr id="659" name="Rubrik 1"/>
          <p:cNvSpPr txBox="1"/>
          <p:nvPr>
            <p:ph type="title"/>
          </p:nvPr>
        </p:nvSpPr>
        <p:spPr>
          <a:xfrm>
            <a:off x="323850" y="179999"/>
            <a:ext cx="8496300" cy="904801"/>
          </a:xfrm>
          <a:prstGeom prst="rect">
            <a:avLst/>
          </a:prstGeom>
        </p:spPr>
        <p:txBody>
          <a:bodyPr/>
          <a:lstStyle>
            <a:lvl1pPr>
              <a:defRPr sz="2700"/>
            </a:lvl1pPr>
          </a:lstStyle>
          <a:p>
            <a:pPr/>
            <a:r>
              <a:t>3. MIMO/IRS for coverage extension &amp; localization</a:t>
            </a:r>
          </a:p>
        </p:txBody>
      </p:sp>
      <p:grpSp>
        <p:nvGrpSpPr>
          <p:cNvPr id="662" name="AutoShape 9"/>
          <p:cNvGrpSpPr/>
          <p:nvPr/>
        </p:nvGrpSpPr>
        <p:grpSpPr>
          <a:xfrm>
            <a:off x="6930657" y="2552681"/>
            <a:ext cx="1497978" cy="883942"/>
            <a:chOff x="-1" y="0"/>
            <a:chExt cx="1497977" cy="883940"/>
          </a:xfrm>
        </p:grpSpPr>
        <p:sp>
          <p:nvSpPr>
            <p:cNvPr id="660" name="Rounded Rectangle"/>
            <p:cNvSpPr/>
            <p:nvPr/>
          </p:nvSpPr>
          <p:spPr>
            <a:xfrm rot="20845862">
              <a:off x="47708" y="145503"/>
              <a:ext cx="1402560" cy="592934"/>
            </a:xfrm>
            <a:prstGeom prst="roundRect">
              <a:avLst>
                <a:gd name="adj" fmla="val 16662"/>
              </a:avLst>
            </a:prstGeom>
            <a:solidFill>
              <a:schemeClr val="accent6"/>
            </a:solidFill>
            <a:ln w="38100" cap="flat">
              <a:solidFill>
                <a:srgbClr val="093B70"/>
              </a:solidFill>
              <a:prstDash val="solid"/>
              <a:miter lim="800000"/>
            </a:ln>
            <a:effectLst/>
          </p:spPr>
          <p:txBody>
            <a:bodyPr wrap="square" lIns="45718" tIns="45718" rIns="45718" bIns="45718" numCol="1" anchor="ctr">
              <a:noAutofit/>
            </a:bodyPr>
            <a:lstStyle/>
            <a:p>
              <a:pPr algn="ctr">
                <a:defRPr sz="2800"/>
              </a:pPr>
            </a:p>
          </p:txBody>
        </p:sp>
        <p:sp>
          <p:nvSpPr>
            <p:cNvPr id="661" name="Distributed…"/>
            <p:cNvSpPr txBox="1"/>
            <p:nvPr/>
          </p:nvSpPr>
          <p:spPr>
            <a:xfrm rot="20845862">
              <a:off x="195087" y="211268"/>
              <a:ext cx="1107798" cy="4614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8" tIns="45718" rIns="45718" bIns="45718" numCol="1" anchor="ctr">
              <a:spAutoFit/>
            </a:bodyPr>
            <a:lstStyle/>
            <a:p>
              <a:pPr algn="ctr">
                <a:defRPr sz="1300">
                  <a:solidFill>
                    <a:srgbClr val="FFFFFF"/>
                  </a:solidFill>
                </a:defRPr>
              </a:pPr>
              <a:r>
                <a:t>Distributed </a:t>
              </a:r>
              <a:endParaRPr sz="2800"/>
            </a:p>
            <a:p>
              <a:pPr algn="ctr">
                <a:defRPr sz="1300">
                  <a:solidFill>
                    <a:srgbClr val="FFFFFF"/>
                  </a:solidFill>
                </a:defRPr>
              </a:pPr>
              <a:r>
                <a:t>massive MIMO</a:t>
              </a:r>
            </a:p>
          </p:txBody>
        </p:sp>
      </p:grpSp>
      <p:sp>
        <p:nvSpPr>
          <p:cNvPr id="663" name="Content Placeholder 1"/>
          <p:cNvSpPr txBox="1"/>
          <p:nvPr/>
        </p:nvSpPr>
        <p:spPr>
          <a:xfrm>
            <a:off x="340280" y="904032"/>
            <a:ext cx="8140780" cy="3243580"/>
          </a:xfrm>
          <a:prstGeom prst="rect">
            <a:avLst/>
          </a:prstGeom>
          <a:ln w="12700">
            <a:miter lim="400000"/>
          </a:ln>
          <a:extLst>
            <a:ext uri="{C572A759-6A51-4108-AA02-DFA0A04FC94B}">
              <ma14:wrappingTextBoxFlag xmlns:ma14="http://schemas.microsoft.com/office/mac/drawingml/2011/main" val="1"/>
            </a:ext>
          </a:extLst>
        </p:spPr>
        <p:txBody>
          <a:bodyPr lIns="34290" tIns="34290" rIns="34290" bIns="34290">
            <a:spAutoFit/>
          </a:bodyPr>
          <a:lstStyle/>
          <a:p>
            <a:pPr>
              <a:lnSpc>
                <a:spcPct val="90000"/>
              </a:lnSpc>
              <a:spcBef>
                <a:spcPts val="1000"/>
              </a:spcBef>
              <a:defRPr b="1" sz="1500">
                <a:latin typeface="Arial"/>
                <a:ea typeface="Arial"/>
                <a:cs typeface="Arial"/>
                <a:sym typeface="Arial"/>
              </a:defRPr>
            </a:pPr>
            <a:r>
              <a:t>Objective</a:t>
            </a:r>
            <a:r>
              <a:rPr b="0"/>
              <a:t>: </a:t>
            </a:r>
            <a:endParaRPr sz="2800"/>
          </a:p>
          <a:p>
            <a:pPr marL="228600" indent="-228600">
              <a:lnSpc>
                <a:spcPct val="90000"/>
              </a:lnSpc>
              <a:spcBef>
                <a:spcPts val="1000"/>
              </a:spcBef>
              <a:buSzPct val="100000"/>
              <a:buFont typeface="Arial"/>
              <a:buChar char="•"/>
              <a:defRPr sz="1500">
                <a:latin typeface="Arial"/>
                <a:ea typeface="Arial"/>
                <a:cs typeface="Arial"/>
                <a:sym typeface="Arial"/>
              </a:defRPr>
            </a:pPr>
            <a:r>
              <a:t>Low-cost new coverage extension protocols. Understand potential for various spectrum bands</a:t>
            </a:r>
            <a:endParaRPr sz="2800"/>
          </a:p>
          <a:p>
            <a:pPr marL="228600" indent="-228600">
              <a:lnSpc>
                <a:spcPct val="90000"/>
              </a:lnSpc>
              <a:spcBef>
                <a:spcPts val="1000"/>
              </a:spcBef>
              <a:buSzPct val="100000"/>
              <a:buFont typeface="Arial"/>
              <a:buChar char="•"/>
              <a:defRPr sz="1500">
                <a:latin typeface="Arial"/>
                <a:ea typeface="Arial"/>
                <a:cs typeface="Arial"/>
                <a:sym typeface="Arial"/>
              </a:defRPr>
            </a:pPr>
            <a:r>
              <a:t>New IRS-based localization of wide-area UEs by network operators</a:t>
            </a:r>
            <a:endParaRPr sz="2800"/>
          </a:p>
          <a:p>
            <a:pPr>
              <a:lnSpc>
                <a:spcPct val="90000"/>
              </a:lnSpc>
              <a:spcBef>
                <a:spcPts val="1000"/>
              </a:spcBef>
              <a:defRPr b="1" sz="1500">
                <a:latin typeface="Arial"/>
                <a:ea typeface="Arial"/>
                <a:cs typeface="Arial"/>
                <a:sym typeface="Arial"/>
              </a:defRPr>
            </a:pPr>
            <a:r>
              <a:t>Approach</a:t>
            </a:r>
            <a:r>
              <a:rPr b="0"/>
              <a:t>: </a:t>
            </a:r>
            <a:endParaRPr sz="2800"/>
          </a:p>
          <a:p>
            <a:pPr marL="228600" indent="-228600">
              <a:lnSpc>
                <a:spcPct val="90000"/>
              </a:lnSpc>
              <a:spcBef>
                <a:spcPts val="1000"/>
              </a:spcBef>
              <a:buSzPct val="100000"/>
              <a:buFont typeface="Arial"/>
              <a:buChar char="•"/>
              <a:defRPr sz="1500">
                <a:latin typeface="Arial"/>
                <a:ea typeface="Arial"/>
                <a:cs typeface="Arial"/>
                <a:sym typeface="Arial"/>
              </a:defRPr>
            </a:pPr>
            <a:r>
              <a:t>Exploit potential of distributed Intelligent Reflective Surfaces (IRSs), new models and algorithms, deployment analyses</a:t>
            </a:r>
            <a:endParaRPr sz="2800"/>
          </a:p>
          <a:p>
            <a:pPr marL="228600" indent="-228600">
              <a:lnSpc>
                <a:spcPct val="90000"/>
              </a:lnSpc>
              <a:spcBef>
                <a:spcPts val="1000"/>
              </a:spcBef>
              <a:buSzPct val="100000"/>
              <a:buFont typeface="Arial"/>
              <a:buChar char="•"/>
              <a:defRPr sz="1500">
                <a:latin typeface="Arial"/>
                <a:ea typeface="Arial"/>
                <a:cs typeface="Arial"/>
                <a:sym typeface="Arial"/>
              </a:defRPr>
            </a:pPr>
            <a:r>
              <a:t>Understand role/imprtance of IRS-placement on performance</a:t>
            </a:r>
            <a:endParaRPr sz="2800"/>
          </a:p>
          <a:p>
            <a:pPr>
              <a:lnSpc>
                <a:spcPct val="90000"/>
              </a:lnSpc>
              <a:spcBef>
                <a:spcPts val="1000"/>
              </a:spcBef>
              <a:defRPr b="1" sz="1500">
                <a:latin typeface="Arial"/>
                <a:ea typeface="Arial"/>
                <a:cs typeface="Arial"/>
                <a:sym typeface="Arial"/>
              </a:defRPr>
            </a:pPr>
            <a:r>
              <a:t>LTU expertise &amp; background</a:t>
            </a:r>
            <a:r>
              <a:rPr b="0"/>
              <a:t>:</a:t>
            </a:r>
            <a:endParaRPr sz="2800"/>
          </a:p>
          <a:p>
            <a:pPr marL="228600" indent="-228600">
              <a:lnSpc>
                <a:spcPct val="90000"/>
              </a:lnSpc>
              <a:spcBef>
                <a:spcPts val="1000"/>
              </a:spcBef>
              <a:buSzPct val="100000"/>
              <a:buFont typeface="Arial"/>
              <a:buChar char="•"/>
              <a:defRPr sz="1500">
                <a:latin typeface="Arial"/>
                <a:ea typeface="Arial"/>
                <a:cs typeface="Arial"/>
                <a:sym typeface="Arial"/>
              </a:defRPr>
            </a:pPr>
            <a:r>
              <a:t>Decades-long experience with multi-antenna signal processing</a:t>
            </a:r>
            <a:endParaRPr sz="2800"/>
          </a:p>
          <a:p>
            <a:pPr marL="228600" indent="-228600">
              <a:lnSpc>
                <a:spcPct val="90000"/>
              </a:lnSpc>
              <a:spcBef>
                <a:spcPts val="1000"/>
              </a:spcBef>
              <a:buSzPct val="100000"/>
              <a:buFont typeface="Arial"/>
              <a:buChar char="•"/>
              <a:defRPr sz="1500">
                <a:latin typeface="Arial"/>
                <a:ea typeface="Arial"/>
                <a:cs typeface="Arial"/>
                <a:sym typeface="Arial"/>
              </a:defRPr>
            </a:pPr>
            <a:r>
              <a:t>Professor Jaap van de Beek, Senior Lecturer Rickard Nilsson</a:t>
            </a:r>
          </a:p>
        </p:txBody>
      </p:sp>
    </p:spTree>
  </p:cSld>
  <p:clrMapOvr>
    <a:masterClrMapping/>
  </p:clrMapOvr>
  <p:transition xmlns:p14="http://schemas.microsoft.com/office/powerpoint/2010/main" spd="med" advClick="1"/>
</p:sld>
</file>

<file path=ppt/slides/slide4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665" name="Subtitle 2"/>
          <p:cNvSpPr txBox="1"/>
          <p:nvPr>
            <p:ph type="sldNum" sz="quarter" idx="4294967295"/>
          </p:nvPr>
        </p:nvSpPr>
        <p:spPr>
          <a:xfrm>
            <a:off x="84073" y="4940243"/>
            <a:ext cx="193064" cy="165146"/>
          </a:xfrm>
          <a:prstGeom prst="rect">
            <a:avLst/>
          </a:prstGeom>
          <a:extLst>
            <a:ext uri="{C572A759-6A51-4108-AA02-DFA0A04FC94B}">
              <ma14:wrappingTextBoxFlag xmlns:ma14="http://schemas.microsoft.com/office/mac/drawingml/2011/main" val="1"/>
            </a:ext>
          </a:extLst>
        </p:spPr>
        <p:txBody>
          <a:bodyPr lIns="45718" tIns="45718" rIns="45718" bIns="45718"/>
          <a:lstStyle>
            <a:lvl1pPr algn="l" defTabSz="457200">
              <a:spcBef>
                <a:spcPts val="100"/>
              </a:spcBef>
              <a:defRPr b="1" spc="300" sz="600">
                <a:latin typeface="Arial"/>
                <a:ea typeface="Arial"/>
                <a:cs typeface="Arial"/>
                <a:sym typeface="Arial"/>
              </a:defRPr>
            </a:lvl1pPr>
          </a:lstStyle>
          <a:p>
            <a:pPr/>
            <a:fld id="{86CB4B4D-7CA3-9044-876B-883B54F8677D}" type="slidenum"/>
          </a:p>
        </p:txBody>
      </p:sp>
      <p:sp>
        <p:nvSpPr>
          <p:cNvPr id="666" name="Content Placeholder 1"/>
          <p:cNvSpPr txBox="1"/>
          <p:nvPr>
            <p:ph type="body" idx="1"/>
          </p:nvPr>
        </p:nvSpPr>
        <p:spPr>
          <a:xfrm>
            <a:off x="305990" y="892969"/>
            <a:ext cx="8209361" cy="3357565"/>
          </a:xfrm>
          <a:prstGeom prst="rect">
            <a:avLst/>
          </a:prstGeom>
        </p:spPr>
        <p:txBody>
          <a:bodyPr/>
          <a:lstStyle/>
          <a:p>
            <a:pPr marL="0" indent="0">
              <a:spcBef>
                <a:spcPts val="300"/>
              </a:spcBef>
              <a:buSzTx/>
              <a:buNone/>
              <a:defRPr b="1" sz="1500"/>
            </a:pPr>
            <a:r>
              <a:t>Objective</a:t>
            </a:r>
            <a:r>
              <a:rPr b="0"/>
              <a:t>: </a:t>
            </a:r>
          </a:p>
          <a:p>
            <a:pPr>
              <a:spcBef>
                <a:spcPts val="300"/>
              </a:spcBef>
              <a:defRPr sz="1500"/>
            </a:pPr>
            <a:r>
              <a:t>Steps towards full integration of space- and terrestrial networks</a:t>
            </a:r>
          </a:p>
          <a:p>
            <a:pPr marL="0" indent="0">
              <a:spcBef>
                <a:spcPts val="300"/>
              </a:spcBef>
              <a:buSzTx/>
              <a:buNone/>
              <a:defRPr b="1" sz="1500"/>
            </a:pPr>
            <a:r>
              <a:t>Approach</a:t>
            </a:r>
            <a:r>
              <a:rPr b="0"/>
              <a:t>: </a:t>
            </a:r>
          </a:p>
          <a:p>
            <a:pPr lvl="1" marL="742950" indent="-285750">
              <a:spcBef>
                <a:spcPts val="300"/>
              </a:spcBef>
              <a:buFont typeface="Arial"/>
              <a:defRPr sz="1500"/>
            </a:pPr>
            <a:r>
              <a:t>Broadband communication/roaming/multi-user technology demonstration</a:t>
            </a:r>
            <a:endParaRPr sz="2000"/>
          </a:p>
          <a:p>
            <a:pPr lvl="1" marL="742950" indent="-285750">
              <a:spcBef>
                <a:spcPts val="300"/>
              </a:spcBef>
              <a:buFont typeface="Arial"/>
              <a:defRPr sz="1500"/>
            </a:pPr>
            <a:r>
              <a:t>Demonstration of inter-satellite communications and autonomous space segment-ground segment interactions</a:t>
            </a:r>
            <a:endParaRPr sz="2000"/>
          </a:p>
          <a:p>
            <a:pPr lvl="1" marL="742950" indent="-285750">
              <a:spcBef>
                <a:spcPts val="300"/>
              </a:spcBef>
              <a:buFont typeface="Arial"/>
              <a:defRPr sz="1500"/>
            </a:pPr>
            <a:r>
              <a:t>Optimization of distributed, federated and fractionated mission concepts for different applications and its utilization</a:t>
            </a:r>
          </a:p>
          <a:p>
            <a:pPr lvl="1" marL="742950" indent="-285750">
              <a:spcBef>
                <a:spcPts val="300"/>
              </a:spcBef>
              <a:buFont typeface="Arial"/>
              <a:defRPr sz="1500"/>
            </a:pPr>
            <a:r>
              <a:t>Broadband communications from LEO to HEO and beyond</a:t>
            </a:r>
            <a:endParaRPr sz="2000"/>
          </a:p>
          <a:p>
            <a:pPr marL="0" indent="0">
              <a:spcBef>
                <a:spcPts val="300"/>
              </a:spcBef>
              <a:buSzTx/>
              <a:buNone/>
              <a:defRPr b="1" sz="1500"/>
            </a:pPr>
            <a:r>
              <a:t>LTU expertise &amp; background</a:t>
            </a:r>
            <a:r>
              <a:rPr b="0"/>
              <a:t>:</a:t>
            </a:r>
          </a:p>
          <a:p>
            <a:pPr>
              <a:spcBef>
                <a:spcPts val="300"/>
              </a:spcBef>
              <a:defRPr sz="1500"/>
            </a:pPr>
            <a:r>
              <a:t>Deep roots in the space community, in experimental design and in system integration</a:t>
            </a:r>
          </a:p>
          <a:p>
            <a:pPr>
              <a:spcBef>
                <a:spcPts val="300"/>
              </a:spcBef>
              <a:defRPr sz="1500"/>
            </a:pPr>
            <a:r>
              <a:t>Professor Rene Laufer</a:t>
            </a:r>
          </a:p>
        </p:txBody>
      </p:sp>
      <p:sp>
        <p:nvSpPr>
          <p:cNvPr id="667" name="Title 2"/>
          <p:cNvSpPr txBox="1"/>
          <p:nvPr>
            <p:ph type="title"/>
          </p:nvPr>
        </p:nvSpPr>
        <p:spPr>
          <a:xfrm>
            <a:off x="323850" y="179999"/>
            <a:ext cx="8496300" cy="904801"/>
          </a:xfrm>
          <a:prstGeom prst="rect">
            <a:avLst/>
          </a:prstGeom>
        </p:spPr>
        <p:txBody>
          <a:bodyPr/>
          <a:lstStyle/>
          <a:p>
            <a:pPr/>
            <a:r>
              <a:t>4. LEO integration, backhauling</a:t>
            </a:r>
          </a:p>
        </p:txBody>
      </p:sp>
      <p:grpSp>
        <p:nvGrpSpPr>
          <p:cNvPr id="670" name="AutoShape 9"/>
          <p:cNvGrpSpPr/>
          <p:nvPr/>
        </p:nvGrpSpPr>
        <p:grpSpPr>
          <a:xfrm>
            <a:off x="3361675" y="4023146"/>
            <a:ext cx="1491481" cy="855972"/>
            <a:chOff x="0" y="-1"/>
            <a:chExt cx="1491480" cy="855971"/>
          </a:xfrm>
        </p:grpSpPr>
        <p:sp>
          <p:nvSpPr>
            <p:cNvPr id="668" name="Rounded Rectangle"/>
            <p:cNvSpPr/>
            <p:nvPr/>
          </p:nvSpPr>
          <p:spPr>
            <a:xfrm rot="20922801">
              <a:off x="44461" y="131518"/>
              <a:ext cx="1402558" cy="592933"/>
            </a:xfrm>
            <a:prstGeom prst="roundRect">
              <a:avLst>
                <a:gd name="adj" fmla="val 16662"/>
              </a:avLst>
            </a:prstGeom>
            <a:solidFill>
              <a:schemeClr val="accent6"/>
            </a:solidFill>
            <a:ln w="38100" cap="flat">
              <a:solidFill>
                <a:srgbClr val="093B70"/>
              </a:solidFill>
              <a:prstDash val="solid"/>
              <a:miter lim="800000"/>
            </a:ln>
            <a:effectLst/>
          </p:spPr>
          <p:txBody>
            <a:bodyPr wrap="square" lIns="45718" tIns="45718" rIns="45718" bIns="45718" numCol="1" anchor="ctr">
              <a:noAutofit/>
            </a:bodyPr>
            <a:lstStyle/>
            <a:p>
              <a:pPr algn="ctr">
                <a:defRPr sz="2800"/>
              </a:pPr>
            </a:p>
          </p:txBody>
        </p:sp>
        <p:sp>
          <p:nvSpPr>
            <p:cNvPr id="669" name="Network…"/>
            <p:cNvSpPr txBox="1"/>
            <p:nvPr/>
          </p:nvSpPr>
          <p:spPr>
            <a:xfrm rot="20922801">
              <a:off x="296800" y="197283"/>
              <a:ext cx="897876" cy="4614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8" tIns="45718" rIns="45718" bIns="45718" numCol="1" anchor="ctr">
              <a:spAutoFit/>
            </a:bodyPr>
            <a:lstStyle/>
            <a:p>
              <a:pPr algn="ctr">
                <a:defRPr sz="1300">
                  <a:solidFill>
                    <a:srgbClr val="FFFFFF"/>
                  </a:solidFill>
                </a:defRPr>
              </a:pPr>
              <a:r>
                <a:t>Network </a:t>
              </a:r>
              <a:endParaRPr sz="2800"/>
            </a:p>
            <a:p>
              <a:pPr algn="ctr">
                <a:defRPr sz="1300">
                  <a:solidFill>
                    <a:srgbClr val="FFFFFF"/>
                  </a:solidFill>
                </a:defRPr>
              </a:pPr>
              <a:r>
                <a:t>adaptability</a:t>
              </a:r>
            </a:p>
          </p:txBody>
        </p:sp>
      </p:grpSp>
      <p:grpSp>
        <p:nvGrpSpPr>
          <p:cNvPr id="673" name="AutoShape 9"/>
          <p:cNvGrpSpPr/>
          <p:nvPr/>
        </p:nvGrpSpPr>
        <p:grpSpPr>
          <a:xfrm>
            <a:off x="4608054" y="4004018"/>
            <a:ext cx="1500203" cy="894232"/>
            <a:chOff x="0" y="0"/>
            <a:chExt cx="1500201" cy="894230"/>
          </a:xfrm>
        </p:grpSpPr>
        <p:sp>
          <p:nvSpPr>
            <p:cNvPr id="671" name="Rounded Rectangle"/>
            <p:cNvSpPr/>
            <p:nvPr/>
          </p:nvSpPr>
          <p:spPr>
            <a:xfrm rot="20817248">
              <a:off x="48821" y="150648"/>
              <a:ext cx="1402559" cy="592934"/>
            </a:xfrm>
            <a:prstGeom prst="roundRect">
              <a:avLst>
                <a:gd name="adj" fmla="val 16662"/>
              </a:avLst>
            </a:prstGeom>
            <a:solidFill>
              <a:schemeClr val="accent6"/>
            </a:solidFill>
            <a:ln w="38100" cap="flat">
              <a:solidFill>
                <a:srgbClr val="093B70"/>
              </a:solidFill>
              <a:prstDash val="solid"/>
              <a:miter lim="800000"/>
            </a:ln>
            <a:effectLst/>
          </p:spPr>
          <p:txBody>
            <a:bodyPr wrap="square" lIns="45718" tIns="45718" rIns="45718" bIns="45718" numCol="1" anchor="ctr">
              <a:noAutofit/>
            </a:bodyPr>
            <a:lstStyle/>
            <a:p>
              <a:pPr algn="ctr">
                <a:defRPr sz="2800"/>
              </a:pPr>
            </a:p>
          </p:txBody>
        </p:sp>
        <p:sp>
          <p:nvSpPr>
            <p:cNvPr id="672" name="Extreme…"/>
            <p:cNvSpPr txBox="1"/>
            <p:nvPr/>
          </p:nvSpPr>
          <p:spPr>
            <a:xfrm rot="20817248">
              <a:off x="264197" y="216413"/>
              <a:ext cx="971801" cy="4614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8" tIns="45718" rIns="45718" bIns="45718" numCol="1" anchor="ctr">
              <a:spAutoFit/>
            </a:bodyPr>
            <a:lstStyle/>
            <a:p>
              <a:pPr algn="ctr">
                <a:defRPr sz="1300">
                  <a:solidFill>
                    <a:srgbClr val="FFFFFF"/>
                  </a:solidFill>
                </a:defRPr>
              </a:pPr>
              <a:r>
                <a:t>Extreme</a:t>
              </a:r>
              <a:endParaRPr sz="2800"/>
            </a:p>
            <a:p>
              <a:pPr algn="ctr">
                <a:defRPr sz="1300">
                  <a:solidFill>
                    <a:srgbClr val="FFFFFF"/>
                  </a:solidFill>
                </a:defRPr>
              </a:pPr>
              <a:r>
                <a:t>performance</a:t>
              </a:r>
            </a:p>
          </p:txBody>
        </p:sp>
      </p:grpSp>
      <p:grpSp>
        <p:nvGrpSpPr>
          <p:cNvPr id="676" name="AutoShape 9"/>
          <p:cNvGrpSpPr/>
          <p:nvPr/>
        </p:nvGrpSpPr>
        <p:grpSpPr>
          <a:xfrm>
            <a:off x="5868143" y="3976350"/>
            <a:ext cx="1500613" cy="896182"/>
            <a:chOff x="0" y="0"/>
            <a:chExt cx="1500611" cy="896181"/>
          </a:xfrm>
        </p:grpSpPr>
        <p:sp>
          <p:nvSpPr>
            <p:cNvPr id="674" name="Rounded Rectangle"/>
            <p:cNvSpPr/>
            <p:nvPr/>
          </p:nvSpPr>
          <p:spPr>
            <a:xfrm rot="20811802">
              <a:off x="49027" y="151623"/>
              <a:ext cx="1402557" cy="592934"/>
            </a:xfrm>
            <a:prstGeom prst="roundRect">
              <a:avLst>
                <a:gd name="adj" fmla="val 16662"/>
              </a:avLst>
            </a:prstGeom>
            <a:solidFill>
              <a:schemeClr val="accent6"/>
            </a:solidFill>
            <a:ln w="38100" cap="flat">
              <a:solidFill>
                <a:srgbClr val="093B70"/>
              </a:solidFill>
              <a:prstDash val="solid"/>
              <a:miter lim="800000"/>
            </a:ln>
            <a:effectLst/>
          </p:spPr>
          <p:txBody>
            <a:bodyPr wrap="square" lIns="45718" tIns="45718" rIns="45718" bIns="45718" numCol="1" anchor="ctr">
              <a:noAutofit/>
            </a:bodyPr>
            <a:lstStyle/>
            <a:p>
              <a:pPr algn="ctr">
                <a:defRPr sz="2800"/>
              </a:pPr>
            </a:p>
          </p:txBody>
        </p:sp>
        <p:sp>
          <p:nvSpPr>
            <p:cNvPr id="675" name="Ultra-deep…"/>
            <p:cNvSpPr txBox="1"/>
            <p:nvPr/>
          </p:nvSpPr>
          <p:spPr>
            <a:xfrm rot="20811802">
              <a:off x="74836" y="217388"/>
              <a:ext cx="1350934" cy="4614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8" tIns="45718" rIns="45718" bIns="45718" numCol="1" anchor="ctr">
              <a:spAutoFit/>
            </a:bodyPr>
            <a:lstStyle/>
            <a:p>
              <a:pPr algn="ctr">
                <a:defRPr sz="1300">
                  <a:solidFill>
                    <a:srgbClr val="FFFFFF"/>
                  </a:solidFill>
                </a:defRPr>
              </a:pPr>
              <a:r>
                <a:t>Ultra-deep </a:t>
              </a:r>
              <a:endParaRPr sz="2800"/>
            </a:p>
            <a:p>
              <a:pPr algn="ctr">
                <a:defRPr sz="1300">
                  <a:solidFill>
                    <a:srgbClr val="FFFFFF"/>
                  </a:solidFill>
                </a:defRPr>
              </a:pPr>
              <a:r>
                <a:t>coverage solutions</a:t>
              </a:r>
            </a:p>
          </p:txBody>
        </p:sp>
      </p:grpSp>
    </p:spTree>
  </p:cSld>
  <p:clrMapOvr>
    <a:masterClrMapping/>
  </p:clrMapOvr>
  <p:transition xmlns:p14="http://schemas.microsoft.com/office/powerpoint/2010/main" spd="med" advClick="1"/>
</p:sld>
</file>

<file path=ppt/slides/slide4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678" name="Subtitle 2"/>
          <p:cNvSpPr txBox="1"/>
          <p:nvPr>
            <p:ph type="sldNum" sz="quarter" idx="4294967295"/>
          </p:nvPr>
        </p:nvSpPr>
        <p:spPr>
          <a:xfrm>
            <a:off x="84073" y="4940243"/>
            <a:ext cx="193064" cy="165146"/>
          </a:xfrm>
          <a:prstGeom prst="rect">
            <a:avLst/>
          </a:prstGeom>
          <a:extLst>
            <a:ext uri="{C572A759-6A51-4108-AA02-DFA0A04FC94B}">
              <ma14:wrappingTextBoxFlag xmlns:ma14="http://schemas.microsoft.com/office/mac/drawingml/2011/main" val="1"/>
            </a:ext>
          </a:extLst>
        </p:spPr>
        <p:txBody>
          <a:bodyPr lIns="45718" tIns="45718" rIns="45718" bIns="45718"/>
          <a:lstStyle>
            <a:lvl1pPr algn="l" defTabSz="457200">
              <a:spcBef>
                <a:spcPts val="100"/>
              </a:spcBef>
              <a:defRPr b="1" spc="300" sz="600">
                <a:latin typeface="Arial"/>
                <a:ea typeface="Arial"/>
                <a:cs typeface="Arial"/>
                <a:sym typeface="Arial"/>
              </a:defRPr>
            </a:lvl1pPr>
          </a:lstStyle>
          <a:p>
            <a:pPr/>
            <a:fld id="{86CB4B4D-7CA3-9044-876B-883B54F8677D}" type="slidenum"/>
          </a:p>
        </p:txBody>
      </p:sp>
      <p:sp>
        <p:nvSpPr>
          <p:cNvPr id="679" name="Title 1"/>
          <p:cNvSpPr txBox="1"/>
          <p:nvPr>
            <p:ph type="title"/>
          </p:nvPr>
        </p:nvSpPr>
        <p:spPr>
          <a:xfrm>
            <a:off x="305990" y="126205"/>
            <a:ext cx="8209361" cy="641751"/>
          </a:xfrm>
          <a:prstGeom prst="rect">
            <a:avLst/>
          </a:prstGeom>
        </p:spPr>
        <p:txBody>
          <a:bodyPr/>
          <a:lstStyle>
            <a:lvl1pPr>
              <a:defRPr sz="2700"/>
            </a:lvl1pPr>
          </a:lstStyle>
          <a:p>
            <a:pPr/>
            <a:r>
              <a:t>5. Coverage inequality, indexes, and regulation</a:t>
            </a:r>
          </a:p>
        </p:txBody>
      </p:sp>
      <p:sp>
        <p:nvSpPr>
          <p:cNvPr id="680" name="TextBox 26"/>
          <p:cNvSpPr txBox="1"/>
          <p:nvPr/>
        </p:nvSpPr>
        <p:spPr>
          <a:xfrm>
            <a:off x="2592240" y="5123501"/>
            <a:ext cx="2278146" cy="226985"/>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1000">
                <a:latin typeface="Arial"/>
                <a:ea typeface="Arial"/>
                <a:cs typeface="Arial"/>
                <a:sym typeface="Arial"/>
              </a:defRPr>
            </a:lvl1pPr>
          </a:lstStyle>
          <a:p>
            <a:pPr/>
            <a:r>
              <a:t>Data sources: PTS, SCB, Lantmäteriet</a:t>
            </a:r>
          </a:p>
        </p:txBody>
      </p:sp>
      <p:grpSp>
        <p:nvGrpSpPr>
          <p:cNvPr id="683" name="AutoShape 9"/>
          <p:cNvGrpSpPr/>
          <p:nvPr/>
        </p:nvGrpSpPr>
        <p:grpSpPr>
          <a:xfrm>
            <a:off x="6588223" y="3003797"/>
            <a:ext cx="1495923" cy="874789"/>
            <a:chOff x="0" y="0"/>
            <a:chExt cx="1495921" cy="874787"/>
          </a:xfrm>
        </p:grpSpPr>
        <p:sp>
          <p:nvSpPr>
            <p:cNvPr id="681" name="Rounded Rectangle"/>
            <p:cNvSpPr/>
            <p:nvPr/>
          </p:nvSpPr>
          <p:spPr>
            <a:xfrm rot="20871172">
              <a:off x="46681" y="140927"/>
              <a:ext cx="1402558" cy="592934"/>
            </a:xfrm>
            <a:prstGeom prst="roundRect">
              <a:avLst>
                <a:gd name="adj" fmla="val 16662"/>
              </a:avLst>
            </a:prstGeom>
            <a:solidFill>
              <a:schemeClr val="accent6"/>
            </a:solidFill>
            <a:ln w="38100" cap="flat">
              <a:solidFill>
                <a:srgbClr val="093B70"/>
              </a:solidFill>
              <a:prstDash val="solid"/>
              <a:miter lim="800000"/>
            </a:ln>
            <a:effectLst/>
          </p:spPr>
          <p:txBody>
            <a:bodyPr wrap="square" lIns="45718" tIns="45718" rIns="45718" bIns="45718" numCol="1" anchor="ctr">
              <a:noAutofit/>
            </a:bodyPr>
            <a:lstStyle/>
            <a:p>
              <a:pPr algn="ctr">
                <a:defRPr sz="2800"/>
              </a:pPr>
            </a:p>
          </p:txBody>
        </p:sp>
        <p:sp>
          <p:nvSpPr>
            <p:cNvPr id="682" name="ICT for inclusion"/>
            <p:cNvSpPr txBox="1"/>
            <p:nvPr/>
          </p:nvSpPr>
          <p:spPr>
            <a:xfrm rot="20871172">
              <a:off x="159676" y="308292"/>
              <a:ext cx="1176564" cy="2582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8" tIns="45718" rIns="45718" bIns="45718" numCol="1" anchor="ctr">
              <a:spAutoFit/>
            </a:bodyPr>
            <a:lstStyle>
              <a:lvl1pPr algn="ctr">
                <a:defRPr sz="1300">
                  <a:solidFill>
                    <a:srgbClr val="FFFFFF"/>
                  </a:solidFill>
                </a:defRPr>
              </a:lvl1pPr>
            </a:lstStyle>
            <a:p>
              <a:pPr/>
              <a:r>
                <a:t>ICT for inclusion</a:t>
              </a:r>
            </a:p>
          </p:txBody>
        </p:sp>
      </p:grpSp>
      <p:grpSp>
        <p:nvGrpSpPr>
          <p:cNvPr id="686" name="AutoShape 9"/>
          <p:cNvGrpSpPr/>
          <p:nvPr/>
        </p:nvGrpSpPr>
        <p:grpSpPr>
          <a:xfrm>
            <a:off x="6588223" y="3717439"/>
            <a:ext cx="1499269" cy="889865"/>
            <a:chOff x="0" y="0"/>
            <a:chExt cx="1499267" cy="889863"/>
          </a:xfrm>
        </p:grpSpPr>
        <p:sp>
          <p:nvSpPr>
            <p:cNvPr id="684" name="Rounded Rectangle"/>
            <p:cNvSpPr/>
            <p:nvPr/>
          </p:nvSpPr>
          <p:spPr>
            <a:xfrm rot="20829412">
              <a:off x="48354" y="148465"/>
              <a:ext cx="1402558" cy="592933"/>
            </a:xfrm>
            <a:prstGeom prst="roundRect">
              <a:avLst>
                <a:gd name="adj" fmla="val 16662"/>
              </a:avLst>
            </a:prstGeom>
            <a:solidFill>
              <a:schemeClr val="accent6"/>
            </a:solidFill>
            <a:ln w="38100" cap="flat">
              <a:solidFill>
                <a:srgbClr val="093B70"/>
              </a:solidFill>
              <a:prstDash val="solid"/>
              <a:miter lim="800000"/>
            </a:ln>
            <a:effectLst/>
          </p:spPr>
          <p:txBody>
            <a:bodyPr wrap="square" lIns="45718" tIns="45718" rIns="45718" bIns="45718" numCol="1" anchor="ctr">
              <a:noAutofit/>
            </a:bodyPr>
            <a:lstStyle/>
            <a:p>
              <a:pPr algn="ctr">
                <a:defRPr sz="2800"/>
              </a:pPr>
            </a:p>
          </p:txBody>
        </p:sp>
        <p:sp>
          <p:nvSpPr>
            <p:cNvPr id="685" name="Ultra-deep…"/>
            <p:cNvSpPr txBox="1"/>
            <p:nvPr/>
          </p:nvSpPr>
          <p:spPr>
            <a:xfrm rot="20829412">
              <a:off x="74164" y="214229"/>
              <a:ext cx="1350934" cy="4614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8" tIns="45718" rIns="45718" bIns="45718" numCol="1" anchor="ctr">
              <a:spAutoFit/>
            </a:bodyPr>
            <a:lstStyle/>
            <a:p>
              <a:pPr algn="ctr">
                <a:defRPr sz="1300">
                  <a:solidFill>
                    <a:srgbClr val="FFFFFF"/>
                  </a:solidFill>
                </a:defRPr>
              </a:pPr>
              <a:r>
                <a:t>Ultra-deep </a:t>
              </a:r>
              <a:endParaRPr sz="2800"/>
            </a:p>
            <a:p>
              <a:pPr algn="ctr">
                <a:defRPr sz="1300">
                  <a:solidFill>
                    <a:srgbClr val="FFFFFF"/>
                  </a:solidFill>
                </a:defRPr>
              </a:pPr>
              <a:r>
                <a:t>coverage solutions</a:t>
              </a:r>
            </a:p>
          </p:txBody>
        </p:sp>
      </p:grpSp>
      <p:sp>
        <p:nvSpPr>
          <p:cNvPr id="687" name="Content Placeholder 1"/>
          <p:cNvSpPr txBox="1"/>
          <p:nvPr/>
        </p:nvSpPr>
        <p:spPr>
          <a:xfrm>
            <a:off x="213645" y="821243"/>
            <a:ext cx="8687121" cy="3715373"/>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defTabSz="685800">
              <a:lnSpc>
                <a:spcPct val="90000"/>
              </a:lnSpc>
              <a:spcBef>
                <a:spcPts val="1000"/>
              </a:spcBef>
              <a:defRPr b="1" sz="1500">
                <a:latin typeface="Arial"/>
                <a:ea typeface="Arial"/>
                <a:cs typeface="Arial"/>
                <a:sym typeface="Arial"/>
              </a:defRPr>
            </a:pPr>
            <a:r>
              <a:t>Objective</a:t>
            </a:r>
            <a:r>
              <a:rPr b="0"/>
              <a:t>: </a:t>
            </a:r>
            <a:endParaRPr sz="2800"/>
          </a:p>
          <a:p>
            <a:pPr marL="228600" indent="-228600" defTabSz="685800">
              <a:lnSpc>
                <a:spcPct val="90000"/>
              </a:lnSpc>
              <a:spcBef>
                <a:spcPts val="1000"/>
              </a:spcBef>
              <a:buSzPct val="100000"/>
              <a:buFont typeface="Arial"/>
              <a:buChar char="•"/>
              <a:defRPr sz="1500">
                <a:latin typeface="Arial"/>
                <a:ea typeface="Arial"/>
                <a:cs typeface="Arial"/>
                <a:sym typeface="Arial"/>
              </a:defRPr>
            </a:pPr>
            <a:r>
              <a:t>Effective, relevant new tools/measures for evaluations of societal KPIs, network deployment, policies, rural business models, and regulations.</a:t>
            </a:r>
            <a:endParaRPr sz="2800"/>
          </a:p>
          <a:p>
            <a:pPr defTabSz="685800">
              <a:lnSpc>
                <a:spcPct val="90000"/>
              </a:lnSpc>
              <a:spcBef>
                <a:spcPts val="1000"/>
              </a:spcBef>
              <a:defRPr b="1" sz="1500">
                <a:latin typeface="Arial"/>
                <a:ea typeface="Arial"/>
                <a:cs typeface="Arial"/>
                <a:sym typeface="Arial"/>
              </a:defRPr>
            </a:pPr>
            <a:r>
              <a:t>Approach</a:t>
            </a:r>
            <a:r>
              <a:rPr b="0"/>
              <a:t>: </a:t>
            </a:r>
            <a:endParaRPr sz="2800"/>
          </a:p>
          <a:p>
            <a:pPr marL="228600" indent="-228600" defTabSz="685800">
              <a:lnSpc>
                <a:spcPct val="90000"/>
              </a:lnSpc>
              <a:spcBef>
                <a:spcPts val="1000"/>
              </a:spcBef>
              <a:buSzPct val="100000"/>
              <a:buFont typeface="Arial"/>
              <a:buChar char="•"/>
              <a:defRPr sz="1500">
                <a:latin typeface="Arial"/>
                <a:ea typeface="Arial"/>
                <a:cs typeface="Arial"/>
                <a:sym typeface="Arial"/>
              </a:defRPr>
            </a:pPr>
            <a:r>
              <a:t>Develop and analyse new comparative units and measures.  </a:t>
            </a:r>
            <a:endParaRPr sz="2800"/>
          </a:p>
          <a:p>
            <a:pPr marL="228600" indent="-228600" defTabSz="685800">
              <a:lnSpc>
                <a:spcPct val="90000"/>
              </a:lnSpc>
              <a:spcBef>
                <a:spcPts val="1000"/>
              </a:spcBef>
              <a:buSzPct val="100000"/>
              <a:buFont typeface="Arial"/>
              <a:buChar char="•"/>
              <a:defRPr sz="1500">
                <a:latin typeface="Arial"/>
                <a:ea typeface="Arial"/>
                <a:cs typeface="Arial"/>
                <a:sym typeface="Arial"/>
              </a:defRPr>
            </a:pPr>
            <a:r>
              <a:t>Data-driven, geographic, nation-wide and regional network analyses and evaluationasures; c</a:t>
            </a:r>
            <a:endParaRPr sz="2800"/>
          </a:p>
          <a:p>
            <a:pPr marL="228600" indent="-228600" defTabSz="685800">
              <a:lnSpc>
                <a:spcPct val="90000"/>
              </a:lnSpc>
              <a:spcBef>
                <a:spcPts val="1000"/>
              </a:spcBef>
              <a:buSzPct val="100000"/>
              <a:buFont typeface="Arial"/>
              <a:buChar char="•"/>
              <a:defRPr sz="1500">
                <a:latin typeface="Arial"/>
                <a:ea typeface="Arial"/>
                <a:cs typeface="Arial"/>
                <a:sym typeface="Arial"/>
              </a:defRPr>
            </a:pPr>
            <a:r>
              <a:t>Correlation with societal rural indicators</a:t>
            </a:r>
            <a:endParaRPr sz="2800"/>
          </a:p>
          <a:p>
            <a:pPr>
              <a:lnSpc>
                <a:spcPct val="90000"/>
              </a:lnSpc>
              <a:spcBef>
                <a:spcPts val="1000"/>
              </a:spcBef>
              <a:defRPr b="1" sz="1500">
                <a:latin typeface="Arial"/>
                <a:ea typeface="Arial"/>
                <a:cs typeface="Arial"/>
                <a:sym typeface="Arial"/>
              </a:defRPr>
            </a:pPr>
            <a:r>
              <a:t>LTU expertise &amp; background</a:t>
            </a:r>
            <a:r>
              <a:rPr b="0"/>
              <a:t>:</a:t>
            </a:r>
            <a:endParaRPr sz="2800"/>
          </a:p>
          <a:p>
            <a:pPr marL="228600" indent="-228600">
              <a:lnSpc>
                <a:spcPct val="90000"/>
              </a:lnSpc>
              <a:spcBef>
                <a:spcPts val="1000"/>
              </a:spcBef>
              <a:buSzPct val="100000"/>
              <a:buFont typeface="Arial"/>
              <a:buChar char="•"/>
              <a:defRPr sz="1500">
                <a:latin typeface="Arial"/>
                <a:ea typeface="Arial"/>
                <a:cs typeface="Arial"/>
                <a:sym typeface="Arial"/>
              </a:defRPr>
            </a:pPr>
            <a:r>
              <a:t>Portfolio of rural overage projects since 2015</a:t>
            </a:r>
            <a:endParaRPr sz="2800"/>
          </a:p>
          <a:p>
            <a:pPr marL="228600" indent="-228600">
              <a:lnSpc>
                <a:spcPct val="90000"/>
              </a:lnSpc>
              <a:spcBef>
                <a:spcPts val="1000"/>
              </a:spcBef>
              <a:buSzPct val="100000"/>
              <a:buFont typeface="Arial"/>
              <a:buChar char="•"/>
              <a:defRPr sz="1500">
                <a:latin typeface="Arial"/>
                <a:ea typeface="Arial"/>
                <a:cs typeface="Arial"/>
                <a:sym typeface="Arial"/>
              </a:defRPr>
            </a:pPr>
            <a:r>
              <a:t>Extensive network of societal stakeholders, regions, regulators</a:t>
            </a:r>
            <a:endParaRPr sz="2800"/>
          </a:p>
          <a:p>
            <a:pPr marL="228600" indent="-228600">
              <a:lnSpc>
                <a:spcPct val="90000"/>
              </a:lnSpc>
              <a:spcBef>
                <a:spcPts val="1000"/>
              </a:spcBef>
              <a:buSzPct val="100000"/>
              <a:buFont typeface="Arial"/>
              <a:buChar char="•"/>
              <a:defRPr sz="1500">
                <a:latin typeface="Arial"/>
                <a:ea typeface="Arial"/>
                <a:cs typeface="Arial"/>
                <a:sym typeface="Arial"/>
              </a:defRPr>
            </a:pPr>
            <a:r>
              <a:t>Unique bridge between radio expertise and societal impact</a:t>
            </a:r>
            <a:endParaRPr sz="2800"/>
          </a:p>
          <a:p>
            <a:pPr marL="228600" indent="-228600">
              <a:lnSpc>
                <a:spcPct val="90000"/>
              </a:lnSpc>
              <a:spcBef>
                <a:spcPts val="1000"/>
              </a:spcBef>
              <a:buSzPct val="100000"/>
              <a:buFont typeface="Arial"/>
              <a:buChar char="•"/>
              <a:defRPr sz="1500">
                <a:latin typeface="Arial"/>
                <a:ea typeface="Arial"/>
                <a:cs typeface="Arial"/>
                <a:sym typeface="Arial"/>
              </a:defRPr>
            </a:pPr>
            <a:r>
              <a:t>Professor Jaap van de Beek</a:t>
            </a:r>
          </a:p>
        </p:txBody>
      </p:sp>
    </p:spTree>
  </p:cSld>
  <p:clrMapOvr>
    <a:masterClrMapping/>
  </p:clrMapOvr>
  <p:transition xmlns:p14="http://schemas.microsoft.com/office/powerpoint/2010/main" spd="med" advClick="1"/>
</p:sld>
</file>

<file path=ppt/slides/slide4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689" name="Rubrik 1"/>
          <p:cNvSpPr txBox="1"/>
          <p:nvPr>
            <p:ph type="title"/>
          </p:nvPr>
        </p:nvSpPr>
        <p:spPr>
          <a:prstGeom prst="rect">
            <a:avLst/>
          </a:prstGeom>
        </p:spPr>
        <p:txBody>
          <a:bodyPr/>
          <a:lstStyle>
            <a:lvl1pPr>
              <a:defRPr b="0" sz="2400"/>
            </a:lvl1pPr>
          </a:lstStyle>
          <a:p>
            <a:pPr/>
            <a:r>
              <a:t>Pillar B: federated telecom platforms</a:t>
            </a:r>
          </a:p>
        </p:txBody>
      </p:sp>
      <p:sp>
        <p:nvSpPr>
          <p:cNvPr id="690" name="Subtitle 4"/>
          <p:cNvSpPr txBox="1"/>
          <p:nvPr/>
        </p:nvSpPr>
        <p:spPr>
          <a:xfrm>
            <a:off x="1417319" y="2715766"/>
            <a:ext cx="6309362" cy="1414968"/>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lgn="ctr">
              <a:spcBef>
                <a:spcPts val="300"/>
              </a:spcBef>
              <a:defRPr sz="1400">
                <a:solidFill>
                  <a:srgbClr val="FFFFFF"/>
                </a:solidFill>
                <a:latin typeface="Arial"/>
                <a:ea typeface="Arial"/>
                <a:cs typeface="Arial"/>
                <a:sym typeface="Arial"/>
              </a:defRPr>
            </a:pPr>
            <a:r>
              <a:t>Contributes to technology journeys:</a:t>
            </a:r>
            <a:endParaRPr sz="2400"/>
          </a:p>
          <a:p>
            <a:pPr algn="ctr">
              <a:spcBef>
                <a:spcPts val="500"/>
              </a:spcBef>
              <a:defRPr sz="1600">
                <a:solidFill>
                  <a:srgbClr val="FFFFFF"/>
                </a:solidFill>
                <a:latin typeface="Arial"/>
                <a:ea typeface="Arial"/>
                <a:cs typeface="Arial"/>
                <a:sym typeface="Arial"/>
              </a:defRPr>
            </a:pPr>
          </a:p>
          <a:p>
            <a:pPr algn="ctr">
              <a:spcBef>
                <a:spcPts val="500"/>
              </a:spcBef>
              <a:defRPr sz="2400">
                <a:solidFill>
                  <a:srgbClr val="FFFFFF"/>
                </a:solidFill>
                <a:latin typeface="Arial"/>
                <a:ea typeface="Arial"/>
                <a:cs typeface="Arial"/>
                <a:sym typeface="Arial"/>
              </a:defRPr>
            </a:pPr>
            <a:r>
              <a:t>‘Cognitive network’ </a:t>
            </a:r>
          </a:p>
          <a:p>
            <a:pPr algn="ctr">
              <a:spcBef>
                <a:spcPts val="500"/>
              </a:spcBef>
              <a:defRPr sz="2400">
                <a:solidFill>
                  <a:srgbClr val="FFFFFF"/>
                </a:solidFill>
                <a:latin typeface="Arial"/>
                <a:ea typeface="Arial"/>
                <a:cs typeface="Arial"/>
                <a:sym typeface="Arial"/>
              </a:defRPr>
            </a:pPr>
            <a:r>
              <a:t>‘Network compute fabric’</a:t>
            </a:r>
          </a:p>
        </p:txBody>
      </p:sp>
    </p:spTree>
  </p:cSld>
  <p:clrMapOvr>
    <a:masterClrMapping/>
  </p:clrMapOvr>
  <p:transition xmlns:p14="http://schemas.microsoft.com/office/powerpoint/2010/main" spd="med" advClick="1"/>
</p:sld>
</file>

<file path=ppt/slides/slide4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692" name="Subtitle 2"/>
          <p:cNvSpPr txBox="1"/>
          <p:nvPr>
            <p:ph type="sldNum" sz="quarter" idx="4294967295"/>
          </p:nvPr>
        </p:nvSpPr>
        <p:spPr>
          <a:xfrm>
            <a:off x="84073" y="4940243"/>
            <a:ext cx="193064" cy="165146"/>
          </a:xfrm>
          <a:prstGeom prst="rect">
            <a:avLst/>
          </a:prstGeom>
          <a:extLst>
            <a:ext uri="{C572A759-6A51-4108-AA02-DFA0A04FC94B}">
              <ma14:wrappingTextBoxFlag xmlns:ma14="http://schemas.microsoft.com/office/mac/drawingml/2011/main" val="1"/>
            </a:ext>
          </a:extLst>
        </p:spPr>
        <p:txBody>
          <a:bodyPr lIns="45718" tIns="45718" rIns="45718" bIns="45718"/>
          <a:lstStyle>
            <a:lvl1pPr algn="l" defTabSz="457200">
              <a:spcBef>
                <a:spcPts val="100"/>
              </a:spcBef>
              <a:defRPr b="1" spc="300" sz="600">
                <a:latin typeface="Arial"/>
                <a:ea typeface="Arial"/>
                <a:cs typeface="Arial"/>
                <a:sym typeface="Arial"/>
              </a:defRPr>
            </a:lvl1pPr>
          </a:lstStyle>
          <a:p>
            <a:pPr/>
            <a:fld id="{86CB4B4D-7CA3-9044-876B-883B54F8677D}" type="slidenum"/>
          </a:p>
        </p:txBody>
      </p:sp>
      <p:sp>
        <p:nvSpPr>
          <p:cNvPr id="693" name="Rectangle 2"/>
          <p:cNvSpPr txBox="1"/>
          <p:nvPr>
            <p:ph type="title"/>
          </p:nvPr>
        </p:nvSpPr>
        <p:spPr>
          <a:xfrm>
            <a:off x="251518" y="24545"/>
            <a:ext cx="6282235" cy="1015604"/>
          </a:xfrm>
          <a:prstGeom prst="rect">
            <a:avLst/>
          </a:prstGeom>
        </p:spPr>
        <p:txBody>
          <a:bodyPr lIns="0" tIns="0" rIns="0" bIns="0"/>
          <a:lstStyle>
            <a:lvl1pPr>
              <a:defRPr b="0"/>
            </a:lvl1pPr>
          </a:lstStyle>
          <a:p>
            <a:pPr/>
            <a:r>
              <a:t>Pillar 2: Federated telecom platforms</a:t>
            </a:r>
          </a:p>
        </p:txBody>
      </p:sp>
      <p:grpSp>
        <p:nvGrpSpPr>
          <p:cNvPr id="696" name="Rounded Rectangle 13"/>
          <p:cNvGrpSpPr/>
          <p:nvPr/>
        </p:nvGrpSpPr>
        <p:grpSpPr>
          <a:xfrm>
            <a:off x="1439647" y="1944163"/>
            <a:ext cx="4331520" cy="2336651"/>
            <a:chOff x="0" y="0"/>
            <a:chExt cx="4331519" cy="2336650"/>
          </a:xfrm>
        </p:grpSpPr>
        <p:sp>
          <p:nvSpPr>
            <p:cNvPr id="694" name="Rounded Rectangle"/>
            <p:cNvSpPr/>
            <p:nvPr/>
          </p:nvSpPr>
          <p:spPr>
            <a:xfrm rot="20038552">
              <a:off x="-165259" y="1006305"/>
              <a:ext cx="4662036" cy="324041"/>
            </a:xfrm>
            <a:prstGeom prst="roundRect">
              <a:avLst>
                <a:gd name="adj" fmla="val 16667"/>
              </a:avLst>
            </a:prstGeom>
            <a:noFill/>
            <a:ln w="25400" cap="flat">
              <a:solidFill>
                <a:srgbClr val="4472C4"/>
              </a:solidFill>
              <a:prstDash val="solid"/>
              <a:miter lim="800000"/>
            </a:ln>
            <a:effectLst/>
          </p:spPr>
          <p:txBody>
            <a:bodyPr wrap="square" lIns="45718" tIns="45718" rIns="45718" bIns="45718" numCol="1" anchor="t">
              <a:noAutofit/>
            </a:bodyPr>
            <a:lstStyle/>
            <a:p>
              <a:pPr algn="ctr" defTabSz="342900">
                <a:defRPr sz="1200">
                  <a:ln w="9525" cap="flat">
                    <a:solidFill>
                      <a:srgbClr val="000000"/>
                    </a:solidFill>
                    <a:prstDash val="solid"/>
                    <a:round/>
                  </a:ln>
                  <a:solidFill>
                    <a:srgbClr val="FFFFFF"/>
                  </a:solidFill>
                  <a:latin typeface="Arial"/>
                  <a:ea typeface="Arial"/>
                  <a:cs typeface="Arial"/>
                  <a:sym typeface="Arial"/>
                </a:defRPr>
              </a:pPr>
            </a:p>
          </p:txBody>
        </p:sp>
        <p:sp>
          <p:nvSpPr>
            <p:cNvPr id="695" name="xxx"/>
            <p:cNvSpPr txBox="1"/>
            <p:nvPr/>
          </p:nvSpPr>
          <p:spPr>
            <a:xfrm rot="20038552">
              <a:off x="-117712" y="1040984"/>
              <a:ext cx="4601821" cy="22681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6999" tIns="26999" rIns="26999" bIns="26999" numCol="1" anchor="t">
              <a:spAutoFit/>
            </a:bodyPr>
            <a:lstStyle>
              <a:lvl1pPr algn="ctr" defTabSz="342900">
                <a:defRPr sz="1200">
                  <a:solidFill>
                    <a:srgbClr val="000000"/>
                  </a:solidFill>
                  <a:latin typeface="Arial"/>
                  <a:ea typeface="Arial"/>
                  <a:cs typeface="Arial"/>
                  <a:sym typeface="Arial"/>
                </a:defRPr>
              </a:lvl1pPr>
            </a:lstStyle>
            <a:p>
              <a:pPr/>
              <a:r>
                <a:t>2. Federated Learning and Explainable AI for Cognitive Networks ​</a:t>
              </a:r>
            </a:p>
          </p:txBody>
        </p:sp>
      </p:grpSp>
      <p:grpSp>
        <p:nvGrpSpPr>
          <p:cNvPr id="699" name="Rounded Rectangle 32"/>
          <p:cNvGrpSpPr/>
          <p:nvPr/>
        </p:nvGrpSpPr>
        <p:grpSpPr>
          <a:xfrm>
            <a:off x="2484251" y="1933763"/>
            <a:ext cx="4321769" cy="2311162"/>
            <a:chOff x="0" y="-1"/>
            <a:chExt cx="4321767" cy="2311160"/>
          </a:xfrm>
        </p:grpSpPr>
        <p:sp>
          <p:nvSpPr>
            <p:cNvPr id="697" name="Rounded Rectangle"/>
            <p:cNvSpPr/>
            <p:nvPr/>
          </p:nvSpPr>
          <p:spPr>
            <a:xfrm rot="20041018">
              <a:off x="-170134" y="1006122"/>
              <a:ext cx="4662035" cy="298914"/>
            </a:xfrm>
            <a:prstGeom prst="roundRect">
              <a:avLst>
                <a:gd name="adj" fmla="val 16667"/>
              </a:avLst>
            </a:prstGeom>
            <a:noFill/>
            <a:ln w="25400" cap="flat">
              <a:solidFill>
                <a:srgbClr val="4472C4"/>
              </a:solidFill>
              <a:prstDash val="solid"/>
              <a:miter lim="800000"/>
            </a:ln>
            <a:effectLst/>
          </p:spPr>
          <p:txBody>
            <a:bodyPr wrap="square" lIns="45718" tIns="45718" rIns="45718" bIns="45718" numCol="1" anchor="t">
              <a:noAutofit/>
            </a:bodyPr>
            <a:lstStyle/>
            <a:p>
              <a:pPr algn="ctr" defTabSz="342900">
                <a:defRPr sz="1200">
                  <a:solidFill>
                    <a:srgbClr val="FFFFFF"/>
                  </a:solidFill>
                  <a:latin typeface="Arial"/>
                  <a:ea typeface="Arial"/>
                  <a:cs typeface="Arial"/>
                  <a:sym typeface="Arial"/>
                </a:defRPr>
              </a:pPr>
            </a:p>
          </p:txBody>
        </p:sp>
        <p:sp>
          <p:nvSpPr>
            <p:cNvPr id="698" name="xxx"/>
            <p:cNvSpPr txBox="1"/>
            <p:nvPr/>
          </p:nvSpPr>
          <p:spPr>
            <a:xfrm rot="20041018">
              <a:off x="-147409" y="1029548"/>
              <a:ext cx="4604276" cy="22681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6999" tIns="26999" rIns="26999" bIns="26999" numCol="1" anchor="t">
              <a:spAutoFit/>
            </a:bodyPr>
            <a:lstStyle>
              <a:lvl1pPr algn="ctr" defTabSz="342900">
                <a:defRPr sz="1200">
                  <a:solidFill>
                    <a:srgbClr val="000000"/>
                  </a:solidFill>
                  <a:latin typeface="Arial"/>
                  <a:ea typeface="Arial"/>
                  <a:cs typeface="Arial"/>
                  <a:sym typeface="Arial"/>
                </a:defRPr>
              </a:lvl1pPr>
            </a:lstStyle>
            <a:p>
              <a:pPr/>
              <a:r>
                <a:t>3. Neuromorphic computing for real-time edge2core​</a:t>
              </a:r>
            </a:p>
          </p:txBody>
        </p:sp>
      </p:grpSp>
      <p:grpSp>
        <p:nvGrpSpPr>
          <p:cNvPr id="702" name="Rounded Rectangle 33"/>
          <p:cNvGrpSpPr/>
          <p:nvPr/>
        </p:nvGrpSpPr>
        <p:grpSpPr>
          <a:xfrm>
            <a:off x="517360" y="1898456"/>
            <a:ext cx="4300502" cy="2358984"/>
            <a:chOff x="0" y="0"/>
            <a:chExt cx="4300500" cy="2358982"/>
          </a:xfrm>
        </p:grpSpPr>
        <p:sp>
          <p:nvSpPr>
            <p:cNvPr id="700" name="Rounded Rectangle"/>
            <p:cNvSpPr/>
            <p:nvPr/>
          </p:nvSpPr>
          <p:spPr>
            <a:xfrm rot="20000385">
              <a:off x="-180766" y="1030034"/>
              <a:ext cx="4662033" cy="298914"/>
            </a:xfrm>
            <a:prstGeom prst="roundRect">
              <a:avLst>
                <a:gd name="adj" fmla="val 16667"/>
              </a:avLst>
            </a:prstGeom>
            <a:noFill/>
            <a:ln w="25400" cap="flat">
              <a:solidFill>
                <a:srgbClr val="4472C4"/>
              </a:solidFill>
              <a:prstDash val="solid"/>
              <a:miter lim="800000"/>
            </a:ln>
            <a:effectLst/>
          </p:spPr>
          <p:txBody>
            <a:bodyPr wrap="square" lIns="45718" tIns="45718" rIns="45718" bIns="45718" numCol="1" anchor="t">
              <a:noAutofit/>
            </a:bodyPr>
            <a:lstStyle/>
            <a:p>
              <a:pPr algn="ctr" defTabSz="342900">
                <a:defRPr sz="1200">
                  <a:solidFill>
                    <a:srgbClr val="FFFFFF"/>
                  </a:solidFill>
                  <a:latin typeface="Arial"/>
                  <a:ea typeface="Arial"/>
                  <a:cs typeface="Arial"/>
                  <a:sym typeface="Arial"/>
                </a:defRPr>
              </a:pPr>
            </a:p>
          </p:txBody>
        </p:sp>
        <p:sp>
          <p:nvSpPr>
            <p:cNvPr id="701" name="xxx"/>
            <p:cNvSpPr txBox="1"/>
            <p:nvPr/>
          </p:nvSpPr>
          <p:spPr>
            <a:xfrm rot="20000385">
              <a:off x="-158189" y="1053532"/>
              <a:ext cx="4604273" cy="22681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6999" tIns="26999" rIns="26999" bIns="26999" numCol="1" anchor="t">
              <a:spAutoFit/>
            </a:bodyPr>
            <a:lstStyle>
              <a:lvl1pPr algn="ctr" defTabSz="342900">
                <a:defRPr sz="1200">
                  <a:solidFill>
                    <a:srgbClr val="000000"/>
                  </a:solidFill>
                  <a:latin typeface="Arial"/>
                  <a:ea typeface="Arial"/>
                  <a:cs typeface="Arial"/>
                  <a:sym typeface="Arial"/>
                </a:defRPr>
              </a:lvl1pPr>
            </a:lstStyle>
            <a:p>
              <a:pPr/>
              <a:r>
                <a:t>1. Federated edge services​</a:t>
              </a:r>
            </a:p>
          </p:txBody>
        </p:sp>
      </p:grpSp>
      <p:sp>
        <p:nvSpPr>
          <p:cNvPr id="703" name="Straight Connector 12"/>
          <p:cNvSpPr/>
          <p:nvPr/>
        </p:nvSpPr>
        <p:spPr>
          <a:xfrm flipH="1">
            <a:off x="408931" y="1649995"/>
            <a:ext cx="3" cy="2793964"/>
          </a:xfrm>
          <a:prstGeom prst="line">
            <a:avLst/>
          </a:prstGeom>
          <a:ln w="12700">
            <a:solidFill>
              <a:srgbClr val="4472C4"/>
            </a:solidFill>
            <a:miter/>
            <a:headEnd type="triangle"/>
          </a:ln>
        </p:spPr>
        <p:txBody>
          <a:bodyPr lIns="45718" tIns="45718" rIns="45718" bIns="45718"/>
          <a:lstStyle/>
          <a:p>
            <a:pPr/>
          </a:p>
        </p:txBody>
      </p:sp>
      <p:sp>
        <p:nvSpPr>
          <p:cNvPr id="704" name="Rectangle 18"/>
          <p:cNvSpPr txBox="1"/>
          <p:nvPr/>
        </p:nvSpPr>
        <p:spPr>
          <a:xfrm>
            <a:off x="476164" y="2313041"/>
            <a:ext cx="465156" cy="290532"/>
          </a:xfrm>
          <a:prstGeom prst="rect">
            <a:avLst/>
          </a:prstGeom>
          <a:ln w="12700">
            <a:miter lim="400000"/>
          </a:ln>
          <a:extLst>
            <a:ext uri="{C572A759-6A51-4108-AA02-DFA0A04FC94B}">
              <ma14:wrappingTextBoxFlag xmlns:ma14="http://schemas.microsoft.com/office/mac/drawingml/2011/main" val="1"/>
            </a:ext>
          </a:extLst>
        </p:spPr>
        <p:txBody>
          <a:bodyPr wrap="none" lIns="34289" tIns="34289" rIns="34289" bIns="34289">
            <a:spAutoFit/>
          </a:bodyPr>
          <a:lstStyle>
            <a:lvl1pPr defTabSz="342900">
              <a:defRPr sz="1600">
                <a:solidFill>
                  <a:srgbClr val="000000"/>
                </a:solidFill>
                <a:latin typeface="Arial"/>
                <a:ea typeface="Arial"/>
                <a:cs typeface="Arial"/>
                <a:sym typeface="Arial"/>
              </a:defRPr>
            </a:lvl1pPr>
          </a:lstStyle>
          <a:p>
            <a:pPr/>
            <a:r>
              <a:t>TRL</a:t>
            </a:r>
          </a:p>
        </p:txBody>
      </p:sp>
      <p:sp>
        <p:nvSpPr>
          <p:cNvPr id="705" name="Straight Connector 3"/>
          <p:cNvSpPr/>
          <p:nvPr/>
        </p:nvSpPr>
        <p:spPr>
          <a:xfrm flipV="1">
            <a:off x="328557" y="4359097"/>
            <a:ext cx="7267749" cy="9725"/>
          </a:xfrm>
          <a:prstGeom prst="line">
            <a:avLst/>
          </a:prstGeom>
          <a:ln w="12700">
            <a:solidFill>
              <a:srgbClr val="4472C4"/>
            </a:solidFill>
            <a:miter/>
            <a:tailEnd type="triangle"/>
          </a:ln>
        </p:spPr>
        <p:txBody>
          <a:bodyPr lIns="45718" tIns="45718" rIns="45718" bIns="45718"/>
          <a:lstStyle/>
          <a:p>
            <a:pPr/>
          </a:p>
        </p:txBody>
      </p:sp>
      <p:sp>
        <p:nvSpPr>
          <p:cNvPr id="706" name="Rectangle 17"/>
          <p:cNvSpPr txBox="1"/>
          <p:nvPr/>
        </p:nvSpPr>
        <p:spPr>
          <a:xfrm>
            <a:off x="6740393" y="4013503"/>
            <a:ext cx="525283" cy="290531"/>
          </a:xfrm>
          <a:prstGeom prst="rect">
            <a:avLst/>
          </a:prstGeom>
          <a:ln w="12700">
            <a:miter lim="400000"/>
          </a:ln>
          <a:extLst>
            <a:ext uri="{C572A759-6A51-4108-AA02-DFA0A04FC94B}">
              <ma14:wrappingTextBoxFlag xmlns:ma14="http://schemas.microsoft.com/office/mac/drawingml/2011/main" val="1"/>
            </a:ext>
          </a:extLst>
        </p:spPr>
        <p:txBody>
          <a:bodyPr wrap="none" lIns="34289" tIns="34289" rIns="34289" bIns="34289">
            <a:spAutoFit/>
          </a:bodyPr>
          <a:lstStyle>
            <a:lvl1pPr defTabSz="342900">
              <a:defRPr sz="1600">
                <a:solidFill>
                  <a:srgbClr val="000000"/>
                </a:solidFill>
                <a:latin typeface="Arial"/>
                <a:ea typeface="Arial"/>
                <a:cs typeface="Arial"/>
                <a:sym typeface="Arial"/>
              </a:defRPr>
            </a:lvl1pPr>
          </a:lstStyle>
          <a:p>
            <a:pPr/>
            <a:r>
              <a:t>Time</a:t>
            </a:r>
          </a:p>
        </p:txBody>
      </p:sp>
      <p:grpSp>
        <p:nvGrpSpPr>
          <p:cNvPr id="711" name="Cloud 46"/>
          <p:cNvGrpSpPr/>
          <p:nvPr/>
        </p:nvGrpSpPr>
        <p:grpSpPr>
          <a:xfrm>
            <a:off x="4070464" y="1144149"/>
            <a:ext cx="1408896" cy="728649"/>
            <a:chOff x="29" y="-8"/>
            <a:chExt cx="1408895" cy="728648"/>
          </a:xfrm>
        </p:grpSpPr>
        <p:grpSp>
          <p:nvGrpSpPr>
            <p:cNvPr id="709" name="Group"/>
            <p:cNvGrpSpPr/>
            <p:nvPr/>
          </p:nvGrpSpPr>
          <p:grpSpPr>
            <a:xfrm>
              <a:off x="29" y="-9"/>
              <a:ext cx="1408897" cy="728649"/>
              <a:chOff x="29" y="-7"/>
              <a:chExt cx="1408895" cy="728648"/>
            </a:xfrm>
          </p:grpSpPr>
          <p:sp>
            <p:nvSpPr>
              <p:cNvPr id="707" name="Shape"/>
              <p:cNvSpPr/>
              <p:nvPr/>
            </p:nvSpPr>
            <p:spPr>
              <a:xfrm>
                <a:off x="29" y="-8"/>
                <a:ext cx="1408897" cy="728649"/>
              </a:xfrm>
              <a:custGeom>
                <a:avLst/>
                <a:gdLst/>
                <a:ahLst/>
                <a:cxnLst>
                  <a:cxn ang="0">
                    <a:pos x="wd2" y="hd2"/>
                  </a:cxn>
                  <a:cxn ang="5400000">
                    <a:pos x="wd2" y="hd2"/>
                  </a:cxn>
                  <a:cxn ang="10800000">
                    <a:pos x="wd2" y="hd2"/>
                  </a:cxn>
                  <a:cxn ang="16200000">
                    <a:pos x="wd2" y="hd2"/>
                  </a:cxn>
                </a:cxnLst>
                <a:rect l="0" t="0" r="r" b="b"/>
                <a:pathLst>
                  <a:path w="20879" h="20684" fill="norm" stroke="1" extrusionOk="0">
                    <a:moveTo>
                      <a:pt x="1901" y="6800"/>
                    </a:moveTo>
                    <a:cubicBezTo>
                      <a:pt x="1658" y="4397"/>
                      <a:pt x="2907" y="2184"/>
                      <a:pt x="4691" y="1857"/>
                    </a:cubicBezTo>
                    <a:cubicBezTo>
                      <a:pt x="5414" y="1724"/>
                      <a:pt x="6149" y="1922"/>
                      <a:pt x="6778" y="2419"/>
                    </a:cubicBezTo>
                    <a:cubicBezTo>
                      <a:pt x="7445" y="725"/>
                      <a:pt x="9003" y="82"/>
                      <a:pt x="10259" y="981"/>
                    </a:cubicBezTo>
                    <a:cubicBezTo>
                      <a:pt x="10478" y="1139"/>
                      <a:pt x="10680" y="1338"/>
                      <a:pt x="10857" y="1573"/>
                    </a:cubicBezTo>
                    <a:cubicBezTo>
                      <a:pt x="11377" y="169"/>
                      <a:pt x="12642" y="-401"/>
                      <a:pt x="13683" y="299"/>
                    </a:cubicBezTo>
                    <a:cubicBezTo>
                      <a:pt x="13971" y="493"/>
                      <a:pt x="14223" y="774"/>
                      <a:pt x="14418" y="1119"/>
                    </a:cubicBezTo>
                    <a:cubicBezTo>
                      <a:pt x="15255" y="-209"/>
                      <a:pt x="16734" y="-373"/>
                      <a:pt x="17722" y="753"/>
                    </a:cubicBezTo>
                    <a:cubicBezTo>
                      <a:pt x="18137" y="1226"/>
                      <a:pt x="18417" y="1878"/>
                      <a:pt x="18513" y="2598"/>
                    </a:cubicBezTo>
                    <a:cubicBezTo>
                      <a:pt x="19885" y="3102"/>
                      <a:pt x="20694" y="5013"/>
                      <a:pt x="20321" y="6865"/>
                    </a:cubicBezTo>
                    <a:cubicBezTo>
                      <a:pt x="20289" y="7020"/>
                      <a:pt x="20250" y="7173"/>
                      <a:pt x="20203" y="7321"/>
                    </a:cubicBezTo>
                    <a:cubicBezTo>
                      <a:pt x="21303" y="9251"/>
                      <a:pt x="21034" y="12017"/>
                      <a:pt x="19601" y="13499"/>
                    </a:cubicBezTo>
                    <a:cubicBezTo>
                      <a:pt x="19156" y="13961"/>
                      <a:pt x="18629" y="14259"/>
                      <a:pt x="18072" y="14367"/>
                    </a:cubicBezTo>
                    <a:cubicBezTo>
                      <a:pt x="18072" y="16443"/>
                      <a:pt x="16822" y="18126"/>
                      <a:pt x="15280" y="18126"/>
                    </a:cubicBezTo>
                    <a:cubicBezTo>
                      <a:pt x="14757" y="18126"/>
                      <a:pt x="14245" y="17928"/>
                      <a:pt x="13801" y="17556"/>
                    </a:cubicBezTo>
                    <a:cubicBezTo>
                      <a:pt x="13280" y="19883"/>
                      <a:pt x="11460" y="21199"/>
                      <a:pt x="9738" y="20494"/>
                    </a:cubicBezTo>
                    <a:cubicBezTo>
                      <a:pt x="9016" y="20199"/>
                      <a:pt x="8392" y="19574"/>
                      <a:pt x="7973" y="18727"/>
                    </a:cubicBezTo>
                    <a:cubicBezTo>
                      <a:pt x="6209" y="20160"/>
                      <a:pt x="3920" y="19389"/>
                      <a:pt x="2859" y="17004"/>
                    </a:cubicBezTo>
                    <a:cubicBezTo>
                      <a:pt x="2846" y="16974"/>
                      <a:pt x="2833" y="16944"/>
                      <a:pt x="2820" y="16914"/>
                    </a:cubicBezTo>
                    <a:cubicBezTo>
                      <a:pt x="1666" y="17096"/>
                      <a:pt x="620" y="15986"/>
                      <a:pt x="485" y="14435"/>
                    </a:cubicBezTo>
                    <a:cubicBezTo>
                      <a:pt x="412" y="13608"/>
                      <a:pt x="615" y="12780"/>
                      <a:pt x="1038" y="12172"/>
                    </a:cubicBezTo>
                    <a:cubicBezTo>
                      <a:pt x="39" y="11379"/>
                      <a:pt x="-297" y="9639"/>
                      <a:pt x="288" y="8285"/>
                    </a:cubicBezTo>
                    <a:cubicBezTo>
                      <a:pt x="626" y="7504"/>
                      <a:pt x="1218" y="6988"/>
                      <a:pt x="1883" y="6895"/>
                    </a:cubicBezTo>
                    <a:close/>
                  </a:path>
                </a:pathLst>
              </a:custGeom>
              <a:solidFill>
                <a:srgbClr val="FFFFFF"/>
              </a:solidFill>
              <a:ln w="25400" cap="flat">
                <a:solidFill>
                  <a:srgbClr val="1D4E8A"/>
                </a:solidFill>
                <a:prstDash val="solid"/>
                <a:round/>
              </a:ln>
              <a:effectLst/>
            </p:spPr>
            <p:txBody>
              <a:bodyPr wrap="square" lIns="45718" tIns="45718" rIns="45718" bIns="45718" numCol="1" anchor="ctr">
                <a:noAutofit/>
              </a:bodyPr>
              <a:lstStyle/>
              <a:p>
                <a:pPr algn="ctr">
                  <a:defRPr b="1" sz="900">
                    <a:latin typeface="Arial"/>
                    <a:ea typeface="Arial"/>
                    <a:cs typeface="Arial"/>
                    <a:sym typeface="Arial"/>
                  </a:defRPr>
                </a:pPr>
              </a:p>
            </p:txBody>
          </p:sp>
          <p:sp>
            <p:nvSpPr>
              <p:cNvPr id="708" name="Shape"/>
              <p:cNvSpPr/>
              <p:nvPr/>
            </p:nvSpPr>
            <p:spPr>
              <a:xfrm>
                <a:off x="71539" y="37050"/>
                <a:ext cx="1290996" cy="61863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80" y="14010"/>
                    </a:moveTo>
                    <a:cubicBezTo>
                      <a:pt x="899" y="14066"/>
                      <a:pt x="417" y="13902"/>
                      <a:pt x="0" y="13542"/>
                    </a:cubicBezTo>
                    <a:moveTo>
                      <a:pt x="2598" y="19137"/>
                    </a:moveTo>
                    <a:cubicBezTo>
                      <a:pt x="2405" y="19250"/>
                      <a:pt x="2202" y="19325"/>
                      <a:pt x="1994" y="19361"/>
                    </a:cubicBezTo>
                    <a:moveTo>
                      <a:pt x="7802" y="21600"/>
                    </a:moveTo>
                    <a:cubicBezTo>
                      <a:pt x="7657" y="21279"/>
                      <a:pt x="7535" y="20936"/>
                      <a:pt x="7438" y="20577"/>
                    </a:cubicBezTo>
                    <a:moveTo>
                      <a:pt x="14532" y="19050"/>
                    </a:moveTo>
                    <a:cubicBezTo>
                      <a:pt x="14510" y="19430"/>
                      <a:pt x="14462" y="19806"/>
                      <a:pt x="14386" y="20172"/>
                    </a:cubicBezTo>
                    <a:moveTo>
                      <a:pt x="17421" y="12116"/>
                    </a:moveTo>
                    <a:cubicBezTo>
                      <a:pt x="18505" y="12890"/>
                      <a:pt x="19193" y="14504"/>
                      <a:pt x="19193" y="16273"/>
                    </a:cubicBezTo>
                    <a:moveTo>
                      <a:pt x="21600" y="7649"/>
                    </a:moveTo>
                    <a:cubicBezTo>
                      <a:pt x="21423" y="8256"/>
                      <a:pt x="21153" y="8794"/>
                      <a:pt x="20811" y="9222"/>
                    </a:cubicBezTo>
                    <a:moveTo>
                      <a:pt x="19707" y="1814"/>
                    </a:moveTo>
                    <a:cubicBezTo>
                      <a:pt x="19737" y="2059"/>
                      <a:pt x="19751" y="2307"/>
                      <a:pt x="19749" y="2556"/>
                    </a:cubicBezTo>
                    <a:moveTo>
                      <a:pt x="14668" y="947"/>
                    </a:moveTo>
                    <a:cubicBezTo>
                      <a:pt x="14771" y="605"/>
                      <a:pt x="14907" y="286"/>
                      <a:pt x="15073" y="0"/>
                    </a:cubicBezTo>
                    <a:moveTo>
                      <a:pt x="10888" y="1399"/>
                    </a:moveTo>
                    <a:cubicBezTo>
                      <a:pt x="10930" y="1115"/>
                      <a:pt x="10996" y="841"/>
                      <a:pt x="11084" y="582"/>
                    </a:cubicBezTo>
                    <a:moveTo>
                      <a:pt x="6452" y="1676"/>
                    </a:moveTo>
                    <a:cubicBezTo>
                      <a:pt x="6709" y="1897"/>
                      <a:pt x="6947" y="2163"/>
                      <a:pt x="7160" y="2469"/>
                    </a:cubicBezTo>
                    <a:moveTo>
                      <a:pt x="1072" y="7905"/>
                    </a:moveTo>
                    <a:cubicBezTo>
                      <a:pt x="1016" y="7632"/>
                      <a:pt x="974" y="7353"/>
                      <a:pt x="948" y="7071"/>
                    </a:cubicBezTo>
                  </a:path>
                </a:pathLst>
              </a:custGeom>
              <a:noFill/>
              <a:ln w="25400" cap="flat">
                <a:solidFill>
                  <a:srgbClr val="1D4E8A"/>
                </a:solidFill>
                <a:prstDash val="solid"/>
                <a:round/>
              </a:ln>
              <a:effectLst/>
            </p:spPr>
            <p:txBody>
              <a:bodyPr wrap="square" lIns="45718" tIns="45718" rIns="45718" bIns="45718" numCol="1" anchor="ctr">
                <a:noAutofit/>
              </a:bodyPr>
              <a:lstStyle/>
              <a:p>
                <a:pPr algn="ctr">
                  <a:defRPr b="1" sz="900">
                    <a:latin typeface="Arial"/>
                    <a:ea typeface="Arial"/>
                    <a:cs typeface="Arial"/>
                    <a:sym typeface="Arial"/>
                  </a:defRPr>
                </a:pPr>
              </a:p>
            </p:txBody>
          </p:sp>
        </p:grpSp>
        <p:sp>
          <p:nvSpPr>
            <p:cNvPr id="710" name="Multi stakeholder edge services"/>
            <p:cNvSpPr txBox="1"/>
            <p:nvPr/>
          </p:nvSpPr>
          <p:spPr>
            <a:xfrm>
              <a:off x="253531" y="46559"/>
              <a:ext cx="802273" cy="59569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lgn="ctr">
                <a:defRPr b="1" sz="900">
                  <a:latin typeface="Arial"/>
                  <a:ea typeface="Arial"/>
                  <a:cs typeface="Arial"/>
                  <a:sym typeface="Arial"/>
                </a:defRPr>
              </a:lvl1pPr>
            </a:lstStyle>
            <a:p>
              <a:pPr/>
              <a:r>
                <a:t>Multi stakeholder edge services</a:t>
              </a:r>
            </a:p>
          </p:txBody>
        </p:sp>
      </p:grpSp>
      <p:grpSp>
        <p:nvGrpSpPr>
          <p:cNvPr id="716" name="Cloud 47"/>
          <p:cNvGrpSpPr/>
          <p:nvPr/>
        </p:nvGrpSpPr>
        <p:grpSpPr>
          <a:xfrm>
            <a:off x="5355370" y="816775"/>
            <a:ext cx="1408896" cy="698275"/>
            <a:chOff x="29" y="-8"/>
            <a:chExt cx="1408895" cy="698273"/>
          </a:xfrm>
        </p:grpSpPr>
        <p:grpSp>
          <p:nvGrpSpPr>
            <p:cNvPr id="714" name="Group"/>
            <p:cNvGrpSpPr/>
            <p:nvPr/>
          </p:nvGrpSpPr>
          <p:grpSpPr>
            <a:xfrm>
              <a:off x="29" y="-9"/>
              <a:ext cx="1408897" cy="698275"/>
              <a:chOff x="29" y="-8"/>
              <a:chExt cx="1408895" cy="698273"/>
            </a:xfrm>
          </p:grpSpPr>
          <p:sp>
            <p:nvSpPr>
              <p:cNvPr id="712" name="Shape"/>
              <p:cNvSpPr/>
              <p:nvPr/>
            </p:nvSpPr>
            <p:spPr>
              <a:xfrm>
                <a:off x="29" y="-9"/>
                <a:ext cx="1408897" cy="698275"/>
              </a:xfrm>
              <a:custGeom>
                <a:avLst/>
                <a:gdLst/>
                <a:ahLst/>
                <a:cxnLst>
                  <a:cxn ang="0">
                    <a:pos x="wd2" y="hd2"/>
                  </a:cxn>
                  <a:cxn ang="5400000">
                    <a:pos x="wd2" y="hd2"/>
                  </a:cxn>
                  <a:cxn ang="10800000">
                    <a:pos x="wd2" y="hd2"/>
                  </a:cxn>
                  <a:cxn ang="16200000">
                    <a:pos x="wd2" y="hd2"/>
                  </a:cxn>
                </a:cxnLst>
                <a:rect l="0" t="0" r="r" b="b"/>
                <a:pathLst>
                  <a:path w="20879" h="20684" fill="norm" stroke="1" extrusionOk="0">
                    <a:moveTo>
                      <a:pt x="1901" y="6800"/>
                    </a:moveTo>
                    <a:cubicBezTo>
                      <a:pt x="1658" y="4397"/>
                      <a:pt x="2907" y="2184"/>
                      <a:pt x="4691" y="1857"/>
                    </a:cubicBezTo>
                    <a:cubicBezTo>
                      <a:pt x="5414" y="1724"/>
                      <a:pt x="6149" y="1922"/>
                      <a:pt x="6778" y="2419"/>
                    </a:cubicBezTo>
                    <a:cubicBezTo>
                      <a:pt x="7445" y="725"/>
                      <a:pt x="9003" y="82"/>
                      <a:pt x="10259" y="981"/>
                    </a:cubicBezTo>
                    <a:cubicBezTo>
                      <a:pt x="10478" y="1139"/>
                      <a:pt x="10680" y="1338"/>
                      <a:pt x="10857" y="1573"/>
                    </a:cubicBezTo>
                    <a:cubicBezTo>
                      <a:pt x="11377" y="169"/>
                      <a:pt x="12642" y="-401"/>
                      <a:pt x="13683" y="299"/>
                    </a:cubicBezTo>
                    <a:cubicBezTo>
                      <a:pt x="13971" y="493"/>
                      <a:pt x="14223" y="774"/>
                      <a:pt x="14418" y="1119"/>
                    </a:cubicBezTo>
                    <a:cubicBezTo>
                      <a:pt x="15255" y="-209"/>
                      <a:pt x="16734" y="-373"/>
                      <a:pt x="17722" y="753"/>
                    </a:cubicBezTo>
                    <a:cubicBezTo>
                      <a:pt x="18137" y="1226"/>
                      <a:pt x="18417" y="1878"/>
                      <a:pt x="18513" y="2598"/>
                    </a:cubicBezTo>
                    <a:cubicBezTo>
                      <a:pt x="19885" y="3102"/>
                      <a:pt x="20694" y="5013"/>
                      <a:pt x="20321" y="6865"/>
                    </a:cubicBezTo>
                    <a:cubicBezTo>
                      <a:pt x="20289" y="7020"/>
                      <a:pt x="20250" y="7173"/>
                      <a:pt x="20203" y="7321"/>
                    </a:cubicBezTo>
                    <a:cubicBezTo>
                      <a:pt x="21303" y="9251"/>
                      <a:pt x="21034" y="12017"/>
                      <a:pt x="19601" y="13499"/>
                    </a:cubicBezTo>
                    <a:cubicBezTo>
                      <a:pt x="19156" y="13961"/>
                      <a:pt x="18629" y="14259"/>
                      <a:pt x="18072" y="14367"/>
                    </a:cubicBezTo>
                    <a:cubicBezTo>
                      <a:pt x="18072" y="16443"/>
                      <a:pt x="16822" y="18126"/>
                      <a:pt x="15280" y="18126"/>
                    </a:cubicBezTo>
                    <a:cubicBezTo>
                      <a:pt x="14757" y="18126"/>
                      <a:pt x="14245" y="17928"/>
                      <a:pt x="13801" y="17556"/>
                    </a:cubicBezTo>
                    <a:cubicBezTo>
                      <a:pt x="13280" y="19883"/>
                      <a:pt x="11460" y="21199"/>
                      <a:pt x="9738" y="20494"/>
                    </a:cubicBezTo>
                    <a:cubicBezTo>
                      <a:pt x="9016" y="20199"/>
                      <a:pt x="8392" y="19574"/>
                      <a:pt x="7973" y="18727"/>
                    </a:cubicBezTo>
                    <a:cubicBezTo>
                      <a:pt x="6209" y="20160"/>
                      <a:pt x="3920" y="19389"/>
                      <a:pt x="2859" y="17004"/>
                    </a:cubicBezTo>
                    <a:cubicBezTo>
                      <a:pt x="2846" y="16974"/>
                      <a:pt x="2833" y="16944"/>
                      <a:pt x="2820" y="16914"/>
                    </a:cubicBezTo>
                    <a:cubicBezTo>
                      <a:pt x="1666" y="17096"/>
                      <a:pt x="620" y="15986"/>
                      <a:pt x="485" y="14435"/>
                    </a:cubicBezTo>
                    <a:cubicBezTo>
                      <a:pt x="412" y="13608"/>
                      <a:pt x="615" y="12780"/>
                      <a:pt x="1038" y="12172"/>
                    </a:cubicBezTo>
                    <a:cubicBezTo>
                      <a:pt x="39" y="11379"/>
                      <a:pt x="-297" y="9639"/>
                      <a:pt x="288" y="8285"/>
                    </a:cubicBezTo>
                    <a:cubicBezTo>
                      <a:pt x="626" y="7504"/>
                      <a:pt x="1218" y="6988"/>
                      <a:pt x="1883" y="6895"/>
                    </a:cubicBezTo>
                    <a:close/>
                  </a:path>
                </a:pathLst>
              </a:custGeom>
              <a:solidFill>
                <a:srgbClr val="FFFFFF"/>
              </a:solidFill>
              <a:ln w="25400" cap="flat">
                <a:solidFill>
                  <a:srgbClr val="1D4E8A"/>
                </a:solidFill>
                <a:prstDash val="solid"/>
                <a:round/>
              </a:ln>
              <a:effectLst/>
            </p:spPr>
            <p:txBody>
              <a:bodyPr wrap="square" lIns="45718" tIns="45718" rIns="45718" bIns="45718" numCol="1" anchor="ctr">
                <a:noAutofit/>
              </a:bodyPr>
              <a:lstStyle/>
              <a:p>
                <a:pPr algn="ctr">
                  <a:defRPr b="1" sz="900">
                    <a:latin typeface="Arial"/>
                    <a:ea typeface="Arial"/>
                    <a:cs typeface="Arial"/>
                    <a:sym typeface="Arial"/>
                  </a:defRPr>
                </a:pPr>
              </a:p>
            </p:txBody>
          </p:sp>
          <p:sp>
            <p:nvSpPr>
              <p:cNvPr id="713" name="Shape"/>
              <p:cNvSpPr/>
              <p:nvPr/>
            </p:nvSpPr>
            <p:spPr>
              <a:xfrm>
                <a:off x="71539" y="35505"/>
                <a:ext cx="1290996" cy="59284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80" y="14010"/>
                    </a:moveTo>
                    <a:cubicBezTo>
                      <a:pt x="899" y="14066"/>
                      <a:pt x="417" y="13902"/>
                      <a:pt x="0" y="13542"/>
                    </a:cubicBezTo>
                    <a:moveTo>
                      <a:pt x="2598" y="19137"/>
                    </a:moveTo>
                    <a:cubicBezTo>
                      <a:pt x="2405" y="19250"/>
                      <a:pt x="2202" y="19325"/>
                      <a:pt x="1994" y="19361"/>
                    </a:cubicBezTo>
                    <a:moveTo>
                      <a:pt x="7802" y="21600"/>
                    </a:moveTo>
                    <a:cubicBezTo>
                      <a:pt x="7657" y="21279"/>
                      <a:pt x="7535" y="20936"/>
                      <a:pt x="7438" y="20577"/>
                    </a:cubicBezTo>
                    <a:moveTo>
                      <a:pt x="14532" y="19050"/>
                    </a:moveTo>
                    <a:cubicBezTo>
                      <a:pt x="14510" y="19430"/>
                      <a:pt x="14462" y="19806"/>
                      <a:pt x="14386" y="20172"/>
                    </a:cubicBezTo>
                    <a:moveTo>
                      <a:pt x="17421" y="12116"/>
                    </a:moveTo>
                    <a:cubicBezTo>
                      <a:pt x="18505" y="12890"/>
                      <a:pt x="19193" y="14504"/>
                      <a:pt x="19193" y="16273"/>
                    </a:cubicBezTo>
                    <a:moveTo>
                      <a:pt x="21600" y="7649"/>
                    </a:moveTo>
                    <a:cubicBezTo>
                      <a:pt x="21423" y="8256"/>
                      <a:pt x="21153" y="8794"/>
                      <a:pt x="20811" y="9222"/>
                    </a:cubicBezTo>
                    <a:moveTo>
                      <a:pt x="19707" y="1814"/>
                    </a:moveTo>
                    <a:cubicBezTo>
                      <a:pt x="19737" y="2059"/>
                      <a:pt x="19751" y="2307"/>
                      <a:pt x="19749" y="2556"/>
                    </a:cubicBezTo>
                    <a:moveTo>
                      <a:pt x="14668" y="947"/>
                    </a:moveTo>
                    <a:cubicBezTo>
                      <a:pt x="14771" y="605"/>
                      <a:pt x="14907" y="286"/>
                      <a:pt x="15073" y="0"/>
                    </a:cubicBezTo>
                    <a:moveTo>
                      <a:pt x="10888" y="1399"/>
                    </a:moveTo>
                    <a:cubicBezTo>
                      <a:pt x="10930" y="1115"/>
                      <a:pt x="10996" y="841"/>
                      <a:pt x="11084" y="582"/>
                    </a:cubicBezTo>
                    <a:moveTo>
                      <a:pt x="6452" y="1676"/>
                    </a:moveTo>
                    <a:cubicBezTo>
                      <a:pt x="6709" y="1897"/>
                      <a:pt x="6947" y="2163"/>
                      <a:pt x="7160" y="2469"/>
                    </a:cubicBezTo>
                    <a:moveTo>
                      <a:pt x="1072" y="7905"/>
                    </a:moveTo>
                    <a:cubicBezTo>
                      <a:pt x="1016" y="7632"/>
                      <a:pt x="974" y="7353"/>
                      <a:pt x="948" y="7071"/>
                    </a:cubicBezTo>
                  </a:path>
                </a:pathLst>
              </a:custGeom>
              <a:noFill/>
              <a:ln w="25400" cap="flat">
                <a:solidFill>
                  <a:srgbClr val="1D4E8A"/>
                </a:solidFill>
                <a:prstDash val="solid"/>
                <a:round/>
              </a:ln>
              <a:effectLst/>
            </p:spPr>
            <p:txBody>
              <a:bodyPr wrap="square" lIns="45718" tIns="45718" rIns="45718" bIns="45718" numCol="1" anchor="ctr">
                <a:noAutofit/>
              </a:bodyPr>
              <a:lstStyle/>
              <a:p>
                <a:pPr algn="ctr">
                  <a:defRPr b="1" sz="900">
                    <a:latin typeface="Arial"/>
                    <a:ea typeface="Arial"/>
                    <a:cs typeface="Arial"/>
                    <a:sym typeface="Arial"/>
                  </a:defRPr>
                </a:pPr>
              </a:p>
            </p:txBody>
          </p:sp>
        </p:grpSp>
        <p:sp>
          <p:nvSpPr>
            <p:cNvPr id="715" name="Self adapting services"/>
            <p:cNvSpPr txBox="1"/>
            <p:nvPr/>
          </p:nvSpPr>
          <p:spPr>
            <a:xfrm>
              <a:off x="253531" y="95702"/>
              <a:ext cx="802273" cy="46869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lgn="ctr">
                <a:defRPr b="1" sz="900">
                  <a:latin typeface="Arial"/>
                  <a:ea typeface="Arial"/>
                  <a:cs typeface="Arial"/>
                  <a:sym typeface="Arial"/>
                </a:defRPr>
              </a:lvl1pPr>
            </a:lstStyle>
            <a:p>
              <a:pPr/>
              <a:r>
                <a:t>Self adapting services</a:t>
              </a:r>
            </a:p>
          </p:txBody>
        </p:sp>
      </p:grpSp>
      <p:grpSp>
        <p:nvGrpSpPr>
          <p:cNvPr id="721" name="Cloud 48"/>
          <p:cNvGrpSpPr/>
          <p:nvPr/>
        </p:nvGrpSpPr>
        <p:grpSpPr>
          <a:xfrm>
            <a:off x="6367380" y="1241322"/>
            <a:ext cx="1484011" cy="728649"/>
            <a:chOff x="31" y="-8"/>
            <a:chExt cx="1484010" cy="728648"/>
          </a:xfrm>
        </p:grpSpPr>
        <p:grpSp>
          <p:nvGrpSpPr>
            <p:cNvPr id="719" name="Group"/>
            <p:cNvGrpSpPr/>
            <p:nvPr/>
          </p:nvGrpSpPr>
          <p:grpSpPr>
            <a:xfrm>
              <a:off x="31" y="-9"/>
              <a:ext cx="1484011" cy="728649"/>
              <a:chOff x="31" y="-7"/>
              <a:chExt cx="1484010" cy="728648"/>
            </a:xfrm>
          </p:grpSpPr>
          <p:sp>
            <p:nvSpPr>
              <p:cNvPr id="717" name="Shape"/>
              <p:cNvSpPr/>
              <p:nvPr/>
            </p:nvSpPr>
            <p:spPr>
              <a:xfrm>
                <a:off x="31" y="-8"/>
                <a:ext cx="1484011" cy="728649"/>
              </a:xfrm>
              <a:custGeom>
                <a:avLst/>
                <a:gdLst/>
                <a:ahLst/>
                <a:cxnLst>
                  <a:cxn ang="0">
                    <a:pos x="wd2" y="hd2"/>
                  </a:cxn>
                  <a:cxn ang="5400000">
                    <a:pos x="wd2" y="hd2"/>
                  </a:cxn>
                  <a:cxn ang="10800000">
                    <a:pos x="wd2" y="hd2"/>
                  </a:cxn>
                  <a:cxn ang="16200000">
                    <a:pos x="wd2" y="hd2"/>
                  </a:cxn>
                </a:cxnLst>
                <a:rect l="0" t="0" r="r" b="b"/>
                <a:pathLst>
                  <a:path w="20879" h="20684" fill="norm" stroke="1" extrusionOk="0">
                    <a:moveTo>
                      <a:pt x="1901" y="6800"/>
                    </a:moveTo>
                    <a:cubicBezTo>
                      <a:pt x="1658" y="4397"/>
                      <a:pt x="2907" y="2184"/>
                      <a:pt x="4691" y="1857"/>
                    </a:cubicBezTo>
                    <a:cubicBezTo>
                      <a:pt x="5414" y="1724"/>
                      <a:pt x="6149" y="1922"/>
                      <a:pt x="6778" y="2419"/>
                    </a:cubicBezTo>
                    <a:cubicBezTo>
                      <a:pt x="7445" y="725"/>
                      <a:pt x="9003" y="82"/>
                      <a:pt x="10259" y="981"/>
                    </a:cubicBezTo>
                    <a:cubicBezTo>
                      <a:pt x="10478" y="1139"/>
                      <a:pt x="10680" y="1338"/>
                      <a:pt x="10857" y="1573"/>
                    </a:cubicBezTo>
                    <a:cubicBezTo>
                      <a:pt x="11377" y="169"/>
                      <a:pt x="12642" y="-401"/>
                      <a:pt x="13683" y="299"/>
                    </a:cubicBezTo>
                    <a:cubicBezTo>
                      <a:pt x="13971" y="493"/>
                      <a:pt x="14223" y="774"/>
                      <a:pt x="14418" y="1119"/>
                    </a:cubicBezTo>
                    <a:cubicBezTo>
                      <a:pt x="15255" y="-209"/>
                      <a:pt x="16734" y="-373"/>
                      <a:pt x="17722" y="753"/>
                    </a:cubicBezTo>
                    <a:cubicBezTo>
                      <a:pt x="18137" y="1226"/>
                      <a:pt x="18417" y="1878"/>
                      <a:pt x="18513" y="2598"/>
                    </a:cubicBezTo>
                    <a:cubicBezTo>
                      <a:pt x="19885" y="3102"/>
                      <a:pt x="20694" y="5013"/>
                      <a:pt x="20321" y="6865"/>
                    </a:cubicBezTo>
                    <a:cubicBezTo>
                      <a:pt x="20289" y="7020"/>
                      <a:pt x="20250" y="7173"/>
                      <a:pt x="20203" y="7321"/>
                    </a:cubicBezTo>
                    <a:cubicBezTo>
                      <a:pt x="21303" y="9251"/>
                      <a:pt x="21034" y="12017"/>
                      <a:pt x="19601" y="13499"/>
                    </a:cubicBezTo>
                    <a:cubicBezTo>
                      <a:pt x="19156" y="13961"/>
                      <a:pt x="18629" y="14259"/>
                      <a:pt x="18072" y="14367"/>
                    </a:cubicBezTo>
                    <a:cubicBezTo>
                      <a:pt x="18072" y="16443"/>
                      <a:pt x="16822" y="18126"/>
                      <a:pt x="15280" y="18126"/>
                    </a:cubicBezTo>
                    <a:cubicBezTo>
                      <a:pt x="14757" y="18126"/>
                      <a:pt x="14245" y="17928"/>
                      <a:pt x="13801" y="17556"/>
                    </a:cubicBezTo>
                    <a:cubicBezTo>
                      <a:pt x="13280" y="19883"/>
                      <a:pt x="11460" y="21199"/>
                      <a:pt x="9738" y="20494"/>
                    </a:cubicBezTo>
                    <a:cubicBezTo>
                      <a:pt x="9016" y="20199"/>
                      <a:pt x="8392" y="19574"/>
                      <a:pt x="7973" y="18727"/>
                    </a:cubicBezTo>
                    <a:cubicBezTo>
                      <a:pt x="6209" y="20160"/>
                      <a:pt x="3920" y="19389"/>
                      <a:pt x="2859" y="17004"/>
                    </a:cubicBezTo>
                    <a:cubicBezTo>
                      <a:pt x="2846" y="16974"/>
                      <a:pt x="2833" y="16944"/>
                      <a:pt x="2820" y="16914"/>
                    </a:cubicBezTo>
                    <a:cubicBezTo>
                      <a:pt x="1666" y="17096"/>
                      <a:pt x="620" y="15986"/>
                      <a:pt x="485" y="14435"/>
                    </a:cubicBezTo>
                    <a:cubicBezTo>
                      <a:pt x="412" y="13608"/>
                      <a:pt x="615" y="12780"/>
                      <a:pt x="1038" y="12172"/>
                    </a:cubicBezTo>
                    <a:cubicBezTo>
                      <a:pt x="39" y="11379"/>
                      <a:pt x="-297" y="9639"/>
                      <a:pt x="288" y="8285"/>
                    </a:cubicBezTo>
                    <a:cubicBezTo>
                      <a:pt x="626" y="7504"/>
                      <a:pt x="1218" y="6988"/>
                      <a:pt x="1883" y="6895"/>
                    </a:cubicBezTo>
                    <a:close/>
                  </a:path>
                </a:pathLst>
              </a:custGeom>
              <a:solidFill>
                <a:srgbClr val="FFFFFF"/>
              </a:solidFill>
              <a:ln w="25400" cap="flat">
                <a:solidFill>
                  <a:srgbClr val="1D4E8A"/>
                </a:solidFill>
                <a:prstDash val="solid"/>
                <a:round/>
              </a:ln>
              <a:effectLst/>
            </p:spPr>
            <p:txBody>
              <a:bodyPr wrap="square" lIns="45718" tIns="45718" rIns="45718" bIns="45718" numCol="1" anchor="ctr">
                <a:noAutofit/>
              </a:bodyPr>
              <a:lstStyle/>
              <a:p>
                <a:pPr algn="ctr">
                  <a:defRPr b="1" sz="900">
                    <a:latin typeface="Arial"/>
                    <a:ea typeface="Arial"/>
                    <a:cs typeface="Arial"/>
                    <a:sym typeface="Arial"/>
                  </a:defRPr>
                </a:pPr>
              </a:p>
            </p:txBody>
          </p:sp>
          <p:sp>
            <p:nvSpPr>
              <p:cNvPr id="718" name="Shape"/>
              <p:cNvSpPr/>
              <p:nvPr/>
            </p:nvSpPr>
            <p:spPr>
              <a:xfrm>
                <a:off x="75353" y="37050"/>
                <a:ext cx="1359824" cy="61863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80" y="14010"/>
                    </a:moveTo>
                    <a:cubicBezTo>
                      <a:pt x="899" y="14066"/>
                      <a:pt x="417" y="13902"/>
                      <a:pt x="0" y="13542"/>
                    </a:cubicBezTo>
                    <a:moveTo>
                      <a:pt x="2598" y="19137"/>
                    </a:moveTo>
                    <a:cubicBezTo>
                      <a:pt x="2405" y="19250"/>
                      <a:pt x="2202" y="19325"/>
                      <a:pt x="1994" y="19361"/>
                    </a:cubicBezTo>
                    <a:moveTo>
                      <a:pt x="7802" y="21600"/>
                    </a:moveTo>
                    <a:cubicBezTo>
                      <a:pt x="7657" y="21279"/>
                      <a:pt x="7535" y="20936"/>
                      <a:pt x="7438" y="20577"/>
                    </a:cubicBezTo>
                    <a:moveTo>
                      <a:pt x="14532" y="19050"/>
                    </a:moveTo>
                    <a:cubicBezTo>
                      <a:pt x="14510" y="19430"/>
                      <a:pt x="14462" y="19806"/>
                      <a:pt x="14386" y="20172"/>
                    </a:cubicBezTo>
                    <a:moveTo>
                      <a:pt x="17421" y="12116"/>
                    </a:moveTo>
                    <a:cubicBezTo>
                      <a:pt x="18505" y="12890"/>
                      <a:pt x="19193" y="14504"/>
                      <a:pt x="19193" y="16273"/>
                    </a:cubicBezTo>
                    <a:moveTo>
                      <a:pt x="21600" y="7649"/>
                    </a:moveTo>
                    <a:cubicBezTo>
                      <a:pt x="21423" y="8256"/>
                      <a:pt x="21153" y="8794"/>
                      <a:pt x="20811" y="9222"/>
                    </a:cubicBezTo>
                    <a:moveTo>
                      <a:pt x="19707" y="1814"/>
                    </a:moveTo>
                    <a:cubicBezTo>
                      <a:pt x="19737" y="2059"/>
                      <a:pt x="19751" y="2307"/>
                      <a:pt x="19749" y="2556"/>
                    </a:cubicBezTo>
                    <a:moveTo>
                      <a:pt x="14668" y="947"/>
                    </a:moveTo>
                    <a:cubicBezTo>
                      <a:pt x="14771" y="605"/>
                      <a:pt x="14907" y="286"/>
                      <a:pt x="15073" y="0"/>
                    </a:cubicBezTo>
                    <a:moveTo>
                      <a:pt x="10888" y="1399"/>
                    </a:moveTo>
                    <a:cubicBezTo>
                      <a:pt x="10930" y="1115"/>
                      <a:pt x="10996" y="841"/>
                      <a:pt x="11084" y="582"/>
                    </a:cubicBezTo>
                    <a:moveTo>
                      <a:pt x="6452" y="1676"/>
                    </a:moveTo>
                    <a:cubicBezTo>
                      <a:pt x="6709" y="1897"/>
                      <a:pt x="6947" y="2163"/>
                      <a:pt x="7160" y="2469"/>
                    </a:cubicBezTo>
                    <a:moveTo>
                      <a:pt x="1072" y="7905"/>
                    </a:moveTo>
                    <a:cubicBezTo>
                      <a:pt x="1016" y="7632"/>
                      <a:pt x="974" y="7353"/>
                      <a:pt x="948" y="7071"/>
                    </a:cubicBezTo>
                  </a:path>
                </a:pathLst>
              </a:custGeom>
              <a:noFill/>
              <a:ln w="25400" cap="flat">
                <a:solidFill>
                  <a:srgbClr val="1D4E8A"/>
                </a:solidFill>
                <a:prstDash val="solid"/>
                <a:round/>
              </a:ln>
              <a:effectLst/>
            </p:spPr>
            <p:txBody>
              <a:bodyPr wrap="square" lIns="45718" tIns="45718" rIns="45718" bIns="45718" numCol="1" anchor="ctr">
                <a:noAutofit/>
              </a:bodyPr>
              <a:lstStyle/>
              <a:p>
                <a:pPr algn="ctr">
                  <a:defRPr b="1" sz="900">
                    <a:latin typeface="Arial"/>
                    <a:ea typeface="Arial"/>
                    <a:cs typeface="Arial"/>
                    <a:sym typeface="Arial"/>
                  </a:defRPr>
                </a:pPr>
              </a:p>
            </p:txBody>
          </p:sp>
        </p:grpSp>
        <p:sp>
          <p:nvSpPr>
            <p:cNvPr id="720" name="Neuromorphic intelligence"/>
            <p:cNvSpPr txBox="1"/>
            <p:nvPr/>
          </p:nvSpPr>
          <p:spPr>
            <a:xfrm>
              <a:off x="263933" y="110059"/>
              <a:ext cx="851275" cy="46869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p>
              <a:pPr algn="ctr">
                <a:defRPr b="1" sz="900">
                  <a:latin typeface="Arial"/>
                  <a:ea typeface="Arial"/>
                  <a:cs typeface="Arial"/>
                  <a:sym typeface="Arial"/>
                </a:defRPr>
              </a:pPr>
              <a:r>
                <a:t>Neuromorphic</a:t>
              </a:r>
              <a:br/>
              <a:r>
                <a:t>intelligence</a:t>
              </a:r>
            </a:p>
          </p:txBody>
        </p:sp>
      </p:grpSp>
      <p:sp>
        <p:nvSpPr>
          <p:cNvPr id="722" name="Straight Connector 22"/>
          <p:cNvSpPr/>
          <p:nvPr/>
        </p:nvSpPr>
        <p:spPr>
          <a:xfrm>
            <a:off x="5771362" y="1497349"/>
            <a:ext cx="3" cy="579716"/>
          </a:xfrm>
          <a:prstGeom prst="line">
            <a:avLst/>
          </a:prstGeom>
          <a:ln w="28575">
            <a:solidFill>
              <a:srgbClr val="2368BC"/>
            </a:solidFill>
            <a:headEnd type="triangle"/>
          </a:ln>
        </p:spPr>
        <p:txBody>
          <a:bodyPr lIns="45718" tIns="45718" rIns="45718" bIns="45718"/>
          <a:lstStyle/>
          <a:p>
            <a:pPr/>
          </a:p>
        </p:txBody>
      </p:sp>
    </p:spTree>
  </p:cSld>
  <p:clrMapOvr>
    <a:masterClrMapping/>
  </p:clrMapOvr>
  <p:transition xmlns:p14="http://schemas.microsoft.com/office/powerpoint/2010/main" spd="med" advClick="1"/>
</p:sld>
</file>

<file path=ppt/slides/slide4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724" name="Slide Number"/>
          <p:cNvSpPr txBox="1"/>
          <p:nvPr>
            <p:ph type="sldNum" sz="quarter" idx="4294967295"/>
          </p:nvPr>
        </p:nvSpPr>
        <p:spPr>
          <a:xfrm>
            <a:off x="4493241" y="4910658"/>
            <a:ext cx="157517" cy="191839"/>
          </a:xfrm>
          <a:prstGeom prst="rect">
            <a:avLst/>
          </a:prstGeom>
          <a:extLst>
            <a:ext uri="{C572A759-6A51-4108-AA02-DFA0A04FC94B}">
              <ma14:wrappingTextBoxFlag xmlns:ma14="http://schemas.microsoft.com/office/mac/drawingml/2011/main" val="1"/>
            </a:ext>
          </a:extLst>
        </p:spPr>
        <p:txBody>
          <a:bodyPr anchor="ctr"/>
          <a:lstStyle>
            <a:lvl1pPr algn="ctr">
              <a:defRPr sz="900">
                <a:solidFill>
                  <a:srgbClr val="000000"/>
                </a:solidFill>
                <a:latin typeface="Arial"/>
                <a:ea typeface="Arial"/>
                <a:cs typeface="Arial"/>
                <a:sym typeface="Arial"/>
              </a:defRPr>
            </a:lvl1pPr>
          </a:lstStyle>
          <a:p>
            <a:pPr/>
            <a:fld id="{86CB4B4D-7CA3-9044-876B-883B54F8677D}" type="slidenum"/>
          </a:p>
        </p:txBody>
      </p:sp>
      <p:sp>
        <p:nvSpPr>
          <p:cNvPr id="725" name="Title"/>
          <p:cNvSpPr txBox="1"/>
          <p:nvPr>
            <p:ph type="title"/>
          </p:nvPr>
        </p:nvSpPr>
        <p:spPr>
          <a:xfrm>
            <a:off x="323850" y="179999"/>
            <a:ext cx="8496300" cy="904801"/>
          </a:xfrm>
          <a:prstGeom prst="rect">
            <a:avLst/>
          </a:prstGeom>
        </p:spPr>
        <p:txBody>
          <a:bodyPr/>
          <a:lstStyle/>
          <a:p>
            <a:pPr/>
            <a:r>
              <a:t>1. Federated edge services​</a:t>
            </a:r>
          </a:p>
        </p:txBody>
      </p:sp>
      <p:sp>
        <p:nvSpPr>
          <p:cNvPr id="726" name="Objective…"/>
          <p:cNvSpPr txBox="1"/>
          <p:nvPr>
            <p:ph type="body" idx="1"/>
          </p:nvPr>
        </p:nvSpPr>
        <p:spPr>
          <a:xfrm>
            <a:off x="323999" y="1079999"/>
            <a:ext cx="8482874" cy="2915124"/>
          </a:xfrm>
          <a:prstGeom prst="rect">
            <a:avLst/>
          </a:prstGeom>
        </p:spPr>
        <p:txBody>
          <a:bodyPr/>
          <a:lstStyle/>
          <a:p>
            <a:pPr marL="0" indent="0">
              <a:lnSpc>
                <a:spcPct val="80000"/>
              </a:lnSpc>
              <a:buSzTx/>
              <a:buNone/>
              <a:defRPr b="1" sz="1500"/>
            </a:pPr>
            <a:r>
              <a:t>Objective: </a:t>
            </a:r>
          </a:p>
          <a:p>
            <a:pPr>
              <a:lnSpc>
                <a:spcPct val="80000"/>
              </a:lnSpc>
              <a:defRPr sz="1500"/>
            </a:pPr>
            <a:r>
              <a:t>Edge services discovery and peer interactions based on policies and dynamic shared contexts</a:t>
            </a:r>
          </a:p>
          <a:p>
            <a:pPr lvl="1" marL="800100" indent="-342900">
              <a:lnSpc>
                <a:spcPct val="80000"/>
              </a:lnSpc>
              <a:buChar char="▪"/>
              <a:defRPr sz="1500"/>
            </a:pPr>
          </a:p>
          <a:p>
            <a:pPr marL="0" indent="0">
              <a:lnSpc>
                <a:spcPct val="80000"/>
              </a:lnSpc>
              <a:buSzTx/>
              <a:buNone/>
              <a:defRPr b="1" sz="1500"/>
            </a:pPr>
            <a:r>
              <a:t>Approach: </a:t>
            </a:r>
          </a:p>
          <a:p>
            <a:pPr>
              <a:lnSpc>
                <a:spcPct val="80000"/>
              </a:lnSpc>
              <a:defRPr sz="1500"/>
            </a:pPr>
            <a:r>
              <a:t>Machine intelligence for automatic context computation and dynamic discovery. Service pull to support contexts. Agreements with mobile devices and between mobile operators for seamless service availability</a:t>
            </a:r>
          </a:p>
          <a:p>
            <a:pPr lvl="1" marL="800100" indent="-342900">
              <a:lnSpc>
                <a:spcPct val="80000"/>
              </a:lnSpc>
              <a:buChar char="▪"/>
              <a:defRPr sz="1500"/>
            </a:pPr>
          </a:p>
          <a:p>
            <a:pPr marL="0" indent="0">
              <a:lnSpc>
                <a:spcPct val="80000"/>
              </a:lnSpc>
              <a:buSzTx/>
              <a:buNone/>
              <a:defRPr b="1" sz="1500"/>
            </a:pPr>
            <a:r>
              <a:t>LTU expertise &amp; background:</a:t>
            </a:r>
          </a:p>
          <a:p>
            <a:pPr>
              <a:lnSpc>
                <a:spcPct val="80000"/>
              </a:lnSpc>
              <a:defRPr sz="1500"/>
            </a:pPr>
            <a:r>
              <a:t>&gt;20 years of experience from distributed​ and decentralized internet systems​. Several years of experience with service​ orchestration &amp; discovery and ML</a:t>
            </a:r>
          </a:p>
          <a:p>
            <a:pPr>
              <a:lnSpc>
                <a:spcPct val="80000"/>
              </a:lnSpc>
              <a:defRPr sz="1500"/>
            </a:pPr>
            <a:r>
              <a:t>Prof Olov Schelen, Prof Fredrik Sandin</a:t>
            </a:r>
          </a:p>
        </p:txBody>
      </p:sp>
      <p:grpSp>
        <p:nvGrpSpPr>
          <p:cNvPr id="729" name="Ubiquitous fully autonomous SoS"/>
          <p:cNvGrpSpPr/>
          <p:nvPr/>
        </p:nvGrpSpPr>
        <p:grpSpPr>
          <a:xfrm>
            <a:off x="3011055" y="4120800"/>
            <a:ext cx="961892" cy="592930"/>
            <a:chOff x="0" y="0"/>
            <a:chExt cx="961891" cy="592928"/>
          </a:xfrm>
        </p:grpSpPr>
        <p:sp>
          <p:nvSpPr>
            <p:cNvPr id="727" name="Rounded Rectangle"/>
            <p:cNvSpPr/>
            <p:nvPr/>
          </p:nvSpPr>
          <p:spPr>
            <a:xfrm>
              <a:off x="0" y="0"/>
              <a:ext cx="890326" cy="592929"/>
            </a:xfrm>
            <a:prstGeom prst="roundRect">
              <a:avLst>
                <a:gd name="adj" fmla="val 19099"/>
              </a:avLst>
            </a:prstGeom>
            <a:gradFill flip="none" rotWithShape="1">
              <a:gsLst>
                <a:gs pos="0">
                  <a:srgbClr val="002043"/>
                </a:gs>
                <a:gs pos="100000">
                  <a:srgbClr val="B5B8C3"/>
                </a:gs>
              </a:gsLst>
              <a:lin ang="16200000" scaled="0"/>
            </a:gradFill>
            <a:ln w="19050" cap="flat">
              <a:solidFill>
                <a:schemeClr val="accent4"/>
              </a:solidFill>
              <a:prstDash val="solid"/>
              <a:round/>
            </a:ln>
            <a:effectLst>
              <a:outerShdw sx="100000" sy="100000" kx="0" ky="0" algn="b" rotWithShape="0" blurRad="38100" dist="23000" dir="5400000">
                <a:srgbClr val="000000">
                  <a:alpha val="35000"/>
                </a:srgbClr>
              </a:outerShdw>
            </a:effectLst>
          </p:spPr>
          <p:txBody>
            <a:bodyPr wrap="square" lIns="45718" tIns="45718" rIns="45718" bIns="45718" numCol="1" anchor="ctr">
              <a:noAutofit/>
            </a:bodyPr>
            <a:lstStyle/>
            <a:p>
              <a:pPr>
                <a:defRPr sz="700">
                  <a:solidFill>
                    <a:srgbClr val="FFFFFF"/>
                  </a:solidFill>
                  <a:latin typeface="Arial"/>
                  <a:ea typeface="Arial"/>
                  <a:cs typeface="Arial"/>
                  <a:sym typeface="Arial"/>
                </a:defRPr>
              </a:pPr>
            </a:p>
          </p:txBody>
        </p:sp>
        <p:sp>
          <p:nvSpPr>
            <p:cNvPr id="728" name="Ubiquitous fully autonomous SoS"/>
            <p:cNvSpPr txBox="1"/>
            <p:nvPr/>
          </p:nvSpPr>
          <p:spPr>
            <a:xfrm>
              <a:off x="59719" y="163298"/>
              <a:ext cx="902173" cy="26632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p>
              <a:pPr>
                <a:defRPr sz="700">
                  <a:solidFill>
                    <a:srgbClr val="FFFFFF"/>
                  </a:solidFill>
                  <a:latin typeface="Arial"/>
                  <a:ea typeface="Arial"/>
                  <a:cs typeface="Arial"/>
                  <a:sym typeface="Arial"/>
                </a:defRPr>
              </a:pPr>
              <a:r>
                <a:t>Autonomous​</a:t>
              </a:r>
            </a:p>
            <a:p>
              <a:pPr>
                <a:defRPr sz="700">
                  <a:solidFill>
                    <a:srgbClr val="FFFFFF"/>
                  </a:solidFill>
                  <a:latin typeface="Arial"/>
                  <a:ea typeface="Arial"/>
                  <a:cs typeface="Arial"/>
                  <a:sym typeface="Arial"/>
                </a:defRPr>
              </a:pPr>
              <a:r>
                <a:t>system operation​</a:t>
              </a:r>
            </a:p>
          </p:txBody>
        </p:sp>
      </p:grpSp>
      <p:grpSp>
        <p:nvGrpSpPr>
          <p:cNvPr id="732" name="Connected intelligent machines"/>
          <p:cNvGrpSpPr/>
          <p:nvPr/>
        </p:nvGrpSpPr>
        <p:grpSpPr>
          <a:xfrm>
            <a:off x="5514306" y="4127150"/>
            <a:ext cx="1270006" cy="586580"/>
            <a:chOff x="0" y="0"/>
            <a:chExt cx="1270004" cy="586579"/>
          </a:xfrm>
        </p:grpSpPr>
        <p:sp>
          <p:nvSpPr>
            <p:cNvPr id="730" name="Arrow"/>
            <p:cNvSpPr/>
            <p:nvPr/>
          </p:nvSpPr>
          <p:spPr>
            <a:xfrm>
              <a:off x="0" y="-1"/>
              <a:ext cx="1270005" cy="586581"/>
            </a:xfrm>
            <a:prstGeom prst="rightArrow">
              <a:avLst>
                <a:gd name="adj1" fmla="val 71236"/>
                <a:gd name="adj2" fmla="val 138192"/>
              </a:avLst>
            </a:prstGeom>
            <a:gradFill flip="none" rotWithShape="1">
              <a:gsLst>
                <a:gs pos="0">
                  <a:srgbClr val="002043"/>
                </a:gs>
                <a:gs pos="100000">
                  <a:srgbClr val="B5B8C3"/>
                </a:gs>
              </a:gsLst>
              <a:lin ang="16200000" scaled="0"/>
            </a:gradFill>
            <a:ln w="19050" cap="flat">
              <a:solidFill>
                <a:schemeClr val="accent4"/>
              </a:solidFill>
              <a:prstDash val="solid"/>
              <a:round/>
            </a:ln>
            <a:effectLst>
              <a:outerShdw sx="100000" sy="100000" kx="0" ky="0" algn="b" rotWithShape="0" blurRad="38100" dist="23000" dir="5400000">
                <a:srgbClr val="000000">
                  <a:alpha val="35000"/>
                </a:srgbClr>
              </a:outerShdw>
            </a:effectLst>
          </p:spPr>
          <p:txBody>
            <a:bodyPr wrap="square" lIns="45718" tIns="45718" rIns="45718" bIns="45718" numCol="1" anchor="ctr">
              <a:noAutofit/>
            </a:bodyPr>
            <a:lstStyle/>
            <a:p>
              <a:pPr>
                <a:defRPr sz="700">
                  <a:solidFill>
                    <a:srgbClr val="FFFFFF"/>
                  </a:solidFill>
                  <a:latin typeface="Arial"/>
                  <a:ea typeface="Arial"/>
                  <a:cs typeface="Arial"/>
                  <a:sym typeface="Arial"/>
                </a:defRPr>
              </a:pPr>
            </a:p>
          </p:txBody>
        </p:sp>
        <p:sp>
          <p:nvSpPr>
            <p:cNvPr id="731" name="Connected intelligent machines"/>
            <p:cNvSpPr txBox="1"/>
            <p:nvPr/>
          </p:nvSpPr>
          <p:spPr>
            <a:xfrm>
              <a:off x="9525" y="160123"/>
              <a:ext cx="673515" cy="26632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p>
              <a:pPr>
                <a:defRPr sz="700">
                  <a:solidFill>
                    <a:srgbClr val="FFFFFF"/>
                  </a:solidFill>
                  <a:latin typeface="Arial"/>
                  <a:ea typeface="Arial"/>
                  <a:cs typeface="Arial"/>
                  <a:sym typeface="Arial"/>
                </a:defRPr>
              </a:pPr>
              <a:r>
                <a:t>Cognitive​</a:t>
              </a:r>
            </a:p>
            <a:p>
              <a:pPr>
                <a:defRPr sz="700">
                  <a:solidFill>
                    <a:srgbClr val="FFFFFF"/>
                  </a:solidFill>
                  <a:latin typeface="Arial"/>
                  <a:ea typeface="Arial"/>
                  <a:cs typeface="Arial"/>
                  <a:sym typeface="Arial"/>
                </a:defRPr>
              </a:pPr>
              <a:r>
                <a:t>network​</a:t>
              </a:r>
            </a:p>
          </p:txBody>
        </p:sp>
      </p:grpSp>
      <p:grpSp>
        <p:nvGrpSpPr>
          <p:cNvPr id="735" name="E2E security assurance across the life cycle"/>
          <p:cNvGrpSpPr/>
          <p:nvPr/>
        </p:nvGrpSpPr>
        <p:grpSpPr>
          <a:xfrm>
            <a:off x="693606" y="4195288"/>
            <a:ext cx="776094" cy="518442"/>
            <a:chOff x="0" y="0"/>
            <a:chExt cx="776093" cy="518441"/>
          </a:xfrm>
        </p:grpSpPr>
        <p:sp>
          <p:nvSpPr>
            <p:cNvPr id="733" name="Rounded Rectangle"/>
            <p:cNvSpPr/>
            <p:nvPr/>
          </p:nvSpPr>
          <p:spPr>
            <a:xfrm>
              <a:off x="-1" y="-1"/>
              <a:ext cx="776095" cy="518443"/>
            </a:xfrm>
            <a:prstGeom prst="roundRect">
              <a:avLst>
                <a:gd name="adj" fmla="val 22455"/>
              </a:avLst>
            </a:prstGeom>
            <a:solidFill>
              <a:srgbClr val="FFFB00"/>
            </a:solidFill>
            <a:ln w="25400" cap="flat">
              <a:solidFill>
                <a:srgbClr val="00FDFF"/>
              </a:solidFill>
              <a:prstDash val="solid"/>
              <a:round/>
            </a:ln>
            <a:effectLst>
              <a:outerShdw sx="100000" sy="100000" kx="0" ky="0" algn="b" rotWithShape="0" blurRad="38100" dist="23000" dir="5400000">
                <a:srgbClr val="000000">
                  <a:alpha val="35000"/>
                </a:srgbClr>
              </a:outerShdw>
            </a:effectLst>
          </p:spPr>
          <p:txBody>
            <a:bodyPr wrap="square" lIns="45718" tIns="45718" rIns="45718" bIns="45718" numCol="1" anchor="ctr">
              <a:noAutofit/>
            </a:bodyPr>
            <a:lstStyle/>
            <a:p>
              <a:pPr>
                <a:defRPr sz="700">
                  <a:latin typeface="Arial"/>
                  <a:ea typeface="Arial"/>
                  <a:cs typeface="Arial"/>
                  <a:sym typeface="Arial"/>
                </a:defRPr>
              </a:pPr>
            </a:p>
          </p:txBody>
        </p:sp>
        <p:sp>
          <p:nvSpPr>
            <p:cNvPr id="734" name="E2E security assurance across the life cycle"/>
            <p:cNvSpPr txBox="1"/>
            <p:nvPr/>
          </p:nvSpPr>
          <p:spPr>
            <a:xfrm>
              <a:off x="46796" y="126054"/>
              <a:ext cx="682499" cy="26632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p>
              <a:pPr>
                <a:defRPr sz="700">
                  <a:latin typeface="Arial"/>
                  <a:ea typeface="Arial"/>
                  <a:cs typeface="Arial"/>
                  <a:sym typeface="Arial"/>
                </a:defRPr>
              </a:pPr>
              <a:r>
                <a:t>Seamless task​</a:t>
              </a:r>
            </a:p>
            <a:p>
              <a:pPr>
                <a:defRPr sz="700">
                  <a:latin typeface="Arial"/>
                  <a:ea typeface="Arial"/>
                  <a:cs typeface="Arial"/>
                  <a:sym typeface="Arial"/>
                </a:defRPr>
              </a:pPr>
              <a:r>
                <a:t>mobility​</a:t>
              </a:r>
            </a:p>
          </p:txBody>
        </p:sp>
      </p:gr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2" name="Slide Number"/>
          <p:cNvSpPr txBox="1"/>
          <p:nvPr>
            <p:ph type="sldNum" sz="quarter" idx="4294967295"/>
          </p:nvPr>
        </p:nvSpPr>
        <p:spPr>
          <a:xfrm>
            <a:off x="2284366" y="4966101"/>
            <a:ext cx="259528" cy="412498"/>
          </a:xfrm>
          <a:prstGeom prst="rect">
            <a:avLst/>
          </a:prstGeom>
          <a:extLst>
            <a:ext uri="{C572A759-6A51-4108-AA02-DFA0A04FC94B}">
              <ma14:wrappingTextBoxFlag xmlns:ma14="http://schemas.microsoft.com/office/mac/drawingml/2011/main" val="1"/>
            </a:ext>
          </a:extLst>
        </p:spPr>
        <p:txBody>
          <a:bodyPr lIns="45718" tIns="45718" rIns="45718" bIns="45718"/>
          <a:lstStyle>
            <a:lvl1pPr algn="ctr" defTabSz="457200">
              <a:spcBef>
                <a:spcPts val="500"/>
              </a:spcBef>
              <a:defRPr sz="2200">
                <a:latin typeface="Arial"/>
                <a:ea typeface="Arial"/>
                <a:cs typeface="Arial"/>
                <a:sym typeface="Arial"/>
              </a:defRPr>
            </a:lvl1pPr>
          </a:lstStyle>
          <a:p>
            <a:pPr/>
            <a:fld id="{86CB4B4D-7CA3-9044-876B-883B54F8677D}" type="slidenum"/>
          </a:p>
        </p:txBody>
      </p:sp>
      <p:sp>
        <p:nvSpPr>
          <p:cNvPr id="263" name="Staff"/>
          <p:cNvSpPr txBox="1"/>
          <p:nvPr>
            <p:ph type="title"/>
          </p:nvPr>
        </p:nvSpPr>
        <p:spPr>
          <a:xfrm>
            <a:off x="323850" y="179999"/>
            <a:ext cx="8496300" cy="904801"/>
          </a:xfrm>
          <a:prstGeom prst="rect">
            <a:avLst/>
          </a:prstGeom>
        </p:spPr>
        <p:txBody>
          <a:bodyPr/>
          <a:lstStyle/>
          <a:p>
            <a:pPr/>
            <a:r>
              <a:t>Staff</a:t>
            </a:r>
          </a:p>
        </p:txBody>
      </p:sp>
      <p:sp>
        <p:nvSpPr>
          <p:cNvPr id="264" name="Faculty…"/>
          <p:cNvSpPr txBox="1"/>
          <p:nvPr>
            <p:ph type="body" idx="1"/>
          </p:nvPr>
        </p:nvSpPr>
        <p:spPr>
          <a:xfrm>
            <a:off x="323999" y="1079999"/>
            <a:ext cx="8482874" cy="2915122"/>
          </a:xfrm>
          <a:prstGeom prst="rect">
            <a:avLst/>
          </a:prstGeom>
        </p:spPr>
        <p:txBody>
          <a:bodyPr numCol="2" spcCol="424143"/>
          <a:lstStyle/>
          <a:p>
            <a:pPr/>
            <a:r>
              <a:t>Faculty</a:t>
            </a:r>
          </a:p>
          <a:p>
            <a:pPr lvl="1" marL="800100" indent="-342900">
              <a:buChar char="▪"/>
            </a:pPr>
            <a:r>
              <a:t>Jerker</a:t>
            </a:r>
          </a:p>
          <a:p>
            <a:pPr lvl="1" marL="800100" indent="-342900">
              <a:buChar char="▪"/>
            </a:pPr>
            <a:r>
              <a:t>Olov</a:t>
            </a:r>
          </a:p>
          <a:p>
            <a:pPr lvl="1" marL="800100" indent="-342900">
              <a:buChar char="▪"/>
            </a:pPr>
            <a:r>
              <a:t>Ulf</a:t>
            </a:r>
          </a:p>
          <a:p>
            <a:pPr lvl="1" marL="800100" indent="-342900">
              <a:buChar char="▪"/>
            </a:pPr>
            <a:r>
              <a:t>Jan</a:t>
            </a:r>
          </a:p>
          <a:p>
            <a:pPr lvl="1" marL="800100" indent="-342900">
              <a:buChar char="▪"/>
            </a:pPr>
            <a:r>
              <a:t>Fredrik - ML</a:t>
            </a:r>
          </a:p>
          <a:p>
            <a:pPr lvl="1" marL="800100" indent="-342900">
              <a:buChar char="▪"/>
            </a:pPr>
            <a:r>
              <a:t>Kåre - DCC</a:t>
            </a:r>
          </a:p>
          <a:p>
            <a:pPr lvl="1" marL="800100" indent="-342900">
              <a:buChar char="▪"/>
            </a:pPr>
            <a:r>
              <a:t>Shailesh ??</a:t>
            </a:r>
          </a:p>
          <a:p>
            <a:pPr lvl="1" marL="800100" indent="-342900">
              <a:buChar char="▪"/>
            </a:pPr>
            <a:r>
              <a:t>Cristina</a:t>
            </a:r>
          </a:p>
          <a:p>
            <a:pPr/>
          </a:p>
          <a:p>
            <a:pPr/>
            <a:r>
              <a:t>PostDoc</a:t>
            </a:r>
          </a:p>
          <a:p>
            <a:pPr lvl="1" marL="800100" indent="-342900">
              <a:buChar char="▪"/>
            </a:pPr>
            <a:r>
              <a:t>Roghayeh</a:t>
            </a:r>
          </a:p>
        </p:txBody>
      </p:sp>
    </p:spTree>
  </p:cSld>
  <p:clrMapOvr>
    <a:masterClrMapping/>
  </p:clrMapOvr>
  <p:transition xmlns:p14="http://schemas.microsoft.com/office/powerpoint/2010/main" spd="med" advClick="1"/>
</p:sld>
</file>

<file path=ppt/slides/slide5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737" name="Slide Number"/>
          <p:cNvSpPr txBox="1"/>
          <p:nvPr>
            <p:ph type="sldNum" sz="quarter" idx="4294967295"/>
          </p:nvPr>
        </p:nvSpPr>
        <p:spPr>
          <a:xfrm>
            <a:off x="4493241" y="4910658"/>
            <a:ext cx="157517" cy="191839"/>
          </a:xfrm>
          <a:prstGeom prst="rect">
            <a:avLst/>
          </a:prstGeom>
          <a:extLst>
            <a:ext uri="{C572A759-6A51-4108-AA02-DFA0A04FC94B}">
              <ma14:wrappingTextBoxFlag xmlns:ma14="http://schemas.microsoft.com/office/mac/drawingml/2011/main" val="1"/>
            </a:ext>
          </a:extLst>
        </p:spPr>
        <p:txBody>
          <a:bodyPr anchor="ctr"/>
          <a:lstStyle>
            <a:lvl1pPr algn="ctr">
              <a:defRPr sz="900">
                <a:solidFill>
                  <a:srgbClr val="000000"/>
                </a:solidFill>
                <a:latin typeface="Arial"/>
                <a:ea typeface="Arial"/>
                <a:cs typeface="Arial"/>
                <a:sym typeface="Arial"/>
              </a:defRPr>
            </a:lvl1pPr>
          </a:lstStyle>
          <a:p>
            <a:pPr/>
            <a:fld id="{86CB4B4D-7CA3-9044-876B-883B54F8677D}" type="slidenum"/>
          </a:p>
        </p:txBody>
      </p:sp>
      <p:sp>
        <p:nvSpPr>
          <p:cNvPr id="738" name="Title"/>
          <p:cNvSpPr txBox="1"/>
          <p:nvPr>
            <p:ph type="title"/>
          </p:nvPr>
        </p:nvSpPr>
        <p:spPr>
          <a:xfrm>
            <a:off x="323850" y="179999"/>
            <a:ext cx="8496300" cy="904801"/>
          </a:xfrm>
          <a:prstGeom prst="rect">
            <a:avLst/>
          </a:prstGeom>
        </p:spPr>
        <p:txBody>
          <a:bodyPr/>
          <a:lstStyle>
            <a:lvl1pPr>
              <a:defRPr sz="2700"/>
            </a:lvl1pPr>
          </a:lstStyle>
          <a:p>
            <a:pPr/>
            <a:r>
              <a:t>2. Federated Learning and Explainable AI for Cognitive Networks ​</a:t>
            </a:r>
          </a:p>
        </p:txBody>
      </p:sp>
      <p:sp>
        <p:nvSpPr>
          <p:cNvPr id="739" name="Objective…"/>
          <p:cNvSpPr txBox="1"/>
          <p:nvPr>
            <p:ph type="body" idx="1"/>
          </p:nvPr>
        </p:nvSpPr>
        <p:spPr>
          <a:xfrm>
            <a:off x="323999" y="1079999"/>
            <a:ext cx="8482874" cy="3081971"/>
          </a:xfrm>
          <a:prstGeom prst="rect">
            <a:avLst/>
          </a:prstGeom>
        </p:spPr>
        <p:txBody>
          <a:bodyPr/>
          <a:lstStyle/>
          <a:p>
            <a:pPr marL="0" indent="0">
              <a:lnSpc>
                <a:spcPct val="80000"/>
              </a:lnSpc>
              <a:buSzTx/>
              <a:buNone/>
              <a:defRPr b="1" sz="1700"/>
            </a:pPr>
            <a:r>
              <a:t>Objective: </a:t>
            </a:r>
          </a:p>
          <a:p>
            <a:pPr>
              <a:lnSpc>
                <a:spcPct val="80000"/>
              </a:lnSpc>
              <a:defRPr sz="1700"/>
            </a:pPr>
            <a:r>
              <a:t>Intelligent computational resource allocation for cognitive networks with an integrated explainable AI framework</a:t>
            </a:r>
          </a:p>
          <a:p>
            <a:pPr marL="0" indent="0">
              <a:lnSpc>
                <a:spcPct val="80000"/>
              </a:lnSpc>
              <a:buSzTx/>
              <a:buNone/>
              <a:defRPr b="1" sz="1700"/>
            </a:pPr>
            <a:r>
              <a:t>Approach: </a:t>
            </a:r>
          </a:p>
          <a:p>
            <a:pPr>
              <a:lnSpc>
                <a:spcPct val="80000"/>
              </a:lnSpc>
              <a:defRPr sz="1700"/>
            </a:pPr>
            <a:r>
              <a:t>Federated learning with a Belief Rule-Based Expert Systems (BRBES) and an Explainable AI framework will be developed and analyzed. This will ensure the balance between accuracy and explainability, necessary to effectively allocate computational resources within cognitive networks</a:t>
            </a:r>
          </a:p>
          <a:p>
            <a:pPr marL="0" indent="0">
              <a:lnSpc>
                <a:spcPct val="80000"/>
              </a:lnSpc>
              <a:buSzTx/>
              <a:buNone/>
              <a:defRPr b="1" sz="1700"/>
            </a:pPr>
            <a:r>
              <a:t>LTU expertise &amp; background:</a:t>
            </a:r>
          </a:p>
          <a:p>
            <a:pPr>
              <a:lnSpc>
                <a:spcPct val="80000"/>
              </a:lnSpc>
              <a:defRPr sz="1700"/>
            </a:pPr>
            <a:r>
              <a:t>~10 years of experience of BRBES and AI research​. Several years of experience in developing ​a plethora of methods forming a framework of ​evolutionary BRBES</a:t>
            </a:r>
          </a:p>
          <a:p>
            <a:pPr>
              <a:lnSpc>
                <a:spcPct val="80000"/>
              </a:lnSpc>
              <a:defRPr sz="1700"/>
            </a:pPr>
            <a:r>
              <a:t>​Prof Karl Andersson, Prof Olov Schelén</a:t>
            </a:r>
          </a:p>
        </p:txBody>
      </p:sp>
      <p:grpSp>
        <p:nvGrpSpPr>
          <p:cNvPr id="742" name="Connected intelligent machines"/>
          <p:cNvGrpSpPr/>
          <p:nvPr/>
        </p:nvGrpSpPr>
        <p:grpSpPr>
          <a:xfrm>
            <a:off x="5514306" y="4273062"/>
            <a:ext cx="1270006" cy="586580"/>
            <a:chOff x="0" y="0"/>
            <a:chExt cx="1270004" cy="586579"/>
          </a:xfrm>
        </p:grpSpPr>
        <p:sp>
          <p:nvSpPr>
            <p:cNvPr id="740" name="Arrow"/>
            <p:cNvSpPr/>
            <p:nvPr/>
          </p:nvSpPr>
          <p:spPr>
            <a:xfrm>
              <a:off x="0" y="-1"/>
              <a:ext cx="1270005" cy="586581"/>
            </a:xfrm>
            <a:prstGeom prst="rightArrow">
              <a:avLst>
                <a:gd name="adj1" fmla="val 71236"/>
                <a:gd name="adj2" fmla="val 138192"/>
              </a:avLst>
            </a:prstGeom>
            <a:gradFill flip="none" rotWithShape="1">
              <a:gsLst>
                <a:gs pos="0">
                  <a:srgbClr val="002043"/>
                </a:gs>
                <a:gs pos="100000">
                  <a:srgbClr val="B5B8C3"/>
                </a:gs>
              </a:gsLst>
              <a:lin ang="16200000" scaled="0"/>
            </a:gradFill>
            <a:ln w="19050" cap="flat">
              <a:solidFill>
                <a:schemeClr val="accent4"/>
              </a:solidFill>
              <a:prstDash val="solid"/>
              <a:round/>
            </a:ln>
            <a:effectLst>
              <a:outerShdw sx="100000" sy="100000" kx="0" ky="0" algn="b" rotWithShape="0" blurRad="38100" dist="23000" dir="5400000">
                <a:srgbClr val="000000">
                  <a:alpha val="35000"/>
                </a:srgbClr>
              </a:outerShdw>
            </a:effectLst>
          </p:spPr>
          <p:txBody>
            <a:bodyPr wrap="square" lIns="45718" tIns="45718" rIns="45718" bIns="45718" numCol="1" anchor="ctr">
              <a:noAutofit/>
            </a:bodyPr>
            <a:lstStyle/>
            <a:p>
              <a:pPr>
                <a:defRPr sz="700">
                  <a:solidFill>
                    <a:srgbClr val="FFFFFF"/>
                  </a:solidFill>
                  <a:latin typeface="Arial"/>
                  <a:ea typeface="Arial"/>
                  <a:cs typeface="Arial"/>
                  <a:sym typeface="Arial"/>
                </a:defRPr>
              </a:pPr>
            </a:p>
          </p:txBody>
        </p:sp>
        <p:sp>
          <p:nvSpPr>
            <p:cNvPr id="741" name="Connected intelligent machines"/>
            <p:cNvSpPr txBox="1"/>
            <p:nvPr/>
          </p:nvSpPr>
          <p:spPr>
            <a:xfrm>
              <a:off x="9525" y="160123"/>
              <a:ext cx="673515" cy="26632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p>
              <a:pPr>
                <a:defRPr sz="700">
                  <a:solidFill>
                    <a:srgbClr val="FFFFFF"/>
                  </a:solidFill>
                  <a:latin typeface="Arial"/>
                  <a:ea typeface="Arial"/>
                  <a:cs typeface="Arial"/>
                  <a:sym typeface="Arial"/>
                </a:defRPr>
              </a:pPr>
              <a:r>
                <a:t>Cognitive​</a:t>
              </a:r>
            </a:p>
            <a:p>
              <a:pPr>
                <a:defRPr sz="700">
                  <a:solidFill>
                    <a:srgbClr val="FFFFFF"/>
                  </a:solidFill>
                  <a:latin typeface="Arial"/>
                  <a:ea typeface="Arial"/>
                  <a:cs typeface="Arial"/>
                  <a:sym typeface="Arial"/>
                </a:defRPr>
              </a:pPr>
              <a:r>
                <a:t>network​</a:t>
              </a:r>
            </a:p>
          </p:txBody>
        </p:sp>
      </p:grpSp>
      <p:grpSp>
        <p:nvGrpSpPr>
          <p:cNvPr id="745" name="Enhanced network platform features &amp; services"/>
          <p:cNvGrpSpPr/>
          <p:nvPr/>
        </p:nvGrpSpPr>
        <p:grpSpPr>
          <a:xfrm>
            <a:off x="846303" y="4266517"/>
            <a:ext cx="888873" cy="592931"/>
            <a:chOff x="0" y="0"/>
            <a:chExt cx="888872" cy="592929"/>
          </a:xfrm>
        </p:grpSpPr>
        <p:sp>
          <p:nvSpPr>
            <p:cNvPr id="743" name="Rounded Rectangle"/>
            <p:cNvSpPr/>
            <p:nvPr/>
          </p:nvSpPr>
          <p:spPr>
            <a:xfrm>
              <a:off x="0" y="0"/>
              <a:ext cx="888873" cy="592931"/>
            </a:xfrm>
            <a:prstGeom prst="roundRect">
              <a:avLst>
                <a:gd name="adj" fmla="val 20127"/>
              </a:avLst>
            </a:prstGeom>
            <a:gradFill flip="none" rotWithShape="1">
              <a:gsLst>
                <a:gs pos="0">
                  <a:srgbClr val="002043"/>
                </a:gs>
                <a:gs pos="100000">
                  <a:srgbClr val="B5B8C3"/>
                </a:gs>
              </a:gsLst>
              <a:lin ang="16200000" scaled="0"/>
            </a:gradFill>
            <a:ln w="19050" cap="flat">
              <a:solidFill>
                <a:schemeClr val="accent4"/>
              </a:solidFill>
              <a:prstDash val="solid"/>
              <a:round/>
            </a:ln>
            <a:effectLst>
              <a:outerShdw sx="100000" sy="100000" kx="0" ky="0" algn="b" rotWithShape="0" blurRad="38100" dist="23000" dir="5400000">
                <a:srgbClr val="000000">
                  <a:alpha val="35000"/>
                </a:srgbClr>
              </a:outerShdw>
            </a:effectLst>
          </p:spPr>
          <p:txBody>
            <a:bodyPr wrap="square" lIns="45718" tIns="45718" rIns="45718" bIns="45718" numCol="1" anchor="ctr">
              <a:noAutofit/>
            </a:bodyPr>
            <a:lstStyle/>
            <a:p>
              <a:pPr>
                <a:defRPr sz="700">
                  <a:solidFill>
                    <a:srgbClr val="FFFFFF"/>
                  </a:solidFill>
                  <a:latin typeface="Arial"/>
                  <a:ea typeface="Arial"/>
                  <a:cs typeface="Arial"/>
                  <a:sym typeface="Arial"/>
                </a:defRPr>
              </a:pPr>
            </a:p>
          </p:txBody>
        </p:sp>
        <p:sp>
          <p:nvSpPr>
            <p:cNvPr id="744" name="Enhanced network platform features &amp; services"/>
            <p:cNvSpPr txBox="1"/>
            <p:nvPr/>
          </p:nvSpPr>
          <p:spPr>
            <a:xfrm>
              <a:off x="86357" y="163300"/>
              <a:ext cx="685554" cy="26632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p>
              <a:pPr>
                <a:defRPr sz="700">
                  <a:solidFill>
                    <a:srgbClr val="FFFFFF"/>
                  </a:solidFill>
                  <a:latin typeface="Arial"/>
                  <a:ea typeface="Arial"/>
                  <a:cs typeface="Arial"/>
                  <a:sym typeface="Arial"/>
                </a:defRPr>
              </a:pPr>
              <a:r>
                <a:t>Distributed​</a:t>
              </a:r>
            </a:p>
            <a:p>
              <a:pPr>
                <a:defRPr sz="700">
                  <a:solidFill>
                    <a:srgbClr val="FFFFFF"/>
                  </a:solidFill>
                  <a:latin typeface="Arial"/>
                  <a:ea typeface="Arial"/>
                  <a:cs typeface="Arial"/>
                  <a:sym typeface="Arial"/>
                </a:defRPr>
              </a:pPr>
              <a:r>
                <a:t>intelligence​</a:t>
              </a:r>
            </a:p>
          </p:txBody>
        </p:sp>
      </p:grpSp>
      <p:grpSp>
        <p:nvGrpSpPr>
          <p:cNvPr id="748" name="Network as mediator for intelligent machines"/>
          <p:cNvGrpSpPr/>
          <p:nvPr/>
        </p:nvGrpSpPr>
        <p:grpSpPr>
          <a:xfrm>
            <a:off x="3158829" y="4266517"/>
            <a:ext cx="931829" cy="592930"/>
            <a:chOff x="0" y="0"/>
            <a:chExt cx="931828" cy="592928"/>
          </a:xfrm>
        </p:grpSpPr>
        <p:sp>
          <p:nvSpPr>
            <p:cNvPr id="746" name="Rounded Rectangle"/>
            <p:cNvSpPr/>
            <p:nvPr/>
          </p:nvSpPr>
          <p:spPr>
            <a:xfrm>
              <a:off x="0" y="0"/>
              <a:ext cx="931829" cy="592929"/>
            </a:xfrm>
            <a:prstGeom prst="roundRect">
              <a:avLst>
                <a:gd name="adj" fmla="val 19099"/>
              </a:avLst>
            </a:prstGeom>
            <a:gradFill flip="none" rotWithShape="1">
              <a:gsLst>
                <a:gs pos="0">
                  <a:srgbClr val="002043"/>
                </a:gs>
                <a:gs pos="100000">
                  <a:srgbClr val="B5B8C3"/>
                </a:gs>
              </a:gsLst>
              <a:lin ang="16200000" scaled="0"/>
            </a:gradFill>
            <a:ln w="19050" cap="flat">
              <a:solidFill>
                <a:schemeClr val="accent4"/>
              </a:solidFill>
              <a:prstDash val="solid"/>
              <a:round/>
            </a:ln>
            <a:effectLst>
              <a:outerShdw sx="100000" sy="100000" kx="0" ky="0" algn="b" rotWithShape="0" blurRad="38100" dist="23000" dir="5400000">
                <a:srgbClr val="000000">
                  <a:alpha val="35000"/>
                </a:srgbClr>
              </a:outerShdw>
            </a:effectLst>
          </p:spPr>
          <p:txBody>
            <a:bodyPr wrap="square" lIns="45718" tIns="45718" rIns="45718" bIns="45718" numCol="1" anchor="ctr">
              <a:noAutofit/>
            </a:bodyPr>
            <a:lstStyle/>
            <a:p>
              <a:pPr>
                <a:defRPr sz="700">
                  <a:solidFill>
                    <a:srgbClr val="FFFFFF"/>
                  </a:solidFill>
                  <a:latin typeface="Arial"/>
                  <a:ea typeface="Arial"/>
                  <a:cs typeface="Arial"/>
                  <a:sym typeface="Arial"/>
                </a:defRPr>
              </a:pPr>
            </a:p>
          </p:txBody>
        </p:sp>
        <p:sp>
          <p:nvSpPr>
            <p:cNvPr id="747" name="Network as mediator for intelligent machines"/>
            <p:cNvSpPr txBox="1"/>
            <p:nvPr/>
          </p:nvSpPr>
          <p:spPr>
            <a:xfrm>
              <a:off x="62505" y="163298"/>
              <a:ext cx="806817" cy="26632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p>
              <a:pPr>
                <a:defRPr sz="700">
                  <a:solidFill>
                    <a:srgbClr val="FFFFFF"/>
                  </a:solidFill>
                  <a:latin typeface="Arial"/>
                  <a:ea typeface="Arial"/>
                  <a:cs typeface="Arial"/>
                  <a:sym typeface="Arial"/>
                </a:defRPr>
              </a:pPr>
              <a:r>
                <a:t>Explainable &amp;​</a:t>
              </a:r>
            </a:p>
            <a:p>
              <a:pPr>
                <a:defRPr sz="700">
                  <a:solidFill>
                    <a:srgbClr val="FFFFFF"/>
                  </a:solidFill>
                  <a:latin typeface="Arial"/>
                  <a:ea typeface="Arial"/>
                  <a:cs typeface="Arial"/>
                  <a:sym typeface="Arial"/>
                </a:defRPr>
              </a:pPr>
              <a:r>
                <a:t>trustworhy AI​</a:t>
              </a:r>
            </a:p>
          </p:txBody>
        </p:sp>
      </p:grpSp>
    </p:spTree>
  </p:cSld>
  <p:clrMapOvr>
    <a:masterClrMapping/>
  </p:clrMapOvr>
  <p:transition xmlns:p14="http://schemas.microsoft.com/office/powerpoint/2010/main" spd="med" advClick="1"/>
</p:sld>
</file>

<file path=ppt/slides/slide5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750" name="Slide Number"/>
          <p:cNvSpPr txBox="1"/>
          <p:nvPr>
            <p:ph type="sldNum" sz="quarter" idx="4294967295"/>
          </p:nvPr>
        </p:nvSpPr>
        <p:spPr>
          <a:xfrm>
            <a:off x="4493241" y="4910658"/>
            <a:ext cx="157517" cy="191839"/>
          </a:xfrm>
          <a:prstGeom prst="rect">
            <a:avLst/>
          </a:prstGeom>
          <a:extLst>
            <a:ext uri="{C572A759-6A51-4108-AA02-DFA0A04FC94B}">
              <ma14:wrappingTextBoxFlag xmlns:ma14="http://schemas.microsoft.com/office/mac/drawingml/2011/main" val="1"/>
            </a:ext>
          </a:extLst>
        </p:spPr>
        <p:txBody>
          <a:bodyPr anchor="ctr"/>
          <a:lstStyle>
            <a:lvl1pPr algn="ctr">
              <a:defRPr sz="900">
                <a:solidFill>
                  <a:srgbClr val="000000"/>
                </a:solidFill>
                <a:latin typeface="Arial"/>
                <a:ea typeface="Arial"/>
                <a:cs typeface="Arial"/>
                <a:sym typeface="Arial"/>
              </a:defRPr>
            </a:lvl1pPr>
          </a:lstStyle>
          <a:p>
            <a:pPr/>
            <a:fld id="{86CB4B4D-7CA3-9044-876B-883B54F8677D}" type="slidenum"/>
          </a:p>
        </p:txBody>
      </p:sp>
      <p:sp>
        <p:nvSpPr>
          <p:cNvPr id="751" name="Title"/>
          <p:cNvSpPr txBox="1"/>
          <p:nvPr>
            <p:ph type="title"/>
          </p:nvPr>
        </p:nvSpPr>
        <p:spPr>
          <a:xfrm>
            <a:off x="323850" y="179999"/>
            <a:ext cx="8568630" cy="904801"/>
          </a:xfrm>
          <a:prstGeom prst="rect">
            <a:avLst/>
          </a:prstGeom>
        </p:spPr>
        <p:txBody>
          <a:bodyPr/>
          <a:lstStyle>
            <a:lvl1pPr>
              <a:defRPr sz="2700"/>
            </a:lvl1pPr>
          </a:lstStyle>
          <a:p>
            <a:pPr/>
            <a:r>
              <a:t>3. Neuromorphic computing for real-time edge2core​</a:t>
            </a:r>
          </a:p>
        </p:txBody>
      </p:sp>
      <p:sp>
        <p:nvSpPr>
          <p:cNvPr id="752" name="Objective…"/>
          <p:cNvSpPr txBox="1"/>
          <p:nvPr>
            <p:ph type="body" idx="1"/>
          </p:nvPr>
        </p:nvSpPr>
        <p:spPr>
          <a:xfrm>
            <a:off x="323999" y="1079999"/>
            <a:ext cx="8482874" cy="2920501"/>
          </a:xfrm>
          <a:prstGeom prst="rect">
            <a:avLst/>
          </a:prstGeom>
        </p:spPr>
        <p:txBody>
          <a:bodyPr/>
          <a:lstStyle/>
          <a:p>
            <a:pPr marL="0" indent="0">
              <a:lnSpc>
                <a:spcPct val="80000"/>
              </a:lnSpc>
              <a:buSzTx/>
              <a:buNone/>
              <a:defRPr b="1" sz="1500"/>
            </a:pPr>
            <a:r>
              <a:t>Objective: </a:t>
            </a:r>
          </a:p>
          <a:p>
            <a:pPr>
              <a:lnSpc>
                <a:spcPct val="80000"/>
              </a:lnSpc>
              <a:defRPr sz="1500"/>
            </a:pPr>
            <a:r>
              <a:t>Low-power and –latency inference from edge to core in selected data-intensive applications (5G, UAVs, internet of senses, …)​</a:t>
            </a:r>
            <a:br/>
          </a:p>
          <a:p>
            <a:pPr marL="0" indent="0">
              <a:lnSpc>
                <a:spcPct val="80000"/>
              </a:lnSpc>
              <a:buSzTx/>
              <a:buNone/>
              <a:defRPr b="1" sz="1500"/>
            </a:pPr>
            <a:r>
              <a:t>Approach: </a:t>
            </a:r>
          </a:p>
          <a:p>
            <a:pPr>
              <a:lnSpc>
                <a:spcPct val="80000"/>
              </a:lnSpc>
              <a:defRPr sz="1500"/>
            </a:pPr>
            <a:r>
              <a:t>declarative programming concepts and domain-specific neural network architectures and training protocols for dynamic neuromorphic processors​</a:t>
            </a:r>
          </a:p>
          <a:p>
            <a:pPr>
              <a:lnSpc>
                <a:spcPct val="80000"/>
              </a:lnSpc>
              <a:defRPr sz="1500"/>
            </a:pPr>
          </a:p>
          <a:p>
            <a:pPr marL="0" indent="0">
              <a:lnSpc>
                <a:spcPct val="80000"/>
              </a:lnSpc>
              <a:buSzTx/>
              <a:buNone/>
              <a:defRPr b="1" sz="1500"/>
            </a:pPr>
            <a:r>
              <a:t>LTU expertise &amp; background:</a:t>
            </a:r>
          </a:p>
          <a:p>
            <a:pPr>
              <a:lnSpc>
                <a:spcPct val="80000"/>
              </a:lnSpc>
              <a:defRPr sz="1500"/>
            </a:pPr>
            <a:r>
              <a:t>Four years of hands-on experience​ of dynamic neuromorphic processors​. Several years of experience with​ simulation models and tools</a:t>
            </a:r>
          </a:p>
          <a:p>
            <a:pPr>
              <a:lnSpc>
                <a:spcPct val="80000"/>
              </a:lnSpc>
              <a:defRPr sz="1500"/>
            </a:pPr>
            <a:r>
              <a:t>​Prof Fredrik Sandin, Prof Olov Schelén</a:t>
            </a:r>
          </a:p>
        </p:txBody>
      </p:sp>
      <p:grpSp>
        <p:nvGrpSpPr>
          <p:cNvPr id="755" name="Enhanced network platform features &amp; services"/>
          <p:cNvGrpSpPr/>
          <p:nvPr/>
        </p:nvGrpSpPr>
        <p:grpSpPr>
          <a:xfrm>
            <a:off x="891598" y="3871340"/>
            <a:ext cx="888874" cy="592931"/>
            <a:chOff x="0" y="0"/>
            <a:chExt cx="888873" cy="592929"/>
          </a:xfrm>
        </p:grpSpPr>
        <p:sp>
          <p:nvSpPr>
            <p:cNvPr id="753" name="Rounded Rectangle"/>
            <p:cNvSpPr/>
            <p:nvPr/>
          </p:nvSpPr>
          <p:spPr>
            <a:xfrm>
              <a:off x="0" y="0"/>
              <a:ext cx="888874" cy="592931"/>
            </a:xfrm>
            <a:prstGeom prst="roundRect">
              <a:avLst>
                <a:gd name="adj" fmla="val 20127"/>
              </a:avLst>
            </a:prstGeom>
            <a:gradFill flip="none" rotWithShape="1">
              <a:gsLst>
                <a:gs pos="0">
                  <a:srgbClr val="002043"/>
                </a:gs>
                <a:gs pos="100000">
                  <a:srgbClr val="B5B8C3"/>
                </a:gs>
              </a:gsLst>
              <a:lin ang="16200000" scaled="0"/>
            </a:gradFill>
            <a:ln w="19050" cap="flat">
              <a:solidFill>
                <a:schemeClr val="accent4"/>
              </a:solidFill>
              <a:prstDash val="solid"/>
              <a:round/>
            </a:ln>
            <a:effectLst>
              <a:outerShdw sx="100000" sy="100000" kx="0" ky="0" algn="b" rotWithShape="0" blurRad="38100" dist="23000" dir="5400000">
                <a:srgbClr val="000000">
                  <a:alpha val="35000"/>
                </a:srgbClr>
              </a:outerShdw>
            </a:effectLst>
          </p:spPr>
          <p:txBody>
            <a:bodyPr wrap="square" lIns="45718" tIns="45718" rIns="45718" bIns="45718" numCol="1" anchor="ctr">
              <a:noAutofit/>
            </a:bodyPr>
            <a:lstStyle/>
            <a:p>
              <a:pPr>
                <a:defRPr sz="700">
                  <a:solidFill>
                    <a:srgbClr val="FFFFFF"/>
                  </a:solidFill>
                  <a:latin typeface="Arial"/>
                  <a:ea typeface="Arial"/>
                  <a:cs typeface="Arial"/>
                  <a:sym typeface="Arial"/>
                </a:defRPr>
              </a:pPr>
            </a:p>
          </p:txBody>
        </p:sp>
        <p:sp>
          <p:nvSpPr>
            <p:cNvPr id="754" name="Enhanced network platform features &amp; services"/>
            <p:cNvSpPr txBox="1"/>
            <p:nvPr/>
          </p:nvSpPr>
          <p:spPr>
            <a:xfrm>
              <a:off x="86357" y="163299"/>
              <a:ext cx="685555" cy="26632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p>
              <a:pPr>
                <a:defRPr sz="700">
                  <a:solidFill>
                    <a:srgbClr val="FFFFFF"/>
                  </a:solidFill>
                  <a:latin typeface="Arial"/>
                  <a:ea typeface="Arial"/>
                  <a:cs typeface="Arial"/>
                  <a:sym typeface="Arial"/>
                </a:defRPr>
              </a:pPr>
              <a:r>
                <a:t>Distributed​</a:t>
              </a:r>
            </a:p>
            <a:p>
              <a:pPr>
                <a:defRPr sz="700">
                  <a:solidFill>
                    <a:srgbClr val="FFFFFF"/>
                  </a:solidFill>
                  <a:latin typeface="Arial"/>
                  <a:ea typeface="Arial"/>
                  <a:cs typeface="Arial"/>
                  <a:sym typeface="Arial"/>
                </a:defRPr>
              </a:pPr>
              <a:r>
                <a:t>intelligence​</a:t>
              </a:r>
            </a:p>
          </p:txBody>
        </p:sp>
      </p:grpSp>
      <p:grpSp>
        <p:nvGrpSpPr>
          <p:cNvPr id="758" name="Enhanced assurance, service availability, resilience &amp; robustness"/>
          <p:cNvGrpSpPr/>
          <p:nvPr/>
        </p:nvGrpSpPr>
        <p:grpSpPr>
          <a:xfrm>
            <a:off x="2539508" y="3855508"/>
            <a:ext cx="862093" cy="586581"/>
            <a:chOff x="0" y="0"/>
            <a:chExt cx="862091" cy="586579"/>
          </a:xfrm>
        </p:grpSpPr>
        <p:sp>
          <p:nvSpPr>
            <p:cNvPr id="756" name="Rounded Rectangle"/>
            <p:cNvSpPr/>
            <p:nvPr/>
          </p:nvSpPr>
          <p:spPr>
            <a:xfrm>
              <a:off x="0" y="0"/>
              <a:ext cx="862092" cy="586581"/>
            </a:xfrm>
            <a:prstGeom prst="roundRect">
              <a:avLst>
                <a:gd name="adj" fmla="val 19846"/>
              </a:avLst>
            </a:prstGeom>
            <a:solidFill>
              <a:srgbClr val="FFFB00"/>
            </a:solidFill>
            <a:ln w="25400" cap="flat">
              <a:solidFill>
                <a:srgbClr val="00FDFF"/>
              </a:solidFill>
              <a:prstDash val="solid"/>
              <a:round/>
            </a:ln>
            <a:effectLst>
              <a:outerShdw sx="100000" sy="100000" kx="0" ky="0" algn="b" rotWithShape="0" blurRad="38100" dist="23000" dir="5400000">
                <a:srgbClr val="000000">
                  <a:alpha val="35000"/>
                </a:srgbClr>
              </a:outerShdw>
            </a:effectLst>
          </p:spPr>
          <p:txBody>
            <a:bodyPr wrap="square" lIns="45718" tIns="45718" rIns="45718" bIns="45718" numCol="1" anchor="ctr">
              <a:noAutofit/>
            </a:bodyPr>
            <a:lstStyle/>
            <a:p>
              <a:pPr>
                <a:defRPr sz="700">
                  <a:latin typeface="Arial"/>
                  <a:ea typeface="Arial"/>
                  <a:cs typeface="Arial"/>
                  <a:sym typeface="Arial"/>
                </a:defRPr>
              </a:pPr>
            </a:p>
          </p:txBody>
        </p:sp>
        <p:sp>
          <p:nvSpPr>
            <p:cNvPr id="757" name="Enhanced assurance, service availability, resilience &amp; robustness"/>
            <p:cNvSpPr txBox="1"/>
            <p:nvPr/>
          </p:nvSpPr>
          <p:spPr>
            <a:xfrm>
              <a:off x="46795" y="26776"/>
              <a:ext cx="768500" cy="53302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p>
              <a:pPr>
                <a:defRPr sz="700">
                  <a:latin typeface="Arial"/>
                  <a:ea typeface="Arial"/>
                  <a:cs typeface="Arial"/>
                  <a:sym typeface="Arial"/>
                </a:defRPr>
              </a:pPr>
              <a:r>
                <a:t>Real-time cloud stack and​</a:t>
              </a:r>
            </a:p>
            <a:p>
              <a:pPr>
                <a:defRPr sz="700">
                  <a:latin typeface="Arial"/>
                  <a:ea typeface="Arial"/>
                  <a:cs typeface="Arial"/>
                  <a:sym typeface="Arial"/>
                </a:defRPr>
              </a:pPr>
              <a:r>
                <a:t>integrated connectivity &amp; edge</a:t>
              </a:r>
            </a:p>
          </p:txBody>
        </p:sp>
      </p:grpSp>
      <p:grpSp>
        <p:nvGrpSpPr>
          <p:cNvPr id="761" name="E2E security assurance across the life cycle"/>
          <p:cNvGrpSpPr/>
          <p:nvPr/>
        </p:nvGrpSpPr>
        <p:grpSpPr>
          <a:xfrm>
            <a:off x="4160639" y="3945828"/>
            <a:ext cx="776094" cy="518442"/>
            <a:chOff x="0" y="0"/>
            <a:chExt cx="776093" cy="518441"/>
          </a:xfrm>
        </p:grpSpPr>
        <p:sp>
          <p:nvSpPr>
            <p:cNvPr id="759" name="Rounded Rectangle"/>
            <p:cNvSpPr/>
            <p:nvPr/>
          </p:nvSpPr>
          <p:spPr>
            <a:xfrm>
              <a:off x="-1" y="-1"/>
              <a:ext cx="776095" cy="518443"/>
            </a:xfrm>
            <a:prstGeom prst="roundRect">
              <a:avLst>
                <a:gd name="adj" fmla="val 22455"/>
              </a:avLst>
            </a:prstGeom>
            <a:solidFill>
              <a:srgbClr val="FFFB00"/>
            </a:solidFill>
            <a:ln w="25400" cap="flat">
              <a:solidFill>
                <a:srgbClr val="00FDFF"/>
              </a:solidFill>
              <a:prstDash val="solid"/>
              <a:round/>
            </a:ln>
            <a:effectLst>
              <a:outerShdw sx="100000" sy="100000" kx="0" ky="0" algn="b" rotWithShape="0" blurRad="38100" dist="23000" dir="5400000">
                <a:srgbClr val="000000">
                  <a:alpha val="35000"/>
                </a:srgbClr>
              </a:outerShdw>
            </a:effectLst>
          </p:spPr>
          <p:txBody>
            <a:bodyPr wrap="square" lIns="45718" tIns="45718" rIns="45718" bIns="45718" numCol="1" anchor="ctr">
              <a:noAutofit/>
            </a:bodyPr>
            <a:lstStyle/>
            <a:p>
              <a:pPr>
                <a:defRPr sz="700">
                  <a:latin typeface="Arial"/>
                  <a:ea typeface="Arial"/>
                  <a:cs typeface="Arial"/>
                  <a:sym typeface="Arial"/>
                </a:defRPr>
              </a:pPr>
            </a:p>
          </p:txBody>
        </p:sp>
        <p:sp>
          <p:nvSpPr>
            <p:cNvPr id="760" name="E2E security assurance across the life cycle"/>
            <p:cNvSpPr txBox="1"/>
            <p:nvPr/>
          </p:nvSpPr>
          <p:spPr>
            <a:xfrm>
              <a:off x="46796" y="81604"/>
              <a:ext cx="682499" cy="35522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p>
              <a:pPr>
                <a:defRPr sz="700">
                  <a:latin typeface="Arial"/>
                  <a:ea typeface="Arial"/>
                  <a:cs typeface="Arial"/>
                  <a:sym typeface="Arial"/>
                </a:defRPr>
              </a:pPr>
              <a:r>
                <a:t>Future computing​</a:t>
              </a:r>
            </a:p>
            <a:p>
              <a:pPr>
                <a:defRPr sz="700">
                  <a:latin typeface="Arial"/>
                  <a:ea typeface="Arial"/>
                  <a:cs typeface="Arial"/>
                  <a:sym typeface="Arial"/>
                </a:defRPr>
              </a:pPr>
              <a:r>
                <a:t>paradigms​</a:t>
              </a:r>
            </a:p>
          </p:txBody>
        </p:sp>
      </p:grpSp>
      <p:grpSp>
        <p:nvGrpSpPr>
          <p:cNvPr id="764" name="Trustworthy systems"/>
          <p:cNvGrpSpPr/>
          <p:nvPr/>
        </p:nvGrpSpPr>
        <p:grpSpPr>
          <a:xfrm>
            <a:off x="5695770" y="3877690"/>
            <a:ext cx="1270006" cy="586581"/>
            <a:chOff x="0" y="0"/>
            <a:chExt cx="1270004" cy="586580"/>
          </a:xfrm>
        </p:grpSpPr>
        <p:sp>
          <p:nvSpPr>
            <p:cNvPr id="762" name="Arrow"/>
            <p:cNvSpPr/>
            <p:nvPr/>
          </p:nvSpPr>
          <p:spPr>
            <a:xfrm>
              <a:off x="0" y="-1"/>
              <a:ext cx="1270005" cy="586582"/>
            </a:xfrm>
            <a:prstGeom prst="rightArrow">
              <a:avLst>
                <a:gd name="adj1" fmla="val 71236"/>
                <a:gd name="adj2" fmla="val 138192"/>
              </a:avLst>
            </a:prstGeom>
            <a:solidFill>
              <a:srgbClr val="FFFB00"/>
            </a:solidFill>
            <a:ln w="19050" cap="flat">
              <a:solidFill>
                <a:srgbClr val="00FDFF"/>
              </a:solidFill>
              <a:prstDash val="solid"/>
              <a:round/>
            </a:ln>
            <a:effectLst>
              <a:outerShdw sx="100000" sy="100000" kx="0" ky="0" algn="b" rotWithShape="0" blurRad="38100" dist="23000" dir="5400000">
                <a:srgbClr val="000000">
                  <a:alpha val="35000"/>
                </a:srgbClr>
              </a:outerShdw>
            </a:effectLst>
          </p:spPr>
          <p:txBody>
            <a:bodyPr wrap="square" lIns="45718" tIns="45718" rIns="45718" bIns="45718" numCol="1" anchor="ctr">
              <a:noAutofit/>
            </a:bodyPr>
            <a:lstStyle/>
            <a:p>
              <a:pPr>
                <a:defRPr sz="700">
                  <a:solidFill>
                    <a:srgbClr val="000000"/>
                  </a:solidFill>
                  <a:latin typeface="Arial"/>
                  <a:ea typeface="Arial"/>
                  <a:cs typeface="Arial"/>
                  <a:sym typeface="Arial"/>
                </a:defRPr>
              </a:pPr>
            </a:p>
          </p:txBody>
        </p:sp>
        <p:sp>
          <p:nvSpPr>
            <p:cNvPr id="763" name="Trustworthy systems"/>
            <p:cNvSpPr txBox="1"/>
            <p:nvPr/>
          </p:nvSpPr>
          <p:spPr>
            <a:xfrm>
              <a:off x="9523" y="115673"/>
              <a:ext cx="673517" cy="35522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p>
              <a:pPr>
                <a:defRPr sz="700">
                  <a:solidFill>
                    <a:srgbClr val="000000"/>
                  </a:solidFill>
                  <a:latin typeface="Arial"/>
                  <a:ea typeface="Arial"/>
                  <a:cs typeface="Arial"/>
                  <a:sym typeface="Arial"/>
                </a:defRPr>
              </a:pPr>
              <a:r>
                <a:t>Network​</a:t>
              </a:r>
            </a:p>
            <a:p>
              <a:pPr>
                <a:defRPr sz="700">
                  <a:solidFill>
                    <a:srgbClr val="000000"/>
                  </a:solidFill>
                  <a:latin typeface="Arial"/>
                  <a:ea typeface="Arial"/>
                  <a:cs typeface="Arial"/>
                  <a:sym typeface="Arial"/>
                </a:defRPr>
              </a:pPr>
              <a:r>
                <a:t>compute fabric​</a:t>
              </a:r>
            </a:p>
          </p:txBody>
        </p:sp>
      </p:grpSp>
    </p:spTree>
  </p:cSld>
  <p:clrMapOvr>
    <a:masterClrMapping/>
  </p:clrMapOvr>
  <p:transition xmlns:p14="http://schemas.microsoft.com/office/powerpoint/2010/main" spd="med" advClick="1"/>
</p:sld>
</file>

<file path=ppt/slides/slide5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766" name="Rubrik 1"/>
          <p:cNvSpPr txBox="1"/>
          <p:nvPr>
            <p:ph type="title"/>
          </p:nvPr>
        </p:nvSpPr>
        <p:spPr>
          <a:prstGeom prst="rect">
            <a:avLst/>
          </a:prstGeom>
        </p:spPr>
        <p:txBody>
          <a:bodyPr/>
          <a:lstStyle>
            <a:lvl1pPr>
              <a:defRPr b="0" sz="2700"/>
            </a:lvl1pPr>
          </a:lstStyle>
          <a:p>
            <a:pPr/>
            <a:r>
              <a:t>Pillar C: industry 4.0</a:t>
            </a:r>
          </a:p>
        </p:txBody>
      </p:sp>
      <p:sp>
        <p:nvSpPr>
          <p:cNvPr id="767" name="Subtitle 4"/>
          <p:cNvSpPr txBox="1"/>
          <p:nvPr/>
        </p:nvSpPr>
        <p:spPr>
          <a:xfrm>
            <a:off x="1417319" y="2715766"/>
            <a:ext cx="6309362" cy="1834068"/>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lgn="ctr">
              <a:spcBef>
                <a:spcPts val="300"/>
              </a:spcBef>
              <a:defRPr sz="1400">
                <a:solidFill>
                  <a:srgbClr val="FFFFFF"/>
                </a:solidFill>
                <a:latin typeface="Arial"/>
                <a:ea typeface="Arial"/>
                <a:cs typeface="Arial"/>
                <a:sym typeface="Arial"/>
              </a:defRPr>
            </a:pPr>
            <a:r>
              <a:t>Contributes to technology journeys:</a:t>
            </a:r>
            <a:endParaRPr sz="2400"/>
          </a:p>
          <a:p>
            <a:pPr algn="ctr">
              <a:spcBef>
                <a:spcPts val="500"/>
              </a:spcBef>
              <a:defRPr sz="1600">
                <a:solidFill>
                  <a:srgbClr val="FFFFFF"/>
                </a:solidFill>
                <a:latin typeface="Arial"/>
                <a:ea typeface="Arial"/>
                <a:cs typeface="Arial"/>
                <a:sym typeface="Arial"/>
              </a:defRPr>
            </a:pPr>
          </a:p>
          <a:p>
            <a:pPr algn="ctr">
              <a:spcBef>
                <a:spcPts val="500"/>
              </a:spcBef>
              <a:defRPr sz="2400">
                <a:solidFill>
                  <a:srgbClr val="FFFFFF"/>
                </a:solidFill>
                <a:latin typeface="Arial"/>
                <a:ea typeface="Arial"/>
                <a:cs typeface="Arial"/>
                <a:sym typeface="Arial"/>
              </a:defRPr>
            </a:pPr>
            <a:r>
              <a:t>‘Connected intelligent machines’</a:t>
            </a:r>
          </a:p>
          <a:p>
            <a:pPr algn="ctr">
              <a:spcBef>
                <a:spcPts val="500"/>
              </a:spcBef>
              <a:defRPr sz="2400">
                <a:solidFill>
                  <a:srgbClr val="FFFFFF"/>
                </a:solidFill>
                <a:latin typeface="Arial"/>
                <a:ea typeface="Arial"/>
                <a:cs typeface="Arial"/>
                <a:sym typeface="Arial"/>
              </a:defRPr>
            </a:pPr>
            <a:r>
              <a:t>‘Digitalised and programmable physical world’ </a:t>
            </a:r>
          </a:p>
          <a:p>
            <a:pPr algn="ctr">
              <a:spcBef>
                <a:spcPts val="500"/>
              </a:spcBef>
              <a:defRPr sz="2400">
                <a:solidFill>
                  <a:srgbClr val="FFFFFF"/>
                </a:solidFill>
                <a:latin typeface="Arial"/>
                <a:ea typeface="Arial"/>
                <a:cs typeface="Arial"/>
                <a:sym typeface="Arial"/>
              </a:defRPr>
            </a:pPr>
            <a:r>
              <a:t>‘Trustworthy systems’</a:t>
            </a:r>
          </a:p>
        </p:txBody>
      </p:sp>
    </p:spTree>
  </p:cSld>
  <p:clrMapOvr>
    <a:masterClrMapping/>
  </p:clrMapOvr>
  <p:transition xmlns:p14="http://schemas.microsoft.com/office/powerpoint/2010/main" spd="med" advClick="1"/>
</p:sld>
</file>

<file path=ppt/slides/slide5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769" name="Industry 4.0"/>
          <p:cNvSpPr txBox="1"/>
          <p:nvPr>
            <p:ph type="title"/>
          </p:nvPr>
        </p:nvSpPr>
        <p:spPr>
          <a:xfrm>
            <a:off x="323849" y="179998"/>
            <a:ext cx="6933404" cy="770012"/>
          </a:xfrm>
          <a:prstGeom prst="rect">
            <a:avLst/>
          </a:prstGeom>
        </p:spPr>
        <p:txBody>
          <a:bodyPr/>
          <a:lstStyle>
            <a:lvl1pPr algn="l">
              <a:defRPr b="0"/>
            </a:lvl1pPr>
          </a:lstStyle>
          <a:p>
            <a:pPr/>
            <a:r>
              <a:t>Pillar 3: Industry 4.0</a:t>
            </a:r>
          </a:p>
        </p:txBody>
      </p:sp>
      <p:grpSp>
        <p:nvGrpSpPr>
          <p:cNvPr id="772" name="Network platform for the programmable world"/>
          <p:cNvGrpSpPr/>
          <p:nvPr/>
        </p:nvGrpSpPr>
        <p:grpSpPr>
          <a:xfrm>
            <a:off x="689190" y="2016043"/>
            <a:ext cx="3449882" cy="2205045"/>
            <a:chOff x="0" y="0"/>
            <a:chExt cx="3449880" cy="2205044"/>
          </a:xfrm>
        </p:grpSpPr>
        <p:sp>
          <p:nvSpPr>
            <p:cNvPr id="770" name="Rectangle"/>
            <p:cNvSpPr/>
            <p:nvPr/>
          </p:nvSpPr>
          <p:spPr>
            <a:xfrm rot="19781750">
              <a:off x="-175966" y="936491"/>
              <a:ext cx="3801811" cy="332061"/>
            </a:xfrm>
            <a:prstGeom prst="rect">
              <a:avLst/>
            </a:prstGeom>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p:spPr>
          <p:txBody>
            <a:bodyPr wrap="square" lIns="45718" tIns="45718" rIns="45718" bIns="45718" numCol="1" anchor="ctr">
              <a:noAutofit/>
            </a:bodyPr>
            <a:lstStyle/>
            <a:p>
              <a:pPr algn="ctr">
                <a:defRPr b="1" sz="1200">
                  <a:solidFill>
                    <a:schemeClr val="accent3"/>
                  </a:solidFill>
                  <a:latin typeface="Arial"/>
                  <a:ea typeface="Arial"/>
                  <a:cs typeface="Arial"/>
                  <a:sym typeface="Arial"/>
                </a:defRPr>
              </a:pPr>
            </a:p>
          </p:txBody>
        </p:sp>
        <p:sp>
          <p:nvSpPr>
            <p:cNvPr id="771" name="Network platform for the programmable world"/>
            <p:cNvSpPr txBox="1"/>
            <p:nvPr/>
          </p:nvSpPr>
          <p:spPr>
            <a:xfrm rot="19781750">
              <a:off x="-163266" y="970395"/>
              <a:ext cx="3776411" cy="26425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lgn="ctr">
                <a:defRPr sz="1200">
                  <a:solidFill>
                    <a:schemeClr val="accent3"/>
                  </a:solidFill>
                  <a:latin typeface="Arial"/>
                  <a:ea typeface="Arial"/>
                  <a:cs typeface="Arial"/>
                  <a:sym typeface="Arial"/>
                </a:defRPr>
              </a:lvl1pPr>
            </a:lstStyle>
            <a:p>
              <a:pPr/>
              <a:r>
                <a:t>1. Network platform for the programmable world</a:t>
              </a:r>
            </a:p>
          </p:txBody>
        </p:sp>
      </p:grpSp>
      <p:grpSp>
        <p:nvGrpSpPr>
          <p:cNvPr id="775" name="AI for autonomous self-organising SoS"/>
          <p:cNvGrpSpPr/>
          <p:nvPr/>
        </p:nvGrpSpPr>
        <p:grpSpPr>
          <a:xfrm>
            <a:off x="1799138" y="1995298"/>
            <a:ext cx="3449881" cy="2205045"/>
            <a:chOff x="0" y="0"/>
            <a:chExt cx="3449879" cy="2205043"/>
          </a:xfrm>
        </p:grpSpPr>
        <p:sp>
          <p:nvSpPr>
            <p:cNvPr id="773" name="Rectangle"/>
            <p:cNvSpPr/>
            <p:nvPr/>
          </p:nvSpPr>
          <p:spPr>
            <a:xfrm rot="19781750">
              <a:off x="-175966" y="936491"/>
              <a:ext cx="3801810" cy="332061"/>
            </a:xfrm>
            <a:prstGeom prst="rect">
              <a:avLst/>
            </a:prstGeom>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p:spPr>
          <p:txBody>
            <a:bodyPr wrap="square" lIns="45718" tIns="45718" rIns="45718" bIns="45718" numCol="1" anchor="ctr">
              <a:noAutofit/>
            </a:bodyPr>
            <a:lstStyle/>
            <a:p>
              <a:pPr algn="ctr">
                <a:defRPr b="1" sz="1200">
                  <a:solidFill>
                    <a:schemeClr val="accent3"/>
                  </a:solidFill>
                  <a:latin typeface="Arial"/>
                  <a:ea typeface="Arial"/>
                  <a:cs typeface="Arial"/>
                  <a:sym typeface="Arial"/>
                </a:defRPr>
              </a:pPr>
            </a:p>
          </p:txBody>
        </p:sp>
        <p:sp>
          <p:nvSpPr>
            <p:cNvPr id="774" name="AI for autonomous self-organising SoS"/>
            <p:cNvSpPr txBox="1"/>
            <p:nvPr/>
          </p:nvSpPr>
          <p:spPr>
            <a:xfrm rot="19781750">
              <a:off x="-163266" y="970395"/>
              <a:ext cx="3776410" cy="26425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lgn="ctr">
                <a:defRPr sz="1200">
                  <a:solidFill>
                    <a:schemeClr val="accent3"/>
                  </a:solidFill>
                  <a:latin typeface="Arial"/>
                  <a:ea typeface="Arial"/>
                  <a:cs typeface="Arial"/>
                  <a:sym typeface="Arial"/>
                </a:defRPr>
              </a:lvl1pPr>
            </a:lstStyle>
            <a:p>
              <a:pPr/>
              <a:r>
                <a:t>2. Self-organising SoS</a:t>
              </a:r>
            </a:p>
          </p:txBody>
        </p:sp>
      </p:grpSp>
      <p:grpSp>
        <p:nvGrpSpPr>
          <p:cNvPr id="778" name="Programming neuromorphic substrates in SoS"/>
          <p:cNvGrpSpPr/>
          <p:nvPr/>
        </p:nvGrpSpPr>
        <p:grpSpPr>
          <a:xfrm>
            <a:off x="2847059" y="2016043"/>
            <a:ext cx="3449882" cy="2205045"/>
            <a:chOff x="0" y="0"/>
            <a:chExt cx="3449880" cy="2205044"/>
          </a:xfrm>
        </p:grpSpPr>
        <p:sp>
          <p:nvSpPr>
            <p:cNvPr id="776" name="Rectangle"/>
            <p:cNvSpPr/>
            <p:nvPr/>
          </p:nvSpPr>
          <p:spPr>
            <a:xfrm rot="19781750">
              <a:off x="-175966" y="936491"/>
              <a:ext cx="3801811" cy="332061"/>
            </a:xfrm>
            <a:prstGeom prst="rect">
              <a:avLst/>
            </a:prstGeom>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p:spPr>
          <p:txBody>
            <a:bodyPr wrap="square" lIns="45718" tIns="45718" rIns="45718" bIns="45718" numCol="1" anchor="ctr">
              <a:noAutofit/>
            </a:bodyPr>
            <a:lstStyle/>
            <a:p>
              <a:pPr algn="ctr">
                <a:defRPr b="1" sz="1200">
                  <a:solidFill>
                    <a:schemeClr val="accent3"/>
                  </a:solidFill>
                  <a:latin typeface="Arial"/>
                  <a:ea typeface="Arial"/>
                  <a:cs typeface="Arial"/>
                  <a:sym typeface="Arial"/>
                </a:defRPr>
              </a:pPr>
            </a:p>
          </p:txBody>
        </p:sp>
        <p:sp>
          <p:nvSpPr>
            <p:cNvPr id="777" name="Programming neuromorphic substrates in SoS"/>
            <p:cNvSpPr txBox="1"/>
            <p:nvPr/>
          </p:nvSpPr>
          <p:spPr>
            <a:xfrm rot="19781750">
              <a:off x="-163266" y="970395"/>
              <a:ext cx="3776411" cy="26425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lgn="ctr">
                <a:defRPr sz="1200">
                  <a:solidFill>
                    <a:schemeClr val="accent3"/>
                  </a:solidFill>
                  <a:latin typeface="Arial"/>
                  <a:ea typeface="Arial"/>
                  <a:cs typeface="Arial"/>
                  <a:sym typeface="Arial"/>
                </a:defRPr>
              </a:lvl1pPr>
            </a:lstStyle>
            <a:p>
              <a:pPr/>
              <a:r>
                <a:t>3. Energy efficient SoS</a:t>
              </a:r>
            </a:p>
          </p:txBody>
        </p:sp>
      </p:grpSp>
      <p:grpSp>
        <p:nvGrpSpPr>
          <p:cNvPr id="781" name="Interoperability"/>
          <p:cNvGrpSpPr/>
          <p:nvPr/>
        </p:nvGrpSpPr>
        <p:grpSpPr>
          <a:xfrm>
            <a:off x="3995809" y="2016042"/>
            <a:ext cx="3449880" cy="2205045"/>
            <a:chOff x="0" y="-1"/>
            <a:chExt cx="3449878" cy="2205043"/>
          </a:xfrm>
        </p:grpSpPr>
        <p:sp>
          <p:nvSpPr>
            <p:cNvPr id="779" name="Rectangle"/>
            <p:cNvSpPr/>
            <p:nvPr/>
          </p:nvSpPr>
          <p:spPr>
            <a:xfrm rot="19781750">
              <a:off x="-175966" y="936490"/>
              <a:ext cx="3801809" cy="332061"/>
            </a:xfrm>
            <a:prstGeom prst="rect">
              <a:avLst/>
            </a:prstGeom>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p:spPr>
          <p:txBody>
            <a:bodyPr wrap="square" lIns="45718" tIns="45718" rIns="45718" bIns="45718" numCol="1" anchor="ctr">
              <a:noAutofit/>
            </a:bodyPr>
            <a:lstStyle/>
            <a:p>
              <a:pPr algn="ctr">
                <a:defRPr b="1" sz="1200">
                  <a:solidFill>
                    <a:schemeClr val="accent3"/>
                  </a:solidFill>
                  <a:latin typeface="Arial"/>
                  <a:ea typeface="Arial"/>
                  <a:cs typeface="Arial"/>
                  <a:sym typeface="Arial"/>
                </a:defRPr>
              </a:pPr>
            </a:p>
          </p:txBody>
        </p:sp>
        <p:sp>
          <p:nvSpPr>
            <p:cNvPr id="780" name="Interoperability"/>
            <p:cNvSpPr txBox="1"/>
            <p:nvPr/>
          </p:nvSpPr>
          <p:spPr>
            <a:xfrm rot="19781750">
              <a:off x="-163267" y="970395"/>
              <a:ext cx="3776409" cy="26425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lgn="ctr">
                <a:defRPr sz="1200">
                  <a:solidFill>
                    <a:schemeClr val="accent3"/>
                  </a:solidFill>
                  <a:latin typeface="Arial"/>
                  <a:ea typeface="Arial"/>
                  <a:cs typeface="Arial"/>
                  <a:sym typeface="Arial"/>
                </a:defRPr>
              </a:lvl1pPr>
            </a:lstStyle>
            <a:p>
              <a:pPr/>
              <a:r>
                <a:t>4. Interoperability</a:t>
              </a:r>
            </a:p>
          </p:txBody>
        </p:sp>
      </p:grpSp>
      <p:grpSp>
        <p:nvGrpSpPr>
          <p:cNvPr id="784" name="Ubiquitous fully autonomous SoS"/>
          <p:cNvGrpSpPr/>
          <p:nvPr/>
        </p:nvGrpSpPr>
        <p:grpSpPr>
          <a:xfrm>
            <a:off x="5144557" y="2016042"/>
            <a:ext cx="3449880" cy="2205045"/>
            <a:chOff x="0" y="-1"/>
            <a:chExt cx="3449878" cy="2205043"/>
          </a:xfrm>
        </p:grpSpPr>
        <p:sp>
          <p:nvSpPr>
            <p:cNvPr id="782" name="Rectangle"/>
            <p:cNvSpPr/>
            <p:nvPr/>
          </p:nvSpPr>
          <p:spPr>
            <a:xfrm rot="19781750">
              <a:off x="-175966" y="936490"/>
              <a:ext cx="3801809" cy="332061"/>
            </a:xfrm>
            <a:prstGeom prst="rect">
              <a:avLst/>
            </a:prstGeom>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p:spPr>
          <p:txBody>
            <a:bodyPr wrap="square" lIns="45718" tIns="45718" rIns="45718" bIns="45718" numCol="1" anchor="ctr">
              <a:noAutofit/>
            </a:bodyPr>
            <a:lstStyle/>
            <a:p>
              <a:pPr algn="ctr">
                <a:defRPr b="1" sz="1200">
                  <a:solidFill>
                    <a:schemeClr val="accent3"/>
                  </a:solidFill>
                  <a:latin typeface="Arial"/>
                  <a:ea typeface="Arial"/>
                  <a:cs typeface="Arial"/>
                  <a:sym typeface="Arial"/>
                </a:defRPr>
              </a:pPr>
            </a:p>
          </p:txBody>
        </p:sp>
        <p:sp>
          <p:nvSpPr>
            <p:cNvPr id="783" name="Ubiquitous fully autonomous SoS"/>
            <p:cNvSpPr txBox="1"/>
            <p:nvPr/>
          </p:nvSpPr>
          <p:spPr>
            <a:xfrm rot="19781750">
              <a:off x="-163267" y="970395"/>
              <a:ext cx="3776409" cy="26425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lgn="ctr">
                <a:defRPr sz="1200">
                  <a:solidFill>
                    <a:schemeClr val="accent3"/>
                  </a:solidFill>
                  <a:latin typeface="Arial"/>
                  <a:ea typeface="Arial"/>
                  <a:cs typeface="Arial"/>
                  <a:sym typeface="Arial"/>
                </a:defRPr>
              </a:lvl1pPr>
            </a:lstStyle>
            <a:p>
              <a:pPr/>
              <a:r>
                <a:t>5. Ubiquitous fully autonomous SoS</a:t>
              </a:r>
            </a:p>
          </p:txBody>
        </p:sp>
      </p:grpSp>
      <p:grpSp>
        <p:nvGrpSpPr>
          <p:cNvPr id="789" name="Cloud 20"/>
          <p:cNvGrpSpPr/>
          <p:nvPr/>
        </p:nvGrpSpPr>
        <p:grpSpPr>
          <a:xfrm>
            <a:off x="3351883" y="1007828"/>
            <a:ext cx="1399734" cy="899436"/>
            <a:chOff x="29" y="-11"/>
            <a:chExt cx="1399732" cy="899434"/>
          </a:xfrm>
        </p:grpSpPr>
        <p:grpSp>
          <p:nvGrpSpPr>
            <p:cNvPr id="787" name="Group"/>
            <p:cNvGrpSpPr/>
            <p:nvPr/>
          </p:nvGrpSpPr>
          <p:grpSpPr>
            <a:xfrm>
              <a:off x="29" y="-12"/>
              <a:ext cx="1399734" cy="899436"/>
              <a:chOff x="29" y="-10"/>
              <a:chExt cx="1399732" cy="899434"/>
            </a:xfrm>
          </p:grpSpPr>
          <p:sp>
            <p:nvSpPr>
              <p:cNvPr id="785" name="Shape"/>
              <p:cNvSpPr/>
              <p:nvPr/>
            </p:nvSpPr>
            <p:spPr>
              <a:xfrm>
                <a:off x="29" y="-11"/>
                <a:ext cx="1399734" cy="899436"/>
              </a:xfrm>
              <a:custGeom>
                <a:avLst/>
                <a:gdLst/>
                <a:ahLst/>
                <a:cxnLst>
                  <a:cxn ang="0">
                    <a:pos x="wd2" y="hd2"/>
                  </a:cxn>
                  <a:cxn ang="5400000">
                    <a:pos x="wd2" y="hd2"/>
                  </a:cxn>
                  <a:cxn ang="10800000">
                    <a:pos x="wd2" y="hd2"/>
                  </a:cxn>
                  <a:cxn ang="16200000">
                    <a:pos x="wd2" y="hd2"/>
                  </a:cxn>
                </a:cxnLst>
                <a:rect l="0" t="0" r="r" b="b"/>
                <a:pathLst>
                  <a:path w="20879" h="20684" fill="norm" stroke="1" extrusionOk="0">
                    <a:moveTo>
                      <a:pt x="1901" y="6800"/>
                    </a:moveTo>
                    <a:cubicBezTo>
                      <a:pt x="1658" y="4397"/>
                      <a:pt x="2907" y="2184"/>
                      <a:pt x="4691" y="1857"/>
                    </a:cubicBezTo>
                    <a:cubicBezTo>
                      <a:pt x="5414" y="1724"/>
                      <a:pt x="6149" y="1922"/>
                      <a:pt x="6778" y="2419"/>
                    </a:cubicBezTo>
                    <a:cubicBezTo>
                      <a:pt x="7445" y="725"/>
                      <a:pt x="9003" y="82"/>
                      <a:pt x="10259" y="981"/>
                    </a:cubicBezTo>
                    <a:cubicBezTo>
                      <a:pt x="10478" y="1139"/>
                      <a:pt x="10680" y="1338"/>
                      <a:pt x="10857" y="1573"/>
                    </a:cubicBezTo>
                    <a:cubicBezTo>
                      <a:pt x="11377" y="169"/>
                      <a:pt x="12642" y="-401"/>
                      <a:pt x="13683" y="299"/>
                    </a:cubicBezTo>
                    <a:cubicBezTo>
                      <a:pt x="13971" y="493"/>
                      <a:pt x="14223" y="774"/>
                      <a:pt x="14418" y="1119"/>
                    </a:cubicBezTo>
                    <a:cubicBezTo>
                      <a:pt x="15255" y="-209"/>
                      <a:pt x="16734" y="-373"/>
                      <a:pt x="17722" y="753"/>
                    </a:cubicBezTo>
                    <a:cubicBezTo>
                      <a:pt x="18137" y="1226"/>
                      <a:pt x="18417" y="1878"/>
                      <a:pt x="18513" y="2598"/>
                    </a:cubicBezTo>
                    <a:cubicBezTo>
                      <a:pt x="19885" y="3102"/>
                      <a:pt x="20694" y="5013"/>
                      <a:pt x="20321" y="6865"/>
                    </a:cubicBezTo>
                    <a:cubicBezTo>
                      <a:pt x="20289" y="7020"/>
                      <a:pt x="20250" y="7173"/>
                      <a:pt x="20203" y="7321"/>
                    </a:cubicBezTo>
                    <a:cubicBezTo>
                      <a:pt x="21303" y="9251"/>
                      <a:pt x="21034" y="12017"/>
                      <a:pt x="19601" y="13499"/>
                    </a:cubicBezTo>
                    <a:cubicBezTo>
                      <a:pt x="19156" y="13961"/>
                      <a:pt x="18629" y="14259"/>
                      <a:pt x="18072" y="14367"/>
                    </a:cubicBezTo>
                    <a:cubicBezTo>
                      <a:pt x="18072" y="16443"/>
                      <a:pt x="16822" y="18126"/>
                      <a:pt x="15280" y="18126"/>
                    </a:cubicBezTo>
                    <a:cubicBezTo>
                      <a:pt x="14757" y="18126"/>
                      <a:pt x="14245" y="17928"/>
                      <a:pt x="13801" y="17556"/>
                    </a:cubicBezTo>
                    <a:cubicBezTo>
                      <a:pt x="13280" y="19883"/>
                      <a:pt x="11460" y="21199"/>
                      <a:pt x="9738" y="20494"/>
                    </a:cubicBezTo>
                    <a:cubicBezTo>
                      <a:pt x="9016" y="20199"/>
                      <a:pt x="8392" y="19574"/>
                      <a:pt x="7973" y="18727"/>
                    </a:cubicBezTo>
                    <a:cubicBezTo>
                      <a:pt x="6209" y="20160"/>
                      <a:pt x="3920" y="19389"/>
                      <a:pt x="2859" y="17004"/>
                    </a:cubicBezTo>
                    <a:cubicBezTo>
                      <a:pt x="2846" y="16974"/>
                      <a:pt x="2833" y="16944"/>
                      <a:pt x="2820" y="16914"/>
                    </a:cubicBezTo>
                    <a:cubicBezTo>
                      <a:pt x="1666" y="17096"/>
                      <a:pt x="620" y="15986"/>
                      <a:pt x="485" y="14435"/>
                    </a:cubicBezTo>
                    <a:cubicBezTo>
                      <a:pt x="412" y="13608"/>
                      <a:pt x="615" y="12780"/>
                      <a:pt x="1038" y="12172"/>
                    </a:cubicBezTo>
                    <a:cubicBezTo>
                      <a:pt x="39" y="11379"/>
                      <a:pt x="-297" y="9639"/>
                      <a:pt x="288" y="8285"/>
                    </a:cubicBezTo>
                    <a:cubicBezTo>
                      <a:pt x="626" y="7504"/>
                      <a:pt x="1218" y="6988"/>
                      <a:pt x="1883" y="6895"/>
                    </a:cubicBezTo>
                    <a:close/>
                  </a:path>
                </a:pathLst>
              </a:custGeom>
              <a:solidFill>
                <a:srgbClr val="FFFFFF"/>
              </a:solidFill>
              <a:ln w="25400" cap="flat">
                <a:solidFill>
                  <a:srgbClr val="1D4E8A"/>
                </a:solidFill>
                <a:prstDash val="solid"/>
                <a:round/>
              </a:ln>
              <a:effectLst/>
            </p:spPr>
            <p:txBody>
              <a:bodyPr wrap="square" lIns="45718" tIns="45718" rIns="45718" bIns="45718" numCol="1" anchor="ctr">
                <a:noAutofit/>
              </a:bodyPr>
              <a:lstStyle/>
              <a:p>
                <a:pPr algn="ctr">
                  <a:defRPr b="1" sz="900">
                    <a:latin typeface="Arial"/>
                    <a:ea typeface="Arial"/>
                    <a:cs typeface="Arial"/>
                    <a:sym typeface="Arial"/>
                  </a:defRPr>
                </a:pPr>
              </a:p>
            </p:txBody>
          </p:sp>
          <p:sp>
            <p:nvSpPr>
              <p:cNvPr id="786" name="Shape"/>
              <p:cNvSpPr/>
              <p:nvPr/>
            </p:nvSpPr>
            <p:spPr>
              <a:xfrm>
                <a:off x="71044" y="45743"/>
                <a:ext cx="1282574" cy="76362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80" y="14010"/>
                    </a:moveTo>
                    <a:cubicBezTo>
                      <a:pt x="899" y="14066"/>
                      <a:pt x="417" y="13902"/>
                      <a:pt x="0" y="13542"/>
                    </a:cubicBezTo>
                    <a:moveTo>
                      <a:pt x="2598" y="19137"/>
                    </a:moveTo>
                    <a:cubicBezTo>
                      <a:pt x="2405" y="19250"/>
                      <a:pt x="2202" y="19325"/>
                      <a:pt x="1994" y="19361"/>
                    </a:cubicBezTo>
                    <a:moveTo>
                      <a:pt x="7802" y="21600"/>
                    </a:moveTo>
                    <a:cubicBezTo>
                      <a:pt x="7657" y="21279"/>
                      <a:pt x="7535" y="20936"/>
                      <a:pt x="7438" y="20577"/>
                    </a:cubicBezTo>
                    <a:moveTo>
                      <a:pt x="14532" y="19050"/>
                    </a:moveTo>
                    <a:cubicBezTo>
                      <a:pt x="14510" y="19430"/>
                      <a:pt x="14462" y="19806"/>
                      <a:pt x="14386" y="20172"/>
                    </a:cubicBezTo>
                    <a:moveTo>
                      <a:pt x="17421" y="12116"/>
                    </a:moveTo>
                    <a:cubicBezTo>
                      <a:pt x="18505" y="12890"/>
                      <a:pt x="19193" y="14504"/>
                      <a:pt x="19193" y="16273"/>
                    </a:cubicBezTo>
                    <a:moveTo>
                      <a:pt x="21600" y="7649"/>
                    </a:moveTo>
                    <a:cubicBezTo>
                      <a:pt x="21423" y="8256"/>
                      <a:pt x="21153" y="8794"/>
                      <a:pt x="20811" y="9222"/>
                    </a:cubicBezTo>
                    <a:moveTo>
                      <a:pt x="19707" y="1814"/>
                    </a:moveTo>
                    <a:cubicBezTo>
                      <a:pt x="19737" y="2059"/>
                      <a:pt x="19751" y="2307"/>
                      <a:pt x="19749" y="2556"/>
                    </a:cubicBezTo>
                    <a:moveTo>
                      <a:pt x="14668" y="947"/>
                    </a:moveTo>
                    <a:cubicBezTo>
                      <a:pt x="14771" y="605"/>
                      <a:pt x="14907" y="286"/>
                      <a:pt x="15073" y="0"/>
                    </a:cubicBezTo>
                    <a:moveTo>
                      <a:pt x="10888" y="1399"/>
                    </a:moveTo>
                    <a:cubicBezTo>
                      <a:pt x="10930" y="1115"/>
                      <a:pt x="10996" y="841"/>
                      <a:pt x="11084" y="582"/>
                    </a:cubicBezTo>
                    <a:moveTo>
                      <a:pt x="6452" y="1676"/>
                    </a:moveTo>
                    <a:cubicBezTo>
                      <a:pt x="6709" y="1897"/>
                      <a:pt x="6947" y="2163"/>
                      <a:pt x="7160" y="2469"/>
                    </a:cubicBezTo>
                    <a:moveTo>
                      <a:pt x="1072" y="7905"/>
                    </a:moveTo>
                    <a:cubicBezTo>
                      <a:pt x="1016" y="7632"/>
                      <a:pt x="974" y="7353"/>
                      <a:pt x="948" y="7071"/>
                    </a:cubicBezTo>
                  </a:path>
                </a:pathLst>
              </a:custGeom>
              <a:noFill/>
              <a:ln w="25400" cap="flat">
                <a:solidFill>
                  <a:srgbClr val="1D4E8A"/>
                </a:solidFill>
                <a:prstDash val="solid"/>
                <a:round/>
              </a:ln>
              <a:effectLst/>
            </p:spPr>
            <p:txBody>
              <a:bodyPr wrap="square" lIns="45718" tIns="45718" rIns="45718" bIns="45718" numCol="1" anchor="ctr">
                <a:noAutofit/>
              </a:bodyPr>
              <a:lstStyle/>
              <a:p>
                <a:pPr algn="ctr">
                  <a:defRPr b="1" sz="900">
                    <a:latin typeface="Arial"/>
                    <a:ea typeface="Arial"/>
                    <a:cs typeface="Arial"/>
                    <a:sym typeface="Arial"/>
                  </a:defRPr>
                </a:pPr>
              </a:p>
            </p:txBody>
          </p:sp>
        </p:grpSp>
        <p:sp>
          <p:nvSpPr>
            <p:cNvPr id="788" name="Industry 4.0 network platform"/>
            <p:cNvSpPr txBox="1"/>
            <p:nvPr/>
          </p:nvSpPr>
          <p:spPr>
            <a:xfrm>
              <a:off x="252230" y="190784"/>
              <a:ext cx="796277" cy="46869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lgn="ctr">
                <a:defRPr b="1" sz="900">
                  <a:latin typeface="Arial"/>
                  <a:ea typeface="Arial"/>
                  <a:cs typeface="Arial"/>
                  <a:sym typeface="Arial"/>
                </a:defRPr>
              </a:lvl1pPr>
            </a:lstStyle>
            <a:p>
              <a:pPr/>
              <a:r>
                <a:t>Industry 4.0 network platform</a:t>
              </a:r>
            </a:p>
          </p:txBody>
        </p:sp>
      </p:grpSp>
      <p:grpSp>
        <p:nvGrpSpPr>
          <p:cNvPr id="794" name="Cloud 20"/>
          <p:cNvGrpSpPr/>
          <p:nvPr/>
        </p:nvGrpSpPr>
        <p:grpSpPr>
          <a:xfrm>
            <a:off x="4590550" y="628629"/>
            <a:ext cx="1399733" cy="899437"/>
            <a:chOff x="29" y="-11"/>
            <a:chExt cx="1399732" cy="899435"/>
          </a:xfrm>
        </p:grpSpPr>
        <p:grpSp>
          <p:nvGrpSpPr>
            <p:cNvPr id="792" name="Group"/>
            <p:cNvGrpSpPr/>
            <p:nvPr/>
          </p:nvGrpSpPr>
          <p:grpSpPr>
            <a:xfrm>
              <a:off x="29" y="-12"/>
              <a:ext cx="1399734" cy="899437"/>
              <a:chOff x="29" y="-10"/>
              <a:chExt cx="1399732" cy="899435"/>
            </a:xfrm>
          </p:grpSpPr>
          <p:sp>
            <p:nvSpPr>
              <p:cNvPr id="790" name="Shape"/>
              <p:cNvSpPr/>
              <p:nvPr/>
            </p:nvSpPr>
            <p:spPr>
              <a:xfrm>
                <a:off x="29" y="-11"/>
                <a:ext cx="1399734" cy="899437"/>
              </a:xfrm>
              <a:custGeom>
                <a:avLst/>
                <a:gdLst/>
                <a:ahLst/>
                <a:cxnLst>
                  <a:cxn ang="0">
                    <a:pos x="wd2" y="hd2"/>
                  </a:cxn>
                  <a:cxn ang="5400000">
                    <a:pos x="wd2" y="hd2"/>
                  </a:cxn>
                  <a:cxn ang="10800000">
                    <a:pos x="wd2" y="hd2"/>
                  </a:cxn>
                  <a:cxn ang="16200000">
                    <a:pos x="wd2" y="hd2"/>
                  </a:cxn>
                </a:cxnLst>
                <a:rect l="0" t="0" r="r" b="b"/>
                <a:pathLst>
                  <a:path w="20879" h="20684" fill="norm" stroke="1" extrusionOk="0">
                    <a:moveTo>
                      <a:pt x="1901" y="6800"/>
                    </a:moveTo>
                    <a:cubicBezTo>
                      <a:pt x="1658" y="4397"/>
                      <a:pt x="2907" y="2184"/>
                      <a:pt x="4691" y="1857"/>
                    </a:cubicBezTo>
                    <a:cubicBezTo>
                      <a:pt x="5414" y="1724"/>
                      <a:pt x="6149" y="1922"/>
                      <a:pt x="6778" y="2419"/>
                    </a:cubicBezTo>
                    <a:cubicBezTo>
                      <a:pt x="7445" y="725"/>
                      <a:pt x="9003" y="82"/>
                      <a:pt x="10259" y="981"/>
                    </a:cubicBezTo>
                    <a:cubicBezTo>
                      <a:pt x="10478" y="1139"/>
                      <a:pt x="10680" y="1338"/>
                      <a:pt x="10857" y="1573"/>
                    </a:cubicBezTo>
                    <a:cubicBezTo>
                      <a:pt x="11377" y="169"/>
                      <a:pt x="12642" y="-401"/>
                      <a:pt x="13683" y="299"/>
                    </a:cubicBezTo>
                    <a:cubicBezTo>
                      <a:pt x="13971" y="493"/>
                      <a:pt x="14223" y="774"/>
                      <a:pt x="14418" y="1119"/>
                    </a:cubicBezTo>
                    <a:cubicBezTo>
                      <a:pt x="15255" y="-209"/>
                      <a:pt x="16734" y="-373"/>
                      <a:pt x="17722" y="753"/>
                    </a:cubicBezTo>
                    <a:cubicBezTo>
                      <a:pt x="18137" y="1226"/>
                      <a:pt x="18417" y="1878"/>
                      <a:pt x="18513" y="2598"/>
                    </a:cubicBezTo>
                    <a:cubicBezTo>
                      <a:pt x="19885" y="3102"/>
                      <a:pt x="20694" y="5013"/>
                      <a:pt x="20321" y="6865"/>
                    </a:cubicBezTo>
                    <a:cubicBezTo>
                      <a:pt x="20289" y="7020"/>
                      <a:pt x="20250" y="7173"/>
                      <a:pt x="20203" y="7321"/>
                    </a:cubicBezTo>
                    <a:cubicBezTo>
                      <a:pt x="21303" y="9251"/>
                      <a:pt x="21034" y="12017"/>
                      <a:pt x="19601" y="13499"/>
                    </a:cubicBezTo>
                    <a:cubicBezTo>
                      <a:pt x="19156" y="13961"/>
                      <a:pt x="18629" y="14259"/>
                      <a:pt x="18072" y="14367"/>
                    </a:cubicBezTo>
                    <a:cubicBezTo>
                      <a:pt x="18072" y="16443"/>
                      <a:pt x="16822" y="18126"/>
                      <a:pt x="15280" y="18126"/>
                    </a:cubicBezTo>
                    <a:cubicBezTo>
                      <a:pt x="14757" y="18126"/>
                      <a:pt x="14245" y="17928"/>
                      <a:pt x="13801" y="17556"/>
                    </a:cubicBezTo>
                    <a:cubicBezTo>
                      <a:pt x="13280" y="19883"/>
                      <a:pt x="11460" y="21199"/>
                      <a:pt x="9738" y="20494"/>
                    </a:cubicBezTo>
                    <a:cubicBezTo>
                      <a:pt x="9016" y="20199"/>
                      <a:pt x="8392" y="19574"/>
                      <a:pt x="7973" y="18727"/>
                    </a:cubicBezTo>
                    <a:cubicBezTo>
                      <a:pt x="6209" y="20160"/>
                      <a:pt x="3920" y="19389"/>
                      <a:pt x="2859" y="17004"/>
                    </a:cubicBezTo>
                    <a:cubicBezTo>
                      <a:pt x="2846" y="16974"/>
                      <a:pt x="2833" y="16944"/>
                      <a:pt x="2820" y="16914"/>
                    </a:cubicBezTo>
                    <a:cubicBezTo>
                      <a:pt x="1666" y="17096"/>
                      <a:pt x="620" y="15986"/>
                      <a:pt x="485" y="14435"/>
                    </a:cubicBezTo>
                    <a:cubicBezTo>
                      <a:pt x="412" y="13608"/>
                      <a:pt x="615" y="12780"/>
                      <a:pt x="1038" y="12172"/>
                    </a:cubicBezTo>
                    <a:cubicBezTo>
                      <a:pt x="39" y="11379"/>
                      <a:pt x="-297" y="9639"/>
                      <a:pt x="288" y="8285"/>
                    </a:cubicBezTo>
                    <a:cubicBezTo>
                      <a:pt x="626" y="7504"/>
                      <a:pt x="1218" y="6988"/>
                      <a:pt x="1883" y="6895"/>
                    </a:cubicBezTo>
                    <a:close/>
                  </a:path>
                </a:pathLst>
              </a:custGeom>
              <a:solidFill>
                <a:srgbClr val="FFFFFF"/>
              </a:solidFill>
              <a:ln w="25400" cap="flat">
                <a:solidFill>
                  <a:srgbClr val="1D4E8A"/>
                </a:solidFill>
                <a:prstDash val="solid"/>
                <a:round/>
              </a:ln>
              <a:effectLst/>
            </p:spPr>
            <p:txBody>
              <a:bodyPr wrap="square" lIns="45718" tIns="45718" rIns="45718" bIns="45718" numCol="1" anchor="ctr">
                <a:noAutofit/>
              </a:bodyPr>
              <a:lstStyle/>
              <a:p>
                <a:pPr algn="ctr">
                  <a:defRPr b="1" sz="900">
                    <a:latin typeface="Arial"/>
                    <a:ea typeface="Arial"/>
                    <a:cs typeface="Arial"/>
                    <a:sym typeface="Arial"/>
                  </a:defRPr>
                </a:pPr>
              </a:p>
            </p:txBody>
          </p:sp>
          <p:sp>
            <p:nvSpPr>
              <p:cNvPr id="791" name="Shape"/>
              <p:cNvSpPr/>
              <p:nvPr/>
            </p:nvSpPr>
            <p:spPr>
              <a:xfrm>
                <a:off x="71044" y="45743"/>
                <a:ext cx="1282574" cy="76362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80" y="14010"/>
                    </a:moveTo>
                    <a:cubicBezTo>
                      <a:pt x="899" y="14066"/>
                      <a:pt x="417" y="13902"/>
                      <a:pt x="0" y="13542"/>
                    </a:cubicBezTo>
                    <a:moveTo>
                      <a:pt x="2598" y="19137"/>
                    </a:moveTo>
                    <a:cubicBezTo>
                      <a:pt x="2405" y="19250"/>
                      <a:pt x="2202" y="19325"/>
                      <a:pt x="1994" y="19361"/>
                    </a:cubicBezTo>
                    <a:moveTo>
                      <a:pt x="7802" y="21600"/>
                    </a:moveTo>
                    <a:cubicBezTo>
                      <a:pt x="7657" y="21279"/>
                      <a:pt x="7535" y="20936"/>
                      <a:pt x="7438" y="20577"/>
                    </a:cubicBezTo>
                    <a:moveTo>
                      <a:pt x="14532" y="19050"/>
                    </a:moveTo>
                    <a:cubicBezTo>
                      <a:pt x="14510" y="19430"/>
                      <a:pt x="14462" y="19806"/>
                      <a:pt x="14386" y="20172"/>
                    </a:cubicBezTo>
                    <a:moveTo>
                      <a:pt x="17421" y="12116"/>
                    </a:moveTo>
                    <a:cubicBezTo>
                      <a:pt x="18505" y="12890"/>
                      <a:pt x="19193" y="14504"/>
                      <a:pt x="19193" y="16273"/>
                    </a:cubicBezTo>
                    <a:moveTo>
                      <a:pt x="21600" y="7649"/>
                    </a:moveTo>
                    <a:cubicBezTo>
                      <a:pt x="21423" y="8256"/>
                      <a:pt x="21153" y="8794"/>
                      <a:pt x="20811" y="9222"/>
                    </a:cubicBezTo>
                    <a:moveTo>
                      <a:pt x="19707" y="1814"/>
                    </a:moveTo>
                    <a:cubicBezTo>
                      <a:pt x="19737" y="2059"/>
                      <a:pt x="19751" y="2307"/>
                      <a:pt x="19749" y="2556"/>
                    </a:cubicBezTo>
                    <a:moveTo>
                      <a:pt x="14668" y="947"/>
                    </a:moveTo>
                    <a:cubicBezTo>
                      <a:pt x="14771" y="605"/>
                      <a:pt x="14907" y="286"/>
                      <a:pt x="15073" y="0"/>
                    </a:cubicBezTo>
                    <a:moveTo>
                      <a:pt x="10888" y="1399"/>
                    </a:moveTo>
                    <a:cubicBezTo>
                      <a:pt x="10930" y="1115"/>
                      <a:pt x="10996" y="841"/>
                      <a:pt x="11084" y="582"/>
                    </a:cubicBezTo>
                    <a:moveTo>
                      <a:pt x="6452" y="1676"/>
                    </a:moveTo>
                    <a:cubicBezTo>
                      <a:pt x="6709" y="1897"/>
                      <a:pt x="6947" y="2163"/>
                      <a:pt x="7160" y="2469"/>
                    </a:cubicBezTo>
                    <a:moveTo>
                      <a:pt x="1072" y="7905"/>
                    </a:moveTo>
                    <a:cubicBezTo>
                      <a:pt x="1016" y="7632"/>
                      <a:pt x="974" y="7353"/>
                      <a:pt x="948" y="7071"/>
                    </a:cubicBezTo>
                  </a:path>
                </a:pathLst>
              </a:custGeom>
              <a:noFill/>
              <a:ln w="25400" cap="flat">
                <a:solidFill>
                  <a:srgbClr val="1D4E8A"/>
                </a:solidFill>
                <a:prstDash val="solid"/>
                <a:round/>
              </a:ln>
              <a:effectLst/>
            </p:spPr>
            <p:txBody>
              <a:bodyPr wrap="square" lIns="45718" tIns="45718" rIns="45718" bIns="45718" numCol="1" anchor="ctr">
                <a:noAutofit/>
              </a:bodyPr>
              <a:lstStyle/>
              <a:p>
                <a:pPr algn="ctr">
                  <a:defRPr b="1" sz="900">
                    <a:latin typeface="Arial"/>
                    <a:ea typeface="Arial"/>
                    <a:cs typeface="Arial"/>
                    <a:sym typeface="Arial"/>
                  </a:defRPr>
                </a:pPr>
              </a:p>
            </p:txBody>
          </p:sp>
        </p:grpSp>
        <p:sp>
          <p:nvSpPr>
            <p:cNvPr id="793" name="Cognitive Industry 4.0"/>
            <p:cNvSpPr txBox="1"/>
            <p:nvPr/>
          </p:nvSpPr>
          <p:spPr>
            <a:xfrm>
              <a:off x="252230" y="254284"/>
              <a:ext cx="796277" cy="34169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lgn="ctr">
                <a:defRPr b="1" sz="900">
                  <a:latin typeface="Arial"/>
                  <a:ea typeface="Arial"/>
                  <a:cs typeface="Arial"/>
                  <a:sym typeface="Arial"/>
                </a:defRPr>
              </a:lvl1pPr>
            </a:lstStyle>
            <a:p>
              <a:pPr/>
              <a:r>
                <a:t>Cognitive Industry 4.0 </a:t>
              </a:r>
            </a:p>
          </p:txBody>
        </p:sp>
      </p:grpSp>
      <p:sp>
        <p:nvSpPr>
          <p:cNvPr id="795" name="Straight Connector 22"/>
          <p:cNvSpPr/>
          <p:nvPr/>
        </p:nvSpPr>
        <p:spPr>
          <a:xfrm>
            <a:off x="5212886" y="1561018"/>
            <a:ext cx="2" cy="579716"/>
          </a:xfrm>
          <a:prstGeom prst="line">
            <a:avLst/>
          </a:prstGeom>
          <a:ln w="28575">
            <a:solidFill>
              <a:srgbClr val="2368BC"/>
            </a:solidFill>
            <a:headEnd type="triangle"/>
          </a:ln>
        </p:spPr>
        <p:txBody>
          <a:bodyPr lIns="45718" tIns="45718" rIns="45718" bIns="45718"/>
          <a:lstStyle/>
          <a:p>
            <a:pPr/>
          </a:p>
        </p:txBody>
      </p:sp>
      <p:grpSp>
        <p:nvGrpSpPr>
          <p:cNvPr id="798" name="Cloud 20"/>
          <p:cNvGrpSpPr/>
          <p:nvPr/>
        </p:nvGrpSpPr>
        <p:grpSpPr>
          <a:xfrm>
            <a:off x="6738228" y="433209"/>
            <a:ext cx="1399732" cy="899434"/>
            <a:chOff x="29" y="-10"/>
            <a:chExt cx="1399730" cy="899432"/>
          </a:xfrm>
        </p:grpSpPr>
        <p:sp>
          <p:nvSpPr>
            <p:cNvPr id="796" name="Shape"/>
            <p:cNvSpPr/>
            <p:nvPr/>
          </p:nvSpPr>
          <p:spPr>
            <a:xfrm>
              <a:off x="29" y="-11"/>
              <a:ext cx="1399732" cy="899434"/>
            </a:xfrm>
            <a:custGeom>
              <a:avLst/>
              <a:gdLst/>
              <a:ahLst/>
              <a:cxnLst>
                <a:cxn ang="0">
                  <a:pos x="wd2" y="hd2"/>
                </a:cxn>
                <a:cxn ang="5400000">
                  <a:pos x="wd2" y="hd2"/>
                </a:cxn>
                <a:cxn ang="10800000">
                  <a:pos x="wd2" y="hd2"/>
                </a:cxn>
                <a:cxn ang="16200000">
                  <a:pos x="wd2" y="hd2"/>
                </a:cxn>
              </a:cxnLst>
              <a:rect l="0" t="0" r="r" b="b"/>
              <a:pathLst>
                <a:path w="20879" h="20684" fill="norm" stroke="1" extrusionOk="0">
                  <a:moveTo>
                    <a:pt x="1901" y="6800"/>
                  </a:moveTo>
                  <a:cubicBezTo>
                    <a:pt x="1658" y="4397"/>
                    <a:pt x="2907" y="2184"/>
                    <a:pt x="4691" y="1857"/>
                  </a:cubicBezTo>
                  <a:cubicBezTo>
                    <a:pt x="5414" y="1724"/>
                    <a:pt x="6149" y="1922"/>
                    <a:pt x="6778" y="2419"/>
                  </a:cubicBezTo>
                  <a:cubicBezTo>
                    <a:pt x="7445" y="725"/>
                    <a:pt x="9003" y="82"/>
                    <a:pt x="10259" y="981"/>
                  </a:cubicBezTo>
                  <a:cubicBezTo>
                    <a:pt x="10478" y="1139"/>
                    <a:pt x="10680" y="1338"/>
                    <a:pt x="10857" y="1573"/>
                  </a:cubicBezTo>
                  <a:cubicBezTo>
                    <a:pt x="11377" y="169"/>
                    <a:pt x="12642" y="-401"/>
                    <a:pt x="13683" y="299"/>
                  </a:cubicBezTo>
                  <a:cubicBezTo>
                    <a:pt x="13971" y="493"/>
                    <a:pt x="14223" y="774"/>
                    <a:pt x="14418" y="1119"/>
                  </a:cubicBezTo>
                  <a:cubicBezTo>
                    <a:pt x="15255" y="-209"/>
                    <a:pt x="16734" y="-373"/>
                    <a:pt x="17722" y="753"/>
                  </a:cubicBezTo>
                  <a:cubicBezTo>
                    <a:pt x="18137" y="1226"/>
                    <a:pt x="18417" y="1878"/>
                    <a:pt x="18513" y="2598"/>
                  </a:cubicBezTo>
                  <a:cubicBezTo>
                    <a:pt x="19885" y="3102"/>
                    <a:pt x="20694" y="5013"/>
                    <a:pt x="20321" y="6865"/>
                  </a:cubicBezTo>
                  <a:cubicBezTo>
                    <a:pt x="20289" y="7020"/>
                    <a:pt x="20250" y="7173"/>
                    <a:pt x="20203" y="7321"/>
                  </a:cubicBezTo>
                  <a:cubicBezTo>
                    <a:pt x="21303" y="9251"/>
                    <a:pt x="21034" y="12017"/>
                    <a:pt x="19601" y="13499"/>
                  </a:cubicBezTo>
                  <a:cubicBezTo>
                    <a:pt x="19156" y="13961"/>
                    <a:pt x="18629" y="14259"/>
                    <a:pt x="18072" y="14367"/>
                  </a:cubicBezTo>
                  <a:cubicBezTo>
                    <a:pt x="18072" y="16443"/>
                    <a:pt x="16822" y="18126"/>
                    <a:pt x="15280" y="18126"/>
                  </a:cubicBezTo>
                  <a:cubicBezTo>
                    <a:pt x="14757" y="18126"/>
                    <a:pt x="14245" y="17928"/>
                    <a:pt x="13801" y="17556"/>
                  </a:cubicBezTo>
                  <a:cubicBezTo>
                    <a:pt x="13280" y="19883"/>
                    <a:pt x="11460" y="21199"/>
                    <a:pt x="9738" y="20494"/>
                  </a:cubicBezTo>
                  <a:cubicBezTo>
                    <a:pt x="9016" y="20199"/>
                    <a:pt x="8392" y="19574"/>
                    <a:pt x="7973" y="18727"/>
                  </a:cubicBezTo>
                  <a:cubicBezTo>
                    <a:pt x="6209" y="20160"/>
                    <a:pt x="3920" y="19389"/>
                    <a:pt x="2859" y="17004"/>
                  </a:cubicBezTo>
                  <a:cubicBezTo>
                    <a:pt x="2846" y="16974"/>
                    <a:pt x="2833" y="16944"/>
                    <a:pt x="2820" y="16914"/>
                  </a:cubicBezTo>
                  <a:cubicBezTo>
                    <a:pt x="1666" y="17096"/>
                    <a:pt x="620" y="15986"/>
                    <a:pt x="485" y="14435"/>
                  </a:cubicBezTo>
                  <a:cubicBezTo>
                    <a:pt x="412" y="13608"/>
                    <a:pt x="615" y="12780"/>
                    <a:pt x="1038" y="12172"/>
                  </a:cubicBezTo>
                  <a:cubicBezTo>
                    <a:pt x="39" y="11379"/>
                    <a:pt x="-297" y="9639"/>
                    <a:pt x="288" y="8285"/>
                  </a:cubicBezTo>
                  <a:cubicBezTo>
                    <a:pt x="626" y="7504"/>
                    <a:pt x="1218" y="6988"/>
                    <a:pt x="1883" y="6895"/>
                  </a:cubicBezTo>
                  <a:close/>
                </a:path>
              </a:pathLst>
            </a:custGeom>
            <a:solidFill>
              <a:srgbClr val="FFFFFF"/>
            </a:solidFill>
            <a:ln w="25400" cap="flat">
              <a:solidFill>
                <a:srgbClr val="1D4E8A"/>
              </a:solidFill>
              <a:prstDash val="solid"/>
              <a:round/>
            </a:ln>
            <a:effectLst/>
          </p:spPr>
          <p:txBody>
            <a:bodyPr wrap="square" lIns="45718" tIns="45718" rIns="45718" bIns="45718" numCol="1" anchor="ctr">
              <a:noAutofit/>
            </a:bodyPr>
            <a:lstStyle/>
            <a:p>
              <a:pPr algn="ctr">
                <a:defRPr b="1" sz="900">
                  <a:latin typeface="Arial"/>
                  <a:ea typeface="Arial"/>
                  <a:cs typeface="Arial"/>
                  <a:sym typeface="Arial"/>
                </a:defRPr>
              </a:pPr>
            </a:p>
          </p:txBody>
        </p:sp>
        <p:sp>
          <p:nvSpPr>
            <p:cNvPr id="797" name="Interoperability service"/>
            <p:cNvSpPr txBox="1"/>
            <p:nvPr/>
          </p:nvSpPr>
          <p:spPr>
            <a:xfrm>
              <a:off x="203904" y="317923"/>
              <a:ext cx="1007172" cy="34169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lgn="ctr">
                <a:defRPr b="1" sz="900">
                  <a:latin typeface="Arial"/>
                  <a:ea typeface="Arial"/>
                  <a:cs typeface="Arial"/>
                  <a:sym typeface="Arial"/>
                </a:defRPr>
              </a:lvl1pPr>
            </a:lstStyle>
            <a:p>
              <a:pPr/>
              <a:r>
                <a:t>Interoperability service</a:t>
              </a:r>
            </a:p>
          </p:txBody>
        </p:sp>
      </p:grpSp>
      <p:sp>
        <p:nvSpPr>
          <p:cNvPr id="799" name="Straight Connector 22"/>
          <p:cNvSpPr/>
          <p:nvPr/>
        </p:nvSpPr>
        <p:spPr>
          <a:xfrm>
            <a:off x="7437441" y="1424549"/>
            <a:ext cx="3" cy="579716"/>
          </a:xfrm>
          <a:prstGeom prst="line">
            <a:avLst/>
          </a:prstGeom>
          <a:ln w="28575">
            <a:solidFill>
              <a:srgbClr val="2368BC"/>
            </a:solidFill>
            <a:headEnd type="triangle"/>
          </a:ln>
        </p:spPr>
        <p:txBody>
          <a:bodyPr lIns="45718" tIns="45718" rIns="45718" bIns="45718"/>
          <a:lstStyle/>
          <a:p>
            <a:pPr/>
          </a:p>
        </p:txBody>
      </p:sp>
      <p:grpSp>
        <p:nvGrpSpPr>
          <p:cNvPr id="802" name="Cloud 20"/>
          <p:cNvGrpSpPr/>
          <p:nvPr/>
        </p:nvGrpSpPr>
        <p:grpSpPr>
          <a:xfrm>
            <a:off x="7654734" y="1224610"/>
            <a:ext cx="1240172" cy="796907"/>
            <a:chOff x="26" y="-9"/>
            <a:chExt cx="1240171" cy="796905"/>
          </a:xfrm>
        </p:grpSpPr>
        <p:sp>
          <p:nvSpPr>
            <p:cNvPr id="800" name="Shape"/>
            <p:cNvSpPr/>
            <p:nvPr/>
          </p:nvSpPr>
          <p:spPr>
            <a:xfrm>
              <a:off x="26" y="-10"/>
              <a:ext cx="1240173" cy="796907"/>
            </a:xfrm>
            <a:custGeom>
              <a:avLst/>
              <a:gdLst/>
              <a:ahLst/>
              <a:cxnLst>
                <a:cxn ang="0">
                  <a:pos x="wd2" y="hd2"/>
                </a:cxn>
                <a:cxn ang="5400000">
                  <a:pos x="wd2" y="hd2"/>
                </a:cxn>
                <a:cxn ang="10800000">
                  <a:pos x="wd2" y="hd2"/>
                </a:cxn>
                <a:cxn ang="16200000">
                  <a:pos x="wd2" y="hd2"/>
                </a:cxn>
              </a:cxnLst>
              <a:rect l="0" t="0" r="r" b="b"/>
              <a:pathLst>
                <a:path w="20879" h="20684" fill="norm" stroke="1" extrusionOk="0">
                  <a:moveTo>
                    <a:pt x="1901" y="6800"/>
                  </a:moveTo>
                  <a:cubicBezTo>
                    <a:pt x="1658" y="4397"/>
                    <a:pt x="2907" y="2184"/>
                    <a:pt x="4691" y="1857"/>
                  </a:cubicBezTo>
                  <a:cubicBezTo>
                    <a:pt x="5414" y="1724"/>
                    <a:pt x="6149" y="1922"/>
                    <a:pt x="6778" y="2419"/>
                  </a:cubicBezTo>
                  <a:cubicBezTo>
                    <a:pt x="7445" y="725"/>
                    <a:pt x="9003" y="82"/>
                    <a:pt x="10259" y="981"/>
                  </a:cubicBezTo>
                  <a:cubicBezTo>
                    <a:pt x="10478" y="1139"/>
                    <a:pt x="10680" y="1338"/>
                    <a:pt x="10857" y="1573"/>
                  </a:cubicBezTo>
                  <a:cubicBezTo>
                    <a:pt x="11377" y="169"/>
                    <a:pt x="12642" y="-401"/>
                    <a:pt x="13683" y="299"/>
                  </a:cubicBezTo>
                  <a:cubicBezTo>
                    <a:pt x="13971" y="493"/>
                    <a:pt x="14223" y="774"/>
                    <a:pt x="14418" y="1119"/>
                  </a:cubicBezTo>
                  <a:cubicBezTo>
                    <a:pt x="15255" y="-209"/>
                    <a:pt x="16734" y="-373"/>
                    <a:pt x="17722" y="753"/>
                  </a:cubicBezTo>
                  <a:cubicBezTo>
                    <a:pt x="18137" y="1226"/>
                    <a:pt x="18417" y="1878"/>
                    <a:pt x="18513" y="2598"/>
                  </a:cubicBezTo>
                  <a:cubicBezTo>
                    <a:pt x="19885" y="3102"/>
                    <a:pt x="20694" y="5013"/>
                    <a:pt x="20321" y="6865"/>
                  </a:cubicBezTo>
                  <a:cubicBezTo>
                    <a:pt x="20289" y="7020"/>
                    <a:pt x="20250" y="7173"/>
                    <a:pt x="20203" y="7321"/>
                  </a:cubicBezTo>
                  <a:cubicBezTo>
                    <a:pt x="21303" y="9251"/>
                    <a:pt x="21034" y="12017"/>
                    <a:pt x="19601" y="13499"/>
                  </a:cubicBezTo>
                  <a:cubicBezTo>
                    <a:pt x="19156" y="13961"/>
                    <a:pt x="18629" y="14259"/>
                    <a:pt x="18072" y="14367"/>
                  </a:cubicBezTo>
                  <a:cubicBezTo>
                    <a:pt x="18072" y="16443"/>
                    <a:pt x="16822" y="18126"/>
                    <a:pt x="15280" y="18126"/>
                  </a:cubicBezTo>
                  <a:cubicBezTo>
                    <a:pt x="14757" y="18126"/>
                    <a:pt x="14245" y="17928"/>
                    <a:pt x="13801" y="17556"/>
                  </a:cubicBezTo>
                  <a:cubicBezTo>
                    <a:pt x="13280" y="19883"/>
                    <a:pt x="11460" y="21199"/>
                    <a:pt x="9738" y="20494"/>
                  </a:cubicBezTo>
                  <a:cubicBezTo>
                    <a:pt x="9016" y="20199"/>
                    <a:pt x="8392" y="19574"/>
                    <a:pt x="7973" y="18727"/>
                  </a:cubicBezTo>
                  <a:cubicBezTo>
                    <a:pt x="6209" y="20160"/>
                    <a:pt x="3920" y="19389"/>
                    <a:pt x="2859" y="17004"/>
                  </a:cubicBezTo>
                  <a:cubicBezTo>
                    <a:pt x="2846" y="16974"/>
                    <a:pt x="2833" y="16944"/>
                    <a:pt x="2820" y="16914"/>
                  </a:cubicBezTo>
                  <a:cubicBezTo>
                    <a:pt x="1666" y="17096"/>
                    <a:pt x="620" y="15986"/>
                    <a:pt x="485" y="14435"/>
                  </a:cubicBezTo>
                  <a:cubicBezTo>
                    <a:pt x="412" y="13608"/>
                    <a:pt x="615" y="12780"/>
                    <a:pt x="1038" y="12172"/>
                  </a:cubicBezTo>
                  <a:cubicBezTo>
                    <a:pt x="39" y="11379"/>
                    <a:pt x="-297" y="9639"/>
                    <a:pt x="288" y="8285"/>
                  </a:cubicBezTo>
                  <a:cubicBezTo>
                    <a:pt x="626" y="7504"/>
                    <a:pt x="1218" y="6988"/>
                    <a:pt x="1883" y="6895"/>
                  </a:cubicBezTo>
                  <a:close/>
                </a:path>
              </a:pathLst>
            </a:custGeom>
            <a:solidFill>
              <a:srgbClr val="FFFFFF"/>
            </a:solidFill>
            <a:ln w="25400" cap="flat">
              <a:solidFill>
                <a:srgbClr val="1D4E8A"/>
              </a:solidFill>
              <a:prstDash val="solid"/>
              <a:round/>
            </a:ln>
            <a:effectLst/>
          </p:spPr>
          <p:txBody>
            <a:bodyPr wrap="square" lIns="45718" tIns="45718" rIns="45718" bIns="45718" numCol="1" anchor="ctr">
              <a:noAutofit/>
            </a:bodyPr>
            <a:lstStyle/>
            <a:p>
              <a:pPr algn="ctr">
                <a:defRPr b="1" sz="900">
                  <a:latin typeface="Arial"/>
                  <a:ea typeface="Arial"/>
                  <a:cs typeface="Arial"/>
                  <a:sym typeface="Arial"/>
                </a:defRPr>
              </a:pPr>
            </a:p>
          </p:txBody>
        </p:sp>
        <p:sp>
          <p:nvSpPr>
            <p:cNvPr id="801" name="Autonomous value network operation"/>
            <p:cNvSpPr txBox="1"/>
            <p:nvPr/>
          </p:nvSpPr>
          <p:spPr>
            <a:xfrm>
              <a:off x="197629" y="127293"/>
              <a:ext cx="892362" cy="46869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lgn="ctr">
                <a:defRPr b="1" sz="900">
                  <a:latin typeface="Arial"/>
                  <a:ea typeface="Arial"/>
                  <a:cs typeface="Arial"/>
                  <a:sym typeface="Arial"/>
                </a:defRPr>
              </a:lvl1pPr>
            </a:lstStyle>
            <a:p>
              <a:pPr/>
              <a:r>
                <a:t>Autonomous value network operation</a:t>
              </a:r>
            </a:p>
          </p:txBody>
        </p:sp>
      </p:grpSp>
      <p:sp>
        <p:nvSpPr>
          <p:cNvPr id="803" name="Straight Connector 3"/>
          <p:cNvSpPr/>
          <p:nvPr/>
        </p:nvSpPr>
        <p:spPr>
          <a:xfrm flipV="1">
            <a:off x="328557" y="4359097"/>
            <a:ext cx="7267749" cy="9725"/>
          </a:xfrm>
          <a:prstGeom prst="line">
            <a:avLst/>
          </a:prstGeom>
          <a:ln w="12700">
            <a:solidFill>
              <a:srgbClr val="4472C4"/>
            </a:solidFill>
            <a:miter/>
            <a:tailEnd type="triangle"/>
          </a:ln>
        </p:spPr>
        <p:txBody>
          <a:bodyPr lIns="45718" tIns="45718" rIns="45718" bIns="45718"/>
          <a:lstStyle/>
          <a:p>
            <a:pPr/>
          </a:p>
        </p:txBody>
      </p:sp>
      <p:sp>
        <p:nvSpPr>
          <p:cNvPr id="804" name="Rectangle 17"/>
          <p:cNvSpPr txBox="1"/>
          <p:nvPr/>
        </p:nvSpPr>
        <p:spPr>
          <a:xfrm>
            <a:off x="6740393" y="4013503"/>
            <a:ext cx="525283" cy="290531"/>
          </a:xfrm>
          <a:prstGeom prst="rect">
            <a:avLst/>
          </a:prstGeom>
          <a:ln w="12700">
            <a:miter lim="400000"/>
          </a:ln>
          <a:extLst>
            <a:ext uri="{C572A759-6A51-4108-AA02-DFA0A04FC94B}">
              <ma14:wrappingTextBoxFlag xmlns:ma14="http://schemas.microsoft.com/office/mac/drawingml/2011/main" val="1"/>
            </a:ext>
          </a:extLst>
        </p:spPr>
        <p:txBody>
          <a:bodyPr wrap="none" lIns="34289" tIns="34289" rIns="34289" bIns="34289">
            <a:spAutoFit/>
          </a:bodyPr>
          <a:lstStyle>
            <a:lvl1pPr defTabSz="342900">
              <a:defRPr sz="1600">
                <a:solidFill>
                  <a:srgbClr val="000000"/>
                </a:solidFill>
                <a:latin typeface="Arial"/>
                <a:ea typeface="Arial"/>
                <a:cs typeface="Arial"/>
                <a:sym typeface="Arial"/>
              </a:defRPr>
            </a:lvl1pPr>
          </a:lstStyle>
          <a:p>
            <a:pPr/>
            <a:r>
              <a:t>Time</a:t>
            </a:r>
          </a:p>
        </p:txBody>
      </p:sp>
      <p:sp>
        <p:nvSpPr>
          <p:cNvPr id="805" name="Straight Connector 12"/>
          <p:cNvSpPr/>
          <p:nvPr/>
        </p:nvSpPr>
        <p:spPr>
          <a:xfrm flipH="1">
            <a:off x="408931" y="1649995"/>
            <a:ext cx="3" cy="2793964"/>
          </a:xfrm>
          <a:prstGeom prst="line">
            <a:avLst/>
          </a:prstGeom>
          <a:ln w="12700">
            <a:solidFill>
              <a:srgbClr val="4472C4"/>
            </a:solidFill>
            <a:miter/>
            <a:headEnd type="triangle"/>
          </a:ln>
        </p:spPr>
        <p:txBody>
          <a:bodyPr lIns="45718" tIns="45718" rIns="45718" bIns="45718"/>
          <a:lstStyle/>
          <a:p>
            <a:pPr/>
          </a:p>
        </p:txBody>
      </p:sp>
      <p:sp>
        <p:nvSpPr>
          <p:cNvPr id="806" name="Rectangle 18"/>
          <p:cNvSpPr txBox="1"/>
          <p:nvPr/>
        </p:nvSpPr>
        <p:spPr>
          <a:xfrm>
            <a:off x="476164" y="2313041"/>
            <a:ext cx="465156" cy="290532"/>
          </a:xfrm>
          <a:prstGeom prst="rect">
            <a:avLst/>
          </a:prstGeom>
          <a:ln w="12700">
            <a:miter lim="400000"/>
          </a:ln>
          <a:extLst>
            <a:ext uri="{C572A759-6A51-4108-AA02-DFA0A04FC94B}">
              <ma14:wrappingTextBoxFlag xmlns:ma14="http://schemas.microsoft.com/office/mac/drawingml/2011/main" val="1"/>
            </a:ext>
          </a:extLst>
        </p:spPr>
        <p:txBody>
          <a:bodyPr wrap="none" lIns="34289" tIns="34289" rIns="34289" bIns="34289">
            <a:spAutoFit/>
          </a:bodyPr>
          <a:lstStyle>
            <a:lvl1pPr defTabSz="342900">
              <a:defRPr sz="1600">
                <a:solidFill>
                  <a:srgbClr val="000000"/>
                </a:solidFill>
                <a:latin typeface="Arial"/>
                <a:ea typeface="Arial"/>
                <a:cs typeface="Arial"/>
                <a:sym typeface="Arial"/>
              </a:defRPr>
            </a:lvl1pPr>
          </a:lstStyle>
          <a:p>
            <a:pPr/>
            <a:r>
              <a:t>TRL</a:t>
            </a:r>
          </a:p>
        </p:txBody>
      </p:sp>
      <p:grpSp>
        <p:nvGrpSpPr>
          <p:cNvPr id="811" name="Cloud 20"/>
          <p:cNvGrpSpPr/>
          <p:nvPr/>
        </p:nvGrpSpPr>
        <p:grpSpPr>
          <a:xfrm>
            <a:off x="5602139" y="1030535"/>
            <a:ext cx="1399734" cy="899437"/>
            <a:chOff x="29" y="-11"/>
            <a:chExt cx="1399732" cy="899435"/>
          </a:xfrm>
        </p:grpSpPr>
        <p:grpSp>
          <p:nvGrpSpPr>
            <p:cNvPr id="809" name="Group"/>
            <p:cNvGrpSpPr/>
            <p:nvPr/>
          </p:nvGrpSpPr>
          <p:grpSpPr>
            <a:xfrm>
              <a:off x="29" y="-12"/>
              <a:ext cx="1399734" cy="899437"/>
              <a:chOff x="29" y="-10"/>
              <a:chExt cx="1399732" cy="899435"/>
            </a:xfrm>
          </p:grpSpPr>
          <p:sp>
            <p:nvSpPr>
              <p:cNvPr id="807" name="Shape"/>
              <p:cNvSpPr/>
              <p:nvPr/>
            </p:nvSpPr>
            <p:spPr>
              <a:xfrm>
                <a:off x="29" y="-11"/>
                <a:ext cx="1399734" cy="899437"/>
              </a:xfrm>
              <a:custGeom>
                <a:avLst/>
                <a:gdLst/>
                <a:ahLst/>
                <a:cxnLst>
                  <a:cxn ang="0">
                    <a:pos x="wd2" y="hd2"/>
                  </a:cxn>
                  <a:cxn ang="5400000">
                    <a:pos x="wd2" y="hd2"/>
                  </a:cxn>
                  <a:cxn ang="10800000">
                    <a:pos x="wd2" y="hd2"/>
                  </a:cxn>
                  <a:cxn ang="16200000">
                    <a:pos x="wd2" y="hd2"/>
                  </a:cxn>
                </a:cxnLst>
                <a:rect l="0" t="0" r="r" b="b"/>
                <a:pathLst>
                  <a:path w="20879" h="20684" fill="norm" stroke="1" extrusionOk="0">
                    <a:moveTo>
                      <a:pt x="1901" y="6800"/>
                    </a:moveTo>
                    <a:cubicBezTo>
                      <a:pt x="1658" y="4397"/>
                      <a:pt x="2907" y="2184"/>
                      <a:pt x="4691" y="1857"/>
                    </a:cubicBezTo>
                    <a:cubicBezTo>
                      <a:pt x="5414" y="1724"/>
                      <a:pt x="6149" y="1922"/>
                      <a:pt x="6778" y="2419"/>
                    </a:cubicBezTo>
                    <a:cubicBezTo>
                      <a:pt x="7445" y="725"/>
                      <a:pt x="9003" y="82"/>
                      <a:pt x="10259" y="981"/>
                    </a:cubicBezTo>
                    <a:cubicBezTo>
                      <a:pt x="10478" y="1139"/>
                      <a:pt x="10680" y="1338"/>
                      <a:pt x="10857" y="1573"/>
                    </a:cubicBezTo>
                    <a:cubicBezTo>
                      <a:pt x="11377" y="169"/>
                      <a:pt x="12642" y="-401"/>
                      <a:pt x="13683" y="299"/>
                    </a:cubicBezTo>
                    <a:cubicBezTo>
                      <a:pt x="13971" y="493"/>
                      <a:pt x="14223" y="774"/>
                      <a:pt x="14418" y="1119"/>
                    </a:cubicBezTo>
                    <a:cubicBezTo>
                      <a:pt x="15255" y="-209"/>
                      <a:pt x="16734" y="-373"/>
                      <a:pt x="17722" y="753"/>
                    </a:cubicBezTo>
                    <a:cubicBezTo>
                      <a:pt x="18137" y="1226"/>
                      <a:pt x="18417" y="1878"/>
                      <a:pt x="18513" y="2598"/>
                    </a:cubicBezTo>
                    <a:cubicBezTo>
                      <a:pt x="19885" y="3102"/>
                      <a:pt x="20694" y="5013"/>
                      <a:pt x="20321" y="6865"/>
                    </a:cubicBezTo>
                    <a:cubicBezTo>
                      <a:pt x="20289" y="7020"/>
                      <a:pt x="20250" y="7173"/>
                      <a:pt x="20203" y="7321"/>
                    </a:cubicBezTo>
                    <a:cubicBezTo>
                      <a:pt x="21303" y="9251"/>
                      <a:pt x="21034" y="12017"/>
                      <a:pt x="19601" y="13499"/>
                    </a:cubicBezTo>
                    <a:cubicBezTo>
                      <a:pt x="19156" y="13961"/>
                      <a:pt x="18629" y="14259"/>
                      <a:pt x="18072" y="14367"/>
                    </a:cubicBezTo>
                    <a:cubicBezTo>
                      <a:pt x="18072" y="16443"/>
                      <a:pt x="16822" y="18126"/>
                      <a:pt x="15280" y="18126"/>
                    </a:cubicBezTo>
                    <a:cubicBezTo>
                      <a:pt x="14757" y="18126"/>
                      <a:pt x="14245" y="17928"/>
                      <a:pt x="13801" y="17556"/>
                    </a:cubicBezTo>
                    <a:cubicBezTo>
                      <a:pt x="13280" y="19883"/>
                      <a:pt x="11460" y="21199"/>
                      <a:pt x="9738" y="20494"/>
                    </a:cubicBezTo>
                    <a:cubicBezTo>
                      <a:pt x="9016" y="20199"/>
                      <a:pt x="8392" y="19574"/>
                      <a:pt x="7973" y="18727"/>
                    </a:cubicBezTo>
                    <a:cubicBezTo>
                      <a:pt x="6209" y="20160"/>
                      <a:pt x="3920" y="19389"/>
                      <a:pt x="2859" y="17004"/>
                    </a:cubicBezTo>
                    <a:cubicBezTo>
                      <a:pt x="2846" y="16974"/>
                      <a:pt x="2833" y="16944"/>
                      <a:pt x="2820" y="16914"/>
                    </a:cubicBezTo>
                    <a:cubicBezTo>
                      <a:pt x="1666" y="17096"/>
                      <a:pt x="620" y="15986"/>
                      <a:pt x="485" y="14435"/>
                    </a:cubicBezTo>
                    <a:cubicBezTo>
                      <a:pt x="412" y="13608"/>
                      <a:pt x="615" y="12780"/>
                      <a:pt x="1038" y="12172"/>
                    </a:cubicBezTo>
                    <a:cubicBezTo>
                      <a:pt x="39" y="11379"/>
                      <a:pt x="-297" y="9639"/>
                      <a:pt x="288" y="8285"/>
                    </a:cubicBezTo>
                    <a:cubicBezTo>
                      <a:pt x="626" y="7504"/>
                      <a:pt x="1218" y="6988"/>
                      <a:pt x="1883" y="6895"/>
                    </a:cubicBezTo>
                    <a:close/>
                  </a:path>
                </a:pathLst>
              </a:custGeom>
              <a:solidFill>
                <a:srgbClr val="FFFFFF"/>
              </a:solidFill>
              <a:ln w="25400" cap="flat">
                <a:solidFill>
                  <a:srgbClr val="1D4E8A"/>
                </a:solidFill>
                <a:prstDash val="solid"/>
                <a:round/>
              </a:ln>
              <a:effectLst/>
            </p:spPr>
            <p:txBody>
              <a:bodyPr wrap="square" lIns="45718" tIns="45718" rIns="45718" bIns="45718" numCol="1" anchor="ctr">
                <a:noAutofit/>
              </a:bodyPr>
              <a:lstStyle/>
              <a:p>
                <a:pPr algn="ctr">
                  <a:defRPr b="1" sz="900">
                    <a:latin typeface="Arial"/>
                    <a:ea typeface="Arial"/>
                    <a:cs typeface="Arial"/>
                    <a:sym typeface="Arial"/>
                  </a:defRPr>
                </a:pPr>
              </a:p>
            </p:txBody>
          </p:sp>
          <p:sp>
            <p:nvSpPr>
              <p:cNvPr id="808" name="Shape"/>
              <p:cNvSpPr/>
              <p:nvPr/>
            </p:nvSpPr>
            <p:spPr>
              <a:xfrm>
                <a:off x="71044" y="45743"/>
                <a:ext cx="1282574" cy="76362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80" y="14010"/>
                    </a:moveTo>
                    <a:cubicBezTo>
                      <a:pt x="899" y="14066"/>
                      <a:pt x="417" y="13902"/>
                      <a:pt x="0" y="13542"/>
                    </a:cubicBezTo>
                    <a:moveTo>
                      <a:pt x="2598" y="19137"/>
                    </a:moveTo>
                    <a:cubicBezTo>
                      <a:pt x="2405" y="19250"/>
                      <a:pt x="2202" y="19325"/>
                      <a:pt x="1994" y="19361"/>
                    </a:cubicBezTo>
                    <a:moveTo>
                      <a:pt x="7802" y="21600"/>
                    </a:moveTo>
                    <a:cubicBezTo>
                      <a:pt x="7657" y="21279"/>
                      <a:pt x="7535" y="20936"/>
                      <a:pt x="7438" y="20577"/>
                    </a:cubicBezTo>
                    <a:moveTo>
                      <a:pt x="14532" y="19050"/>
                    </a:moveTo>
                    <a:cubicBezTo>
                      <a:pt x="14510" y="19430"/>
                      <a:pt x="14462" y="19806"/>
                      <a:pt x="14386" y="20172"/>
                    </a:cubicBezTo>
                    <a:moveTo>
                      <a:pt x="17421" y="12116"/>
                    </a:moveTo>
                    <a:cubicBezTo>
                      <a:pt x="18505" y="12890"/>
                      <a:pt x="19193" y="14504"/>
                      <a:pt x="19193" y="16273"/>
                    </a:cubicBezTo>
                    <a:moveTo>
                      <a:pt x="21600" y="7649"/>
                    </a:moveTo>
                    <a:cubicBezTo>
                      <a:pt x="21423" y="8256"/>
                      <a:pt x="21153" y="8794"/>
                      <a:pt x="20811" y="9222"/>
                    </a:cubicBezTo>
                    <a:moveTo>
                      <a:pt x="19707" y="1814"/>
                    </a:moveTo>
                    <a:cubicBezTo>
                      <a:pt x="19737" y="2059"/>
                      <a:pt x="19751" y="2307"/>
                      <a:pt x="19749" y="2556"/>
                    </a:cubicBezTo>
                    <a:moveTo>
                      <a:pt x="14668" y="947"/>
                    </a:moveTo>
                    <a:cubicBezTo>
                      <a:pt x="14771" y="605"/>
                      <a:pt x="14907" y="286"/>
                      <a:pt x="15073" y="0"/>
                    </a:cubicBezTo>
                    <a:moveTo>
                      <a:pt x="10888" y="1399"/>
                    </a:moveTo>
                    <a:cubicBezTo>
                      <a:pt x="10930" y="1115"/>
                      <a:pt x="10996" y="841"/>
                      <a:pt x="11084" y="582"/>
                    </a:cubicBezTo>
                    <a:moveTo>
                      <a:pt x="6452" y="1676"/>
                    </a:moveTo>
                    <a:cubicBezTo>
                      <a:pt x="6709" y="1897"/>
                      <a:pt x="6947" y="2163"/>
                      <a:pt x="7160" y="2469"/>
                    </a:cubicBezTo>
                    <a:moveTo>
                      <a:pt x="1072" y="7905"/>
                    </a:moveTo>
                    <a:cubicBezTo>
                      <a:pt x="1016" y="7632"/>
                      <a:pt x="974" y="7353"/>
                      <a:pt x="948" y="7071"/>
                    </a:cubicBezTo>
                  </a:path>
                </a:pathLst>
              </a:custGeom>
              <a:noFill/>
              <a:ln w="25400" cap="flat">
                <a:solidFill>
                  <a:srgbClr val="1D4E8A"/>
                </a:solidFill>
                <a:prstDash val="solid"/>
                <a:round/>
              </a:ln>
              <a:effectLst/>
            </p:spPr>
            <p:txBody>
              <a:bodyPr wrap="square" lIns="45718" tIns="45718" rIns="45718" bIns="45718" numCol="1" anchor="ctr">
                <a:noAutofit/>
              </a:bodyPr>
              <a:lstStyle/>
              <a:p>
                <a:pPr algn="ctr">
                  <a:defRPr b="1" sz="900">
                    <a:latin typeface="Arial"/>
                    <a:ea typeface="Arial"/>
                    <a:cs typeface="Arial"/>
                    <a:sym typeface="Arial"/>
                  </a:defRPr>
                </a:pPr>
              </a:p>
            </p:txBody>
          </p:sp>
        </p:grpSp>
        <p:sp>
          <p:nvSpPr>
            <p:cNvPr id="810" name="Cognitive Industry 4.0"/>
            <p:cNvSpPr txBox="1"/>
            <p:nvPr/>
          </p:nvSpPr>
          <p:spPr>
            <a:xfrm>
              <a:off x="252230" y="190786"/>
              <a:ext cx="796277" cy="46869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lgn="ctr">
                <a:defRPr b="1" sz="900">
                  <a:latin typeface="Arial"/>
                  <a:ea typeface="Arial"/>
                  <a:cs typeface="Arial"/>
                  <a:sym typeface="Arial"/>
                </a:defRPr>
              </a:lvl1pPr>
            </a:lstStyle>
            <a:p>
              <a:pPr/>
              <a:r>
                <a:t>Energy efficient edge</a:t>
              </a:r>
            </a:p>
          </p:txBody>
        </p:sp>
      </p:grpSp>
    </p:spTree>
  </p:cSld>
  <p:clrMapOvr>
    <a:masterClrMapping/>
  </p:clrMapOvr>
  <p:transition xmlns:p14="http://schemas.microsoft.com/office/powerpoint/2010/main" spd="med" advClick="1"/>
</p:sld>
</file>

<file path=ppt/slides/slide5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813" name="Slide Number"/>
          <p:cNvSpPr txBox="1"/>
          <p:nvPr>
            <p:ph type="sldNum" sz="quarter" idx="4294967295"/>
          </p:nvPr>
        </p:nvSpPr>
        <p:spPr>
          <a:xfrm>
            <a:off x="2256883" y="4951674"/>
            <a:ext cx="267636" cy="389638"/>
          </a:xfrm>
          <a:prstGeom prst="rect">
            <a:avLst/>
          </a:prstGeom>
          <a:extLst>
            <a:ext uri="{C572A759-6A51-4108-AA02-DFA0A04FC94B}">
              <ma14:wrappingTextBoxFlag xmlns:ma14="http://schemas.microsoft.com/office/mac/drawingml/2011/main" val="1"/>
            </a:ext>
          </a:extLst>
        </p:spPr>
        <p:txBody>
          <a:bodyPr anchor="ctr"/>
          <a:lstStyle>
            <a:lvl1pPr algn="ctr" defTabSz="457200">
              <a:spcBef>
                <a:spcPts val="500"/>
              </a:spcBef>
              <a:defRPr sz="2200">
                <a:latin typeface="Arial"/>
                <a:ea typeface="Arial"/>
                <a:cs typeface="Arial"/>
                <a:sym typeface="Arial"/>
              </a:defRPr>
            </a:lvl1pPr>
          </a:lstStyle>
          <a:p>
            <a:pPr/>
            <a:fld id="{86CB4B4D-7CA3-9044-876B-883B54F8677D}" type="slidenum"/>
          </a:p>
        </p:txBody>
      </p:sp>
      <p:sp>
        <p:nvSpPr>
          <p:cNvPr id="814" name="Network platform for the programmable world"/>
          <p:cNvSpPr txBox="1"/>
          <p:nvPr>
            <p:ph type="title"/>
          </p:nvPr>
        </p:nvSpPr>
        <p:spPr>
          <a:xfrm>
            <a:off x="323850" y="179999"/>
            <a:ext cx="8496300" cy="904801"/>
          </a:xfrm>
          <a:prstGeom prst="rect">
            <a:avLst/>
          </a:prstGeom>
        </p:spPr>
        <p:txBody>
          <a:bodyPr/>
          <a:lstStyle>
            <a:lvl1pPr>
              <a:defRPr sz="2700"/>
            </a:lvl1pPr>
          </a:lstStyle>
          <a:p>
            <a:pPr/>
            <a:r>
              <a:t>1. Network platform for the programmable world</a:t>
            </a:r>
          </a:p>
        </p:txBody>
      </p:sp>
      <p:sp>
        <p:nvSpPr>
          <p:cNvPr id="815" name="Objective…"/>
          <p:cNvSpPr txBox="1"/>
          <p:nvPr>
            <p:ph type="body" idx="1"/>
          </p:nvPr>
        </p:nvSpPr>
        <p:spPr>
          <a:xfrm>
            <a:off x="323999" y="1079998"/>
            <a:ext cx="8482874" cy="2915126"/>
          </a:xfrm>
          <a:prstGeom prst="rect">
            <a:avLst/>
          </a:prstGeom>
        </p:spPr>
        <p:txBody>
          <a:bodyPr/>
          <a:lstStyle/>
          <a:p>
            <a:pPr marL="0" indent="0" defTabSz="315468">
              <a:lnSpc>
                <a:spcPct val="90000"/>
              </a:lnSpc>
              <a:spcBef>
                <a:spcPts val="300"/>
              </a:spcBef>
              <a:buSzTx/>
              <a:buNone/>
              <a:defRPr b="1" sz="1500"/>
            </a:pPr>
            <a:r>
              <a:t>Objective</a:t>
            </a:r>
            <a:r>
              <a:rPr b="0"/>
              <a:t>:</a:t>
            </a:r>
          </a:p>
          <a:p>
            <a:pPr marL="236599" indent="-236599" defTabSz="315468">
              <a:lnSpc>
                <a:spcPct val="90000"/>
              </a:lnSpc>
              <a:spcBef>
                <a:spcPts val="300"/>
              </a:spcBef>
              <a:defRPr sz="1500"/>
            </a:pPr>
            <a:r>
              <a:t>Dynamic network re-configuration</a:t>
            </a:r>
          </a:p>
          <a:p>
            <a:pPr marL="236599" indent="-236599" defTabSz="315468">
              <a:lnSpc>
                <a:spcPct val="90000"/>
              </a:lnSpc>
              <a:spcBef>
                <a:spcPts val="300"/>
              </a:spcBef>
              <a:defRPr sz="1500"/>
            </a:pPr>
            <a:r>
              <a:t>Runtime network deployment/re-configuration</a:t>
            </a:r>
          </a:p>
          <a:p>
            <a:pPr marL="236599" indent="-236599" defTabSz="315468">
              <a:lnSpc>
                <a:spcPct val="90000"/>
              </a:lnSpc>
              <a:spcBef>
                <a:spcPts val="300"/>
              </a:spcBef>
              <a:defRPr sz="1500"/>
            </a:pPr>
            <a:r>
              <a:t>Addressing security, scalability, realtime etc. around microsystem SoS</a:t>
            </a:r>
          </a:p>
          <a:p>
            <a:pPr marL="0" indent="0" defTabSz="315468">
              <a:lnSpc>
                <a:spcPct val="90000"/>
              </a:lnSpc>
              <a:spcBef>
                <a:spcPts val="300"/>
              </a:spcBef>
              <a:buSzTx/>
              <a:buNone/>
              <a:defRPr b="1" sz="1500"/>
            </a:pPr>
          </a:p>
          <a:p>
            <a:pPr marL="0" indent="0" defTabSz="315468">
              <a:lnSpc>
                <a:spcPct val="90000"/>
              </a:lnSpc>
              <a:spcBef>
                <a:spcPts val="300"/>
              </a:spcBef>
              <a:buSzTx/>
              <a:buNone/>
              <a:defRPr b="1" sz="1500"/>
            </a:pPr>
            <a:r>
              <a:t>Approach</a:t>
            </a:r>
            <a:r>
              <a:rPr b="0"/>
              <a:t>:</a:t>
            </a:r>
          </a:p>
          <a:p>
            <a:pPr marL="236599" indent="-236599" defTabSz="315468">
              <a:lnSpc>
                <a:spcPct val="90000"/>
              </a:lnSpc>
              <a:spcBef>
                <a:spcPts val="300"/>
              </a:spcBef>
              <a:defRPr sz="1500"/>
            </a:pPr>
            <a:r>
              <a:t>Secure and self contained local clouds adaptation to 6G</a:t>
            </a:r>
          </a:p>
          <a:p>
            <a:pPr marL="0" indent="0" defTabSz="315468">
              <a:lnSpc>
                <a:spcPct val="90000"/>
              </a:lnSpc>
              <a:spcBef>
                <a:spcPts val="300"/>
              </a:spcBef>
              <a:buSzTx/>
              <a:buNone/>
              <a:defRPr sz="1500"/>
            </a:pPr>
          </a:p>
          <a:p>
            <a:pPr marL="0" indent="0" defTabSz="315468">
              <a:lnSpc>
                <a:spcPct val="90000"/>
              </a:lnSpc>
              <a:spcBef>
                <a:spcPts val="300"/>
              </a:spcBef>
              <a:buSzTx/>
              <a:buNone/>
              <a:defRPr b="1" sz="1500"/>
            </a:pPr>
            <a:r>
              <a:t>LTU expertise &amp; background</a:t>
            </a:r>
            <a:r>
              <a:rPr b="0"/>
              <a:t>:</a:t>
            </a:r>
          </a:p>
          <a:p>
            <a:pPr marL="236599" indent="-236599" defTabSz="315468">
              <a:lnSpc>
                <a:spcPct val="90000"/>
              </a:lnSpc>
              <a:spcBef>
                <a:spcPts val="300"/>
              </a:spcBef>
              <a:defRPr sz="1500"/>
            </a:pPr>
            <a:r>
              <a:t>Pioneering local cloud architecture and concepts for secure and mission critical solutions. A basic part of the Eclipse Arrowhead framework </a:t>
            </a:r>
          </a:p>
          <a:p>
            <a:pPr marL="236599" indent="-236599" defTabSz="315468">
              <a:lnSpc>
                <a:spcPct val="90000"/>
              </a:lnSpc>
              <a:spcBef>
                <a:spcPts val="300"/>
              </a:spcBef>
              <a:defRPr sz="1500"/>
            </a:pPr>
            <a:r>
              <a:t>Professor Jerker Delsing</a:t>
            </a:r>
          </a:p>
        </p:txBody>
      </p:sp>
      <p:grpSp>
        <p:nvGrpSpPr>
          <p:cNvPr id="818" name="Enhanced network platform features &amp; services"/>
          <p:cNvGrpSpPr/>
          <p:nvPr/>
        </p:nvGrpSpPr>
        <p:grpSpPr>
          <a:xfrm>
            <a:off x="1832371" y="4144990"/>
            <a:ext cx="1542997" cy="524796"/>
            <a:chOff x="-1" y="0"/>
            <a:chExt cx="1542996" cy="524795"/>
          </a:xfrm>
        </p:grpSpPr>
        <p:sp>
          <p:nvSpPr>
            <p:cNvPr id="816" name="Rounded Rectangle"/>
            <p:cNvSpPr/>
            <p:nvPr/>
          </p:nvSpPr>
          <p:spPr>
            <a:xfrm>
              <a:off x="-2" y="-1"/>
              <a:ext cx="1542998" cy="524796"/>
            </a:xfrm>
            <a:prstGeom prst="roundRect">
              <a:avLst>
                <a:gd name="adj" fmla="val 21673"/>
              </a:avLst>
            </a:prstGeom>
            <a:gradFill flip="none" rotWithShape="1">
              <a:gsLst>
                <a:gs pos="0">
                  <a:srgbClr val="002043"/>
                </a:gs>
                <a:gs pos="100000">
                  <a:srgbClr val="B5B8C3"/>
                </a:gs>
              </a:gsLst>
              <a:lin ang="16200000" scaled="0"/>
            </a:gradFill>
            <a:ln w="19050" cap="flat">
              <a:solidFill>
                <a:schemeClr val="accent4"/>
              </a:solidFill>
              <a:prstDash val="solid"/>
              <a:round/>
            </a:ln>
            <a:effectLst>
              <a:outerShdw sx="100000" sy="100000" kx="0" ky="0" algn="b" rotWithShape="0" blurRad="38100" dist="23000" dir="5400000">
                <a:srgbClr val="000000">
                  <a:alpha val="35000"/>
                </a:srgbClr>
              </a:outerShdw>
            </a:effectLst>
          </p:spPr>
          <p:txBody>
            <a:bodyPr wrap="square" lIns="45718" tIns="45718" rIns="45718" bIns="45718" numCol="1" anchor="ctr">
              <a:noAutofit/>
            </a:bodyPr>
            <a:lstStyle/>
            <a:p>
              <a:pPr>
                <a:defRPr sz="900">
                  <a:solidFill>
                    <a:srgbClr val="FFFFFF"/>
                  </a:solidFill>
                  <a:latin typeface="Arial"/>
                  <a:ea typeface="Arial"/>
                  <a:cs typeface="Arial"/>
                  <a:sym typeface="Arial"/>
                </a:defRPr>
              </a:pPr>
            </a:p>
          </p:txBody>
        </p:sp>
        <p:sp>
          <p:nvSpPr>
            <p:cNvPr id="817" name="Enhanced network platform features &amp; services"/>
            <p:cNvSpPr txBox="1"/>
            <p:nvPr/>
          </p:nvSpPr>
          <p:spPr>
            <a:xfrm>
              <a:off x="42836" y="28044"/>
              <a:ext cx="1457322" cy="46869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defRPr sz="900">
                  <a:solidFill>
                    <a:srgbClr val="FFFFFF"/>
                  </a:solidFill>
                  <a:latin typeface="Arial"/>
                  <a:ea typeface="Arial"/>
                  <a:cs typeface="Arial"/>
                  <a:sym typeface="Arial"/>
                </a:defRPr>
              </a:lvl1pPr>
            </a:lstStyle>
            <a:p>
              <a:pPr/>
              <a:r>
                <a:t>Enhanced network platform features &amp; services</a:t>
              </a:r>
            </a:p>
          </p:txBody>
        </p:sp>
      </p:grpSp>
      <p:grpSp>
        <p:nvGrpSpPr>
          <p:cNvPr id="821" name="Digital infrastructure for the programmable world"/>
          <p:cNvGrpSpPr/>
          <p:nvPr/>
        </p:nvGrpSpPr>
        <p:grpSpPr>
          <a:xfrm>
            <a:off x="3557496" y="4148167"/>
            <a:ext cx="1536647" cy="518445"/>
            <a:chOff x="-1" y="-1"/>
            <a:chExt cx="1536645" cy="518444"/>
          </a:xfrm>
        </p:grpSpPr>
        <p:sp>
          <p:nvSpPr>
            <p:cNvPr id="819" name="Rounded Rectangle"/>
            <p:cNvSpPr/>
            <p:nvPr/>
          </p:nvSpPr>
          <p:spPr>
            <a:xfrm>
              <a:off x="-2" y="-2"/>
              <a:ext cx="1536647" cy="518446"/>
            </a:xfrm>
            <a:prstGeom prst="roundRect">
              <a:avLst>
                <a:gd name="adj" fmla="val 22455"/>
              </a:avLst>
            </a:prstGeom>
            <a:solidFill>
              <a:srgbClr val="FF2600"/>
            </a:solidFill>
            <a:ln w="25400" cap="flat">
              <a:solidFill>
                <a:schemeClr val="accent1"/>
              </a:solidFill>
              <a:prstDash val="solid"/>
              <a:round/>
            </a:ln>
            <a:effectLst>
              <a:outerShdw sx="100000" sy="100000" kx="0" ky="0" algn="b" rotWithShape="0" blurRad="38100" dist="23000" dir="5400000">
                <a:srgbClr val="000000">
                  <a:alpha val="35000"/>
                </a:srgbClr>
              </a:outerShdw>
            </a:effectLst>
          </p:spPr>
          <p:txBody>
            <a:bodyPr wrap="square" lIns="45718" tIns="45718" rIns="45718" bIns="45718" numCol="1" anchor="ctr">
              <a:noAutofit/>
            </a:bodyPr>
            <a:lstStyle/>
            <a:p>
              <a:pPr>
                <a:defRPr sz="900">
                  <a:latin typeface="Arial"/>
                  <a:ea typeface="Arial"/>
                  <a:cs typeface="Arial"/>
                  <a:sym typeface="Arial"/>
                </a:defRPr>
              </a:pPr>
            </a:p>
          </p:txBody>
        </p:sp>
        <p:sp>
          <p:nvSpPr>
            <p:cNvPr id="820" name="Digital infrastructure for the programmable world"/>
            <p:cNvSpPr txBox="1"/>
            <p:nvPr/>
          </p:nvSpPr>
          <p:spPr>
            <a:xfrm>
              <a:off x="46797" y="88369"/>
              <a:ext cx="1443049" cy="34169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defRPr sz="900">
                  <a:latin typeface="Arial"/>
                  <a:ea typeface="Arial"/>
                  <a:cs typeface="Arial"/>
                  <a:sym typeface="Arial"/>
                </a:defRPr>
              </a:lvl1pPr>
            </a:lstStyle>
            <a:p>
              <a:pPr/>
              <a:r>
                <a:t>Digital infrastructure for the programmable world</a:t>
              </a:r>
            </a:p>
          </p:txBody>
        </p:sp>
      </p:grpSp>
    </p:spTree>
  </p:cSld>
  <p:clrMapOvr>
    <a:masterClrMapping/>
  </p:clrMapOvr>
  <p:transition xmlns:p14="http://schemas.microsoft.com/office/powerpoint/2010/main" spd="med" advClick="1"/>
</p:sld>
</file>

<file path=ppt/slides/slide5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823" name="Slide Number"/>
          <p:cNvSpPr txBox="1"/>
          <p:nvPr>
            <p:ph type="sldNum" sz="quarter" idx="4294967295"/>
          </p:nvPr>
        </p:nvSpPr>
        <p:spPr>
          <a:xfrm>
            <a:off x="2256883" y="4951674"/>
            <a:ext cx="267636" cy="389638"/>
          </a:xfrm>
          <a:prstGeom prst="rect">
            <a:avLst/>
          </a:prstGeom>
          <a:extLst>
            <a:ext uri="{C572A759-6A51-4108-AA02-DFA0A04FC94B}">
              <ma14:wrappingTextBoxFlag xmlns:ma14="http://schemas.microsoft.com/office/mac/drawingml/2011/main" val="1"/>
            </a:ext>
          </a:extLst>
        </p:spPr>
        <p:txBody>
          <a:bodyPr anchor="ctr"/>
          <a:lstStyle>
            <a:lvl1pPr algn="ctr" defTabSz="457200">
              <a:spcBef>
                <a:spcPts val="500"/>
              </a:spcBef>
              <a:defRPr sz="2200">
                <a:latin typeface="Arial"/>
                <a:ea typeface="Arial"/>
                <a:cs typeface="Arial"/>
                <a:sym typeface="Arial"/>
              </a:defRPr>
            </a:lvl1pPr>
          </a:lstStyle>
          <a:p>
            <a:pPr/>
            <a:fld id="{86CB4B4D-7CA3-9044-876B-883B54F8677D}" type="slidenum"/>
          </a:p>
        </p:txBody>
      </p:sp>
      <p:sp>
        <p:nvSpPr>
          <p:cNvPr id="824" name="Network platform for the programmable world"/>
          <p:cNvSpPr txBox="1"/>
          <p:nvPr>
            <p:ph type="title"/>
          </p:nvPr>
        </p:nvSpPr>
        <p:spPr>
          <a:xfrm>
            <a:off x="323850" y="179999"/>
            <a:ext cx="8571956" cy="904801"/>
          </a:xfrm>
          <a:prstGeom prst="rect">
            <a:avLst/>
          </a:prstGeom>
        </p:spPr>
        <p:txBody>
          <a:bodyPr/>
          <a:lstStyle>
            <a:lvl1pPr>
              <a:defRPr sz="2700"/>
            </a:lvl1pPr>
          </a:lstStyle>
          <a:p>
            <a:pPr/>
            <a:r>
              <a:t>1. Network platform for the programmable world</a:t>
            </a:r>
          </a:p>
        </p:txBody>
      </p:sp>
      <p:sp>
        <p:nvSpPr>
          <p:cNvPr id="825" name="Objective…"/>
          <p:cNvSpPr txBox="1"/>
          <p:nvPr>
            <p:ph type="body" idx="1"/>
          </p:nvPr>
        </p:nvSpPr>
        <p:spPr>
          <a:xfrm>
            <a:off x="323999" y="1079998"/>
            <a:ext cx="8482874" cy="2915126"/>
          </a:xfrm>
          <a:prstGeom prst="rect">
            <a:avLst/>
          </a:prstGeom>
        </p:spPr>
        <p:txBody>
          <a:bodyPr/>
          <a:lstStyle/>
          <a:p>
            <a:pPr marL="0" indent="0" defTabSz="315468">
              <a:spcBef>
                <a:spcPts val="300"/>
              </a:spcBef>
              <a:buSzTx/>
              <a:buNone/>
              <a:defRPr b="1" sz="1400"/>
            </a:pPr>
            <a:r>
              <a:t>Objective:</a:t>
            </a:r>
          </a:p>
          <a:p>
            <a:pPr marL="123444" indent="-236599" defTabSz="315468">
              <a:spcBef>
                <a:spcPts val="300"/>
              </a:spcBef>
              <a:defRPr sz="1400"/>
            </a:pPr>
            <a:r>
              <a:t>Enabling modularity and autonomy for the factory floor reconfigurability by novel programming approach based on portable software components</a:t>
            </a:r>
            <a:endParaRPr sz="1500"/>
          </a:p>
          <a:p>
            <a:pPr marL="0" indent="0" defTabSz="315468">
              <a:spcBef>
                <a:spcPts val="300"/>
              </a:spcBef>
              <a:buSzTx/>
              <a:buNone/>
              <a:defRPr b="1" sz="1400"/>
            </a:pPr>
          </a:p>
          <a:p>
            <a:pPr marL="0" indent="0" defTabSz="315468">
              <a:spcBef>
                <a:spcPts val="300"/>
              </a:spcBef>
              <a:buSzTx/>
              <a:buNone/>
              <a:defRPr b="1" sz="1400"/>
            </a:pPr>
            <a:r>
              <a:t>Approach</a:t>
            </a:r>
            <a:endParaRPr sz="1500"/>
          </a:p>
          <a:p>
            <a:pPr marL="123444" indent="-236599" defTabSz="315468">
              <a:spcBef>
                <a:spcPts val="300"/>
              </a:spcBef>
              <a:defRPr sz="1400"/>
            </a:pPr>
            <a:r>
              <a:t>Adoption and further enhancement of the Universal Automation concepts based on the combination of leading international standards and AI </a:t>
            </a:r>
            <a:endParaRPr sz="1500"/>
          </a:p>
          <a:p>
            <a:pPr lvl="1" marL="552069" indent="-236599" defTabSz="315468">
              <a:spcBef>
                <a:spcPts val="300"/>
              </a:spcBef>
              <a:buChar char="▪"/>
              <a:defRPr sz="1400"/>
            </a:pPr>
          </a:p>
          <a:p>
            <a:pPr marL="0" indent="0" defTabSz="315468">
              <a:spcBef>
                <a:spcPts val="300"/>
              </a:spcBef>
              <a:buSzTx/>
              <a:buNone/>
              <a:defRPr b="1" sz="1400"/>
            </a:pPr>
            <a:r>
              <a:t>LTU expertise &amp; background</a:t>
            </a:r>
          </a:p>
          <a:p>
            <a:pPr marL="172595" indent="-285750" defTabSz="315468">
              <a:spcBef>
                <a:spcPts val="300"/>
              </a:spcBef>
              <a:defRPr sz="1400"/>
            </a:pPr>
            <a:r>
              <a:t>More than 20 years experience of participating in the international research on novel software architectures for industrial automation</a:t>
            </a:r>
            <a:endParaRPr sz="1500"/>
          </a:p>
          <a:p>
            <a:pPr marL="172595" indent="-285750" defTabSz="315468">
              <a:spcBef>
                <a:spcPts val="300"/>
              </a:spcBef>
              <a:defRPr sz="1400"/>
            </a:pPr>
            <a:r>
              <a:t>Professor Valeriy Vyatkin, Dr Sandeep Patil, Dr Chen-Wei Yang</a:t>
            </a:r>
          </a:p>
        </p:txBody>
      </p:sp>
      <p:grpSp>
        <p:nvGrpSpPr>
          <p:cNvPr id="828" name="Digital infrastructure for the programmable world"/>
          <p:cNvGrpSpPr/>
          <p:nvPr/>
        </p:nvGrpSpPr>
        <p:grpSpPr>
          <a:xfrm>
            <a:off x="3557496" y="4148167"/>
            <a:ext cx="1536647" cy="518445"/>
            <a:chOff x="-1" y="-1"/>
            <a:chExt cx="1536645" cy="518444"/>
          </a:xfrm>
        </p:grpSpPr>
        <p:sp>
          <p:nvSpPr>
            <p:cNvPr id="826" name="Rounded Rectangle"/>
            <p:cNvSpPr/>
            <p:nvPr/>
          </p:nvSpPr>
          <p:spPr>
            <a:xfrm>
              <a:off x="-2" y="-2"/>
              <a:ext cx="1536647" cy="518446"/>
            </a:xfrm>
            <a:prstGeom prst="roundRect">
              <a:avLst>
                <a:gd name="adj" fmla="val 22455"/>
              </a:avLst>
            </a:prstGeom>
            <a:solidFill>
              <a:srgbClr val="FF2600"/>
            </a:solidFill>
            <a:ln w="25400" cap="flat">
              <a:solidFill>
                <a:schemeClr val="accent1"/>
              </a:solidFill>
              <a:prstDash val="solid"/>
              <a:round/>
            </a:ln>
            <a:effectLst>
              <a:outerShdw sx="100000" sy="100000" kx="0" ky="0" algn="b" rotWithShape="0" blurRad="38100" dist="23000" dir="5400000">
                <a:srgbClr val="000000">
                  <a:alpha val="35000"/>
                </a:srgbClr>
              </a:outerShdw>
            </a:effectLst>
          </p:spPr>
          <p:txBody>
            <a:bodyPr wrap="square" lIns="45718" tIns="45718" rIns="45718" bIns="45718" numCol="1" anchor="ctr">
              <a:noAutofit/>
            </a:bodyPr>
            <a:lstStyle/>
            <a:p>
              <a:pPr>
                <a:defRPr sz="900">
                  <a:latin typeface="Arial"/>
                  <a:ea typeface="Arial"/>
                  <a:cs typeface="Arial"/>
                  <a:sym typeface="Arial"/>
                </a:defRPr>
              </a:pPr>
            </a:p>
          </p:txBody>
        </p:sp>
        <p:sp>
          <p:nvSpPr>
            <p:cNvPr id="827" name="Digital infrastructure for the programmable world"/>
            <p:cNvSpPr txBox="1"/>
            <p:nvPr/>
          </p:nvSpPr>
          <p:spPr>
            <a:xfrm>
              <a:off x="46797" y="88369"/>
              <a:ext cx="1443049" cy="34169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defRPr sz="900">
                  <a:latin typeface="Arial"/>
                  <a:ea typeface="Arial"/>
                  <a:cs typeface="Arial"/>
                  <a:sym typeface="Arial"/>
                </a:defRPr>
              </a:lvl1pPr>
            </a:lstStyle>
            <a:p>
              <a:pPr/>
              <a:r>
                <a:t>Digital infrastructure for the programmable world</a:t>
              </a:r>
            </a:p>
          </p:txBody>
        </p:sp>
      </p:grpSp>
      <p:grpSp>
        <p:nvGrpSpPr>
          <p:cNvPr id="831" name="Network as mediator for intelligent machines"/>
          <p:cNvGrpSpPr/>
          <p:nvPr/>
        </p:nvGrpSpPr>
        <p:grpSpPr>
          <a:xfrm>
            <a:off x="2789032" y="4078216"/>
            <a:ext cx="636476" cy="592933"/>
            <a:chOff x="-1" y="0"/>
            <a:chExt cx="636475" cy="592931"/>
          </a:xfrm>
        </p:grpSpPr>
        <p:sp>
          <p:nvSpPr>
            <p:cNvPr id="829" name="Rounded Rectangle"/>
            <p:cNvSpPr/>
            <p:nvPr/>
          </p:nvSpPr>
          <p:spPr>
            <a:xfrm>
              <a:off x="-2" y="0"/>
              <a:ext cx="636476" cy="592932"/>
            </a:xfrm>
            <a:prstGeom prst="roundRect">
              <a:avLst>
                <a:gd name="adj" fmla="val 19099"/>
              </a:avLst>
            </a:prstGeom>
            <a:gradFill flip="none" rotWithShape="1">
              <a:gsLst>
                <a:gs pos="0">
                  <a:srgbClr val="002043"/>
                </a:gs>
                <a:gs pos="100000">
                  <a:srgbClr val="B5B8C3"/>
                </a:gs>
              </a:gsLst>
              <a:lin ang="16200000" scaled="0"/>
            </a:gradFill>
            <a:ln w="19050" cap="flat">
              <a:solidFill>
                <a:schemeClr val="accent4"/>
              </a:solidFill>
              <a:prstDash val="solid"/>
              <a:round/>
            </a:ln>
            <a:effectLst>
              <a:outerShdw sx="100000" sy="100000" kx="0" ky="0" algn="b" rotWithShape="0" blurRad="38100" dist="23000" dir="5400000">
                <a:srgbClr val="000000">
                  <a:alpha val="35000"/>
                </a:srgbClr>
              </a:outerShdw>
            </a:effectLst>
          </p:spPr>
          <p:txBody>
            <a:bodyPr wrap="square" lIns="45718" tIns="45718" rIns="45718" bIns="45718" numCol="1" anchor="ctr">
              <a:noAutofit/>
            </a:bodyPr>
            <a:lstStyle/>
            <a:p>
              <a:pPr>
                <a:defRPr sz="700">
                  <a:solidFill>
                    <a:srgbClr val="FFFFFF"/>
                  </a:solidFill>
                  <a:latin typeface="Arial"/>
                  <a:ea typeface="Arial"/>
                  <a:cs typeface="Arial"/>
                  <a:sym typeface="Arial"/>
                </a:defRPr>
              </a:pPr>
            </a:p>
          </p:txBody>
        </p:sp>
        <p:sp>
          <p:nvSpPr>
            <p:cNvPr id="830" name="Network as mediator for intelligent machines"/>
            <p:cNvSpPr txBox="1"/>
            <p:nvPr/>
          </p:nvSpPr>
          <p:spPr>
            <a:xfrm>
              <a:off x="42693" y="29947"/>
              <a:ext cx="551086" cy="53302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defRPr sz="700">
                  <a:solidFill>
                    <a:srgbClr val="FFFFFF"/>
                  </a:solidFill>
                  <a:latin typeface="Arial"/>
                  <a:ea typeface="Arial"/>
                  <a:cs typeface="Arial"/>
                  <a:sym typeface="Arial"/>
                </a:defRPr>
              </a:lvl1pPr>
            </a:lstStyle>
            <a:p>
              <a:pPr/>
              <a:r>
                <a:t>Network as mediator for intelligent machines</a:t>
              </a:r>
            </a:p>
          </p:txBody>
        </p:sp>
      </p:grpSp>
      <p:grpSp>
        <p:nvGrpSpPr>
          <p:cNvPr id="834" name="Connected intelligent machines"/>
          <p:cNvGrpSpPr/>
          <p:nvPr/>
        </p:nvGrpSpPr>
        <p:grpSpPr>
          <a:xfrm>
            <a:off x="5296825" y="4105882"/>
            <a:ext cx="1270008" cy="586583"/>
            <a:chOff x="0" y="-1"/>
            <a:chExt cx="1270006" cy="586582"/>
          </a:xfrm>
        </p:grpSpPr>
        <p:sp>
          <p:nvSpPr>
            <p:cNvPr id="832" name="Arrow"/>
            <p:cNvSpPr/>
            <p:nvPr/>
          </p:nvSpPr>
          <p:spPr>
            <a:xfrm>
              <a:off x="0" y="-2"/>
              <a:ext cx="1270007" cy="586584"/>
            </a:xfrm>
            <a:prstGeom prst="rightArrow">
              <a:avLst>
                <a:gd name="adj1" fmla="val 71236"/>
                <a:gd name="adj2" fmla="val 138192"/>
              </a:avLst>
            </a:prstGeom>
            <a:gradFill flip="none" rotWithShape="1">
              <a:gsLst>
                <a:gs pos="0">
                  <a:srgbClr val="002043"/>
                </a:gs>
                <a:gs pos="100000">
                  <a:srgbClr val="B5B8C3"/>
                </a:gs>
              </a:gsLst>
              <a:lin ang="16200000" scaled="0"/>
            </a:gradFill>
            <a:ln w="19050" cap="flat">
              <a:solidFill>
                <a:schemeClr val="accent4"/>
              </a:solidFill>
              <a:prstDash val="solid"/>
              <a:round/>
            </a:ln>
            <a:effectLst>
              <a:outerShdw sx="100000" sy="100000" kx="0" ky="0" algn="b" rotWithShape="0" blurRad="38100" dist="23000" dir="5400000">
                <a:srgbClr val="000000">
                  <a:alpha val="35000"/>
                </a:srgbClr>
              </a:outerShdw>
            </a:effectLst>
          </p:spPr>
          <p:txBody>
            <a:bodyPr wrap="square" lIns="45718" tIns="45718" rIns="45718" bIns="45718" numCol="1" anchor="ctr">
              <a:noAutofit/>
            </a:bodyPr>
            <a:lstStyle/>
            <a:p>
              <a:pPr>
                <a:defRPr sz="700">
                  <a:solidFill>
                    <a:srgbClr val="FFFFFF"/>
                  </a:solidFill>
                  <a:latin typeface="Arial"/>
                  <a:ea typeface="Arial"/>
                  <a:cs typeface="Arial"/>
                  <a:sym typeface="Arial"/>
                </a:defRPr>
              </a:pPr>
            </a:p>
          </p:txBody>
        </p:sp>
        <p:sp>
          <p:nvSpPr>
            <p:cNvPr id="833" name="Connected intelligent machines"/>
            <p:cNvSpPr txBox="1"/>
            <p:nvPr/>
          </p:nvSpPr>
          <p:spPr>
            <a:xfrm>
              <a:off x="9525" y="115672"/>
              <a:ext cx="673517" cy="35522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defRPr sz="700">
                  <a:solidFill>
                    <a:srgbClr val="FFFFFF"/>
                  </a:solidFill>
                  <a:latin typeface="Arial"/>
                  <a:ea typeface="Arial"/>
                  <a:cs typeface="Arial"/>
                  <a:sym typeface="Arial"/>
                </a:defRPr>
              </a:lvl1pPr>
            </a:lstStyle>
            <a:p>
              <a:pPr/>
              <a:r>
                <a:t>Connected intelligent machines</a:t>
              </a:r>
            </a:p>
          </p:txBody>
        </p:sp>
      </p:grpSp>
    </p:spTree>
  </p:cSld>
  <p:clrMapOvr>
    <a:masterClrMapping/>
  </p:clrMapOvr>
  <p:transition xmlns:p14="http://schemas.microsoft.com/office/powerpoint/2010/main" spd="med" advClick="1"/>
</p:sld>
</file>

<file path=ppt/slides/slide5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836" name="Slide Number"/>
          <p:cNvSpPr txBox="1"/>
          <p:nvPr>
            <p:ph type="sldNum" sz="quarter" idx="4294967295"/>
          </p:nvPr>
        </p:nvSpPr>
        <p:spPr>
          <a:xfrm>
            <a:off x="2256883" y="4951674"/>
            <a:ext cx="267636" cy="389638"/>
          </a:xfrm>
          <a:prstGeom prst="rect">
            <a:avLst/>
          </a:prstGeom>
          <a:extLst>
            <a:ext uri="{C572A759-6A51-4108-AA02-DFA0A04FC94B}">
              <ma14:wrappingTextBoxFlag xmlns:ma14="http://schemas.microsoft.com/office/mac/drawingml/2011/main" val="1"/>
            </a:ext>
          </a:extLst>
        </p:spPr>
        <p:txBody>
          <a:bodyPr anchor="ctr"/>
          <a:lstStyle>
            <a:lvl1pPr algn="ctr" defTabSz="457200">
              <a:spcBef>
                <a:spcPts val="500"/>
              </a:spcBef>
              <a:defRPr sz="2200">
                <a:latin typeface="Arial"/>
                <a:ea typeface="Arial"/>
                <a:cs typeface="Arial"/>
                <a:sym typeface="Arial"/>
              </a:defRPr>
            </a:lvl1pPr>
          </a:lstStyle>
          <a:p>
            <a:pPr/>
            <a:fld id="{86CB4B4D-7CA3-9044-876B-883B54F8677D}" type="slidenum"/>
          </a:p>
        </p:txBody>
      </p:sp>
      <p:sp>
        <p:nvSpPr>
          <p:cNvPr id="837" name="Click here to add title"/>
          <p:cNvSpPr txBox="1"/>
          <p:nvPr>
            <p:ph type="title"/>
          </p:nvPr>
        </p:nvSpPr>
        <p:spPr>
          <a:xfrm>
            <a:off x="323850" y="179999"/>
            <a:ext cx="8496300" cy="904801"/>
          </a:xfrm>
          <a:prstGeom prst="rect">
            <a:avLst/>
          </a:prstGeom>
        </p:spPr>
        <p:txBody>
          <a:bodyPr/>
          <a:lstStyle/>
          <a:p>
            <a:pPr/>
            <a:r>
              <a:t>2. AI for autonomous self-integrating SoS</a:t>
            </a:r>
          </a:p>
        </p:txBody>
      </p:sp>
      <p:sp>
        <p:nvSpPr>
          <p:cNvPr id="838" name="Objective…"/>
          <p:cNvSpPr txBox="1"/>
          <p:nvPr>
            <p:ph type="body" idx="1"/>
          </p:nvPr>
        </p:nvSpPr>
        <p:spPr>
          <a:xfrm>
            <a:off x="330563" y="1099601"/>
            <a:ext cx="8482874" cy="2928573"/>
          </a:xfrm>
          <a:prstGeom prst="rect">
            <a:avLst/>
          </a:prstGeom>
        </p:spPr>
        <p:txBody>
          <a:bodyPr/>
          <a:lstStyle/>
          <a:p>
            <a:pPr marL="0" indent="0">
              <a:lnSpc>
                <a:spcPct val="90000"/>
              </a:lnSpc>
              <a:buSzTx/>
              <a:buNone/>
              <a:defRPr b="1" sz="1400"/>
            </a:pPr>
            <a:r>
              <a:t>Objective:</a:t>
            </a:r>
          </a:p>
          <a:p>
            <a:pPr>
              <a:lnSpc>
                <a:spcPct val="90000"/>
              </a:lnSpc>
              <a:defRPr sz="1400"/>
            </a:pPr>
            <a:r>
              <a:t>Dynamic data interoperability and policy-driven utility optimisation concept for scalable self-integrating SoS </a:t>
            </a:r>
          </a:p>
          <a:p>
            <a:pPr marL="0" indent="0">
              <a:lnSpc>
                <a:spcPct val="90000"/>
              </a:lnSpc>
              <a:buSzTx/>
              <a:buNone/>
              <a:defRPr b="1" sz="1400"/>
            </a:pPr>
          </a:p>
          <a:p>
            <a:pPr marL="0" indent="0">
              <a:lnSpc>
                <a:spcPct val="90000"/>
              </a:lnSpc>
              <a:buSzTx/>
              <a:buNone/>
              <a:defRPr b="1" sz="1400"/>
            </a:pPr>
            <a:r>
              <a:t>Approach:</a:t>
            </a:r>
            <a:r>
              <a:rPr b="0"/>
              <a:t> </a:t>
            </a:r>
          </a:p>
          <a:p>
            <a:pPr>
              <a:lnSpc>
                <a:spcPct val="90000"/>
              </a:lnSpc>
              <a:defRPr sz="1400"/>
            </a:pPr>
            <a:r>
              <a:t>policy- and knowledge-driven neural M2M message translation in SoS for system utility optimisation (cooperation)</a:t>
            </a:r>
            <a:endParaRPr b="1" sz="1600"/>
          </a:p>
          <a:p>
            <a:pPr marL="0" indent="0">
              <a:lnSpc>
                <a:spcPct val="90000"/>
              </a:lnSpc>
              <a:buSzTx/>
              <a:buNone/>
              <a:defRPr b="1" sz="1600"/>
            </a:pPr>
          </a:p>
          <a:p>
            <a:pPr marL="0" indent="0">
              <a:lnSpc>
                <a:spcPct val="90000"/>
              </a:lnSpc>
              <a:buSzTx/>
              <a:buNone/>
              <a:defRPr b="1" sz="1400"/>
            </a:pPr>
            <a:r>
              <a:t>LTU expertise &amp; background:</a:t>
            </a:r>
            <a:endParaRPr sz="1600"/>
          </a:p>
          <a:p>
            <a:pPr>
              <a:lnSpc>
                <a:spcPct val="90000"/>
              </a:lnSpc>
              <a:defRPr sz="1400"/>
            </a:pPr>
            <a:r>
              <a:t>Extensive experience of NLP and neural/cognitive message transcoding</a:t>
            </a:r>
          </a:p>
          <a:p>
            <a:pPr>
              <a:lnSpc>
                <a:spcPct val="90000"/>
              </a:lnSpc>
              <a:defRPr sz="1400"/>
            </a:pPr>
            <a:r>
              <a:t>Professor Marcus Liwicki, Professor Fredrik Sanding</a:t>
            </a:r>
            <a:br/>
          </a:p>
        </p:txBody>
      </p:sp>
      <p:grpSp>
        <p:nvGrpSpPr>
          <p:cNvPr id="841" name="Self-organising SoS"/>
          <p:cNvGrpSpPr/>
          <p:nvPr/>
        </p:nvGrpSpPr>
        <p:grpSpPr>
          <a:xfrm>
            <a:off x="1375346" y="4051793"/>
            <a:ext cx="1232553" cy="775520"/>
            <a:chOff x="0" y="0"/>
            <a:chExt cx="1232551" cy="775518"/>
          </a:xfrm>
        </p:grpSpPr>
        <p:sp>
          <p:nvSpPr>
            <p:cNvPr id="839" name="Rounded Rectangle"/>
            <p:cNvSpPr/>
            <p:nvPr/>
          </p:nvSpPr>
          <p:spPr>
            <a:xfrm>
              <a:off x="0" y="-1"/>
              <a:ext cx="1232553" cy="775519"/>
            </a:xfrm>
            <a:prstGeom prst="roundRect">
              <a:avLst>
                <a:gd name="adj" fmla="val 21656"/>
              </a:avLst>
            </a:prstGeom>
            <a:gradFill flip="none" rotWithShape="1">
              <a:gsLst>
                <a:gs pos="0">
                  <a:srgbClr val="002043"/>
                </a:gs>
                <a:gs pos="100000">
                  <a:srgbClr val="B5B8C3"/>
                </a:gs>
              </a:gsLst>
              <a:lin ang="16200000" scaled="0"/>
            </a:gradFill>
            <a:ln w="19050" cap="flat">
              <a:solidFill>
                <a:schemeClr val="accent4"/>
              </a:solidFill>
              <a:prstDash val="solid"/>
              <a:round/>
            </a:ln>
            <a:effectLst>
              <a:outerShdw sx="100000" sy="100000" kx="0" ky="0" algn="b" rotWithShape="0" blurRad="38100" dist="23000" dir="5400000">
                <a:srgbClr val="000000">
                  <a:alpha val="35000"/>
                </a:srgbClr>
              </a:outerShdw>
            </a:effectLst>
          </p:spPr>
          <p:txBody>
            <a:bodyPr wrap="square" lIns="45718" tIns="45718" rIns="45718" bIns="45718" numCol="1" anchor="ctr">
              <a:noAutofit/>
            </a:bodyPr>
            <a:lstStyle/>
            <a:p>
              <a:pPr>
                <a:defRPr sz="700">
                  <a:solidFill>
                    <a:srgbClr val="FFFFFF"/>
                  </a:solidFill>
                  <a:latin typeface="Arial"/>
                  <a:ea typeface="Arial"/>
                  <a:cs typeface="Arial"/>
                  <a:sym typeface="Arial"/>
                </a:defRPr>
              </a:pPr>
            </a:p>
          </p:txBody>
        </p:sp>
        <p:sp>
          <p:nvSpPr>
            <p:cNvPr id="840" name="Self-organising SoS"/>
            <p:cNvSpPr txBox="1"/>
            <p:nvPr/>
          </p:nvSpPr>
          <p:spPr>
            <a:xfrm>
              <a:off x="65100" y="280407"/>
              <a:ext cx="1102351" cy="21469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defRPr sz="900">
                  <a:solidFill>
                    <a:srgbClr val="FFFFFF"/>
                  </a:solidFill>
                  <a:latin typeface="Arial"/>
                  <a:ea typeface="Arial"/>
                  <a:cs typeface="Arial"/>
                  <a:sym typeface="Arial"/>
                </a:defRPr>
              </a:lvl1pPr>
            </a:lstStyle>
            <a:p>
              <a:pPr/>
              <a:r>
                <a:t>Self-organising SoS</a:t>
              </a:r>
            </a:p>
          </p:txBody>
        </p:sp>
      </p:grpSp>
      <p:grpSp>
        <p:nvGrpSpPr>
          <p:cNvPr id="844" name="Group"/>
          <p:cNvGrpSpPr/>
          <p:nvPr/>
        </p:nvGrpSpPr>
        <p:grpSpPr>
          <a:xfrm>
            <a:off x="2954256" y="4076793"/>
            <a:ext cx="1325202" cy="725514"/>
            <a:chOff x="-1" y="-1"/>
            <a:chExt cx="1325200" cy="725513"/>
          </a:xfrm>
        </p:grpSpPr>
        <p:sp>
          <p:nvSpPr>
            <p:cNvPr id="842" name="Rounded Rectangle"/>
            <p:cNvSpPr/>
            <p:nvPr/>
          </p:nvSpPr>
          <p:spPr>
            <a:xfrm>
              <a:off x="-2" y="-2"/>
              <a:ext cx="1325202" cy="725515"/>
            </a:xfrm>
            <a:prstGeom prst="roundRect">
              <a:avLst>
                <a:gd name="adj" fmla="val 19099"/>
              </a:avLst>
            </a:prstGeom>
            <a:gradFill flip="none" rotWithShape="1">
              <a:gsLst>
                <a:gs pos="0">
                  <a:srgbClr val="002043"/>
                </a:gs>
                <a:gs pos="100000">
                  <a:srgbClr val="B5B8C3"/>
                </a:gs>
              </a:gsLst>
              <a:lin ang="16200000" scaled="0"/>
            </a:gradFill>
            <a:ln w="19050" cap="flat">
              <a:solidFill>
                <a:schemeClr val="accent4"/>
              </a:solidFill>
              <a:prstDash val="solid"/>
              <a:round/>
            </a:ln>
            <a:effectLst>
              <a:outerShdw sx="100000" sy="100000" kx="0" ky="0" algn="b" rotWithShape="0" blurRad="38100" dist="23000" dir="5400000">
                <a:srgbClr val="000000">
                  <a:alpha val="35000"/>
                </a:srgbClr>
              </a:outerShdw>
            </a:effectLst>
          </p:spPr>
          <p:txBody>
            <a:bodyPr wrap="square" lIns="45718" tIns="45718" rIns="45718" bIns="45718" numCol="1" anchor="ctr">
              <a:noAutofit/>
            </a:bodyPr>
            <a:lstStyle/>
            <a:p>
              <a:pPr>
                <a:defRPr sz="700">
                  <a:solidFill>
                    <a:srgbClr val="FFFFFF"/>
                  </a:solidFill>
                  <a:latin typeface="Arial"/>
                  <a:ea typeface="Arial"/>
                  <a:cs typeface="Arial"/>
                  <a:sym typeface="Arial"/>
                </a:defRPr>
              </a:pPr>
            </a:p>
          </p:txBody>
        </p:sp>
        <p:sp>
          <p:nvSpPr>
            <p:cNvPr id="843" name="Collectively leraning and reasoning machines"/>
            <p:cNvSpPr txBox="1"/>
            <p:nvPr/>
          </p:nvSpPr>
          <p:spPr>
            <a:xfrm>
              <a:off x="52240" y="204397"/>
              <a:ext cx="1220719" cy="31671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defRPr sz="800">
                  <a:solidFill>
                    <a:srgbClr val="FFFFFF"/>
                  </a:solidFill>
                  <a:latin typeface="Arial"/>
                  <a:ea typeface="Arial"/>
                  <a:cs typeface="Arial"/>
                  <a:sym typeface="Arial"/>
                </a:defRPr>
              </a:lvl1pPr>
            </a:lstStyle>
            <a:p>
              <a:pPr/>
              <a:r>
                <a:t>Collectively leraning and reasoning machines</a:t>
              </a:r>
            </a:p>
          </p:txBody>
        </p:sp>
      </p:grpSp>
      <p:grpSp>
        <p:nvGrpSpPr>
          <p:cNvPr id="847" name="Group"/>
          <p:cNvGrpSpPr/>
          <p:nvPr/>
        </p:nvGrpSpPr>
        <p:grpSpPr>
          <a:xfrm>
            <a:off x="4625813" y="4092505"/>
            <a:ext cx="1325202" cy="694097"/>
            <a:chOff x="-1" y="-1"/>
            <a:chExt cx="1325200" cy="694096"/>
          </a:xfrm>
        </p:grpSpPr>
        <p:sp>
          <p:nvSpPr>
            <p:cNvPr id="845" name="Rounded Rectangle"/>
            <p:cNvSpPr/>
            <p:nvPr/>
          </p:nvSpPr>
          <p:spPr>
            <a:xfrm>
              <a:off x="-2" y="-2"/>
              <a:ext cx="1325202" cy="694097"/>
            </a:xfrm>
            <a:prstGeom prst="roundRect">
              <a:avLst>
                <a:gd name="adj" fmla="val 19099"/>
              </a:avLst>
            </a:prstGeom>
            <a:gradFill flip="none" rotWithShape="1">
              <a:gsLst>
                <a:gs pos="0">
                  <a:srgbClr val="002043"/>
                </a:gs>
                <a:gs pos="100000">
                  <a:srgbClr val="B5B8C3"/>
                </a:gs>
              </a:gsLst>
              <a:lin ang="16200000" scaled="0"/>
            </a:gradFill>
            <a:ln w="19050" cap="flat">
              <a:solidFill>
                <a:schemeClr val="accent4"/>
              </a:solidFill>
              <a:prstDash val="solid"/>
              <a:round/>
            </a:ln>
            <a:effectLst>
              <a:outerShdw sx="100000" sy="100000" kx="0" ky="0" algn="b" rotWithShape="0" blurRad="38100" dist="23000" dir="5400000">
                <a:srgbClr val="000000">
                  <a:alpha val="35000"/>
                </a:srgbClr>
              </a:outerShdw>
            </a:effectLst>
          </p:spPr>
          <p:txBody>
            <a:bodyPr wrap="square" lIns="45718" tIns="45718" rIns="45718" bIns="45718" numCol="1" anchor="ctr">
              <a:noAutofit/>
            </a:bodyPr>
            <a:lstStyle/>
            <a:p>
              <a:pPr>
                <a:defRPr sz="700">
                  <a:solidFill>
                    <a:srgbClr val="FFFFFF"/>
                  </a:solidFill>
                  <a:latin typeface="Arial"/>
                  <a:ea typeface="Arial"/>
                  <a:cs typeface="Arial"/>
                  <a:sym typeface="Arial"/>
                </a:defRPr>
              </a:pPr>
            </a:p>
          </p:txBody>
        </p:sp>
        <p:sp>
          <p:nvSpPr>
            <p:cNvPr id="846" name="Ubiquitous fully autonomous SoS"/>
            <p:cNvSpPr txBox="1"/>
            <p:nvPr/>
          </p:nvSpPr>
          <p:spPr>
            <a:xfrm>
              <a:off x="49978" y="144031"/>
              <a:ext cx="1225245" cy="34169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defRPr sz="900">
                  <a:solidFill>
                    <a:srgbClr val="FFFFFF"/>
                  </a:solidFill>
                  <a:latin typeface="Arial"/>
                  <a:ea typeface="Arial"/>
                  <a:cs typeface="Arial"/>
                  <a:sym typeface="Arial"/>
                </a:defRPr>
              </a:lvl1pPr>
            </a:lstStyle>
            <a:p>
              <a:pPr/>
              <a:r>
                <a:t>Ubiquitous fully autonomous SoS</a:t>
              </a:r>
            </a:p>
          </p:txBody>
        </p:sp>
      </p:grpSp>
    </p:spTree>
  </p:cSld>
  <p:clrMapOvr>
    <a:masterClrMapping/>
  </p:clrMapOvr>
  <p:transition xmlns:p14="http://schemas.microsoft.com/office/powerpoint/2010/main" spd="med" advClick="1"/>
</p:sld>
</file>

<file path=ppt/slides/slide5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849" name="Slide Number"/>
          <p:cNvSpPr txBox="1"/>
          <p:nvPr>
            <p:ph type="sldNum" sz="quarter" idx="4294967295"/>
          </p:nvPr>
        </p:nvSpPr>
        <p:spPr>
          <a:xfrm>
            <a:off x="2256883" y="4951674"/>
            <a:ext cx="267636" cy="389638"/>
          </a:xfrm>
          <a:prstGeom prst="rect">
            <a:avLst/>
          </a:prstGeom>
          <a:extLst>
            <a:ext uri="{C572A759-6A51-4108-AA02-DFA0A04FC94B}">
              <ma14:wrappingTextBoxFlag xmlns:ma14="http://schemas.microsoft.com/office/mac/drawingml/2011/main" val="1"/>
            </a:ext>
          </a:extLst>
        </p:spPr>
        <p:txBody>
          <a:bodyPr anchor="ctr"/>
          <a:lstStyle>
            <a:lvl1pPr algn="ctr" defTabSz="457200">
              <a:spcBef>
                <a:spcPts val="500"/>
              </a:spcBef>
              <a:defRPr sz="2200">
                <a:latin typeface="Arial"/>
                <a:ea typeface="Arial"/>
                <a:cs typeface="Arial"/>
                <a:sym typeface="Arial"/>
              </a:defRPr>
            </a:lvl1pPr>
          </a:lstStyle>
          <a:p>
            <a:pPr/>
            <a:fld id="{86CB4B4D-7CA3-9044-876B-883B54F8677D}" type="slidenum"/>
          </a:p>
        </p:txBody>
      </p:sp>
      <p:sp>
        <p:nvSpPr>
          <p:cNvPr id="850" name="Network platform for the programmable world"/>
          <p:cNvSpPr txBox="1"/>
          <p:nvPr>
            <p:ph type="title"/>
          </p:nvPr>
        </p:nvSpPr>
        <p:spPr>
          <a:xfrm>
            <a:off x="323850" y="179999"/>
            <a:ext cx="8496300" cy="904801"/>
          </a:xfrm>
          <a:prstGeom prst="rect">
            <a:avLst/>
          </a:prstGeom>
        </p:spPr>
        <p:txBody>
          <a:bodyPr/>
          <a:lstStyle>
            <a:lvl1pPr>
              <a:defRPr sz="2700"/>
            </a:lvl1pPr>
          </a:lstStyle>
          <a:p>
            <a:pPr/>
            <a:r>
              <a:t>2. Service Matchmaking for Authorised Systems</a:t>
            </a:r>
          </a:p>
        </p:txBody>
      </p:sp>
      <p:sp>
        <p:nvSpPr>
          <p:cNvPr id="851" name="Objective…"/>
          <p:cNvSpPr txBox="1"/>
          <p:nvPr>
            <p:ph type="body" idx="1"/>
          </p:nvPr>
        </p:nvSpPr>
        <p:spPr>
          <a:xfrm>
            <a:off x="467543" y="1084798"/>
            <a:ext cx="8339329" cy="2910325"/>
          </a:xfrm>
          <a:prstGeom prst="rect">
            <a:avLst/>
          </a:prstGeom>
        </p:spPr>
        <p:txBody>
          <a:bodyPr/>
          <a:lstStyle/>
          <a:p>
            <a:pPr marL="0" indent="0" defTabSz="290230">
              <a:spcBef>
                <a:spcPts val="200"/>
              </a:spcBef>
              <a:buSzTx/>
              <a:buNone/>
              <a:defRPr b="1" sz="1300"/>
            </a:pPr>
            <a:r>
              <a:t>Objective:</a:t>
            </a:r>
          </a:p>
          <a:p>
            <a:pPr marL="79276" indent="-217672" defTabSz="290230">
              <a:spcBef>
                <a:spcPts val="200"/>
              </a:spcBef>
              <a:defRPr sz="1300"/>
            </a:pPr>
            <a:r>
              <a:t>Dynamic matching of services between providers and consumers at run time</a:t>
            </a:r>
          </a:p>
          <a:p>
            <a:pPr marL="79276" indent="-217672" defTabSz="290230">
              <a:spcBef>
                <a:spcPts val="200"/>
              </a:spcBef>
              <a:defRPr sz="1300"/>
            </a:pPr>
            <a:r>
              <a:t>Traceable and responsible pre-configuration for secured deployment</a:t>
            </a:r>
          </a:p>
          <a:p>
            <a:pPr marL="79276" indent="-217672" defTabSz="290230">
              <a:spcBef>
                <a:spcPts val="200"/>
              </a:spcBef>
              <a:defRPr sz="1300"/>
            </a:pPr>
            <a:r>
              <a:t>Low maintenance authorization management based on policies and attributes</a:t>
            </a:r>
          </a:p>
          <a:p>
            <a:pPr marL="217672" indent="-217672" defTabSz="290230">
              <a:spcBef>
                <a:spcPts val="200"/>
              </a:spcBef>
              <a:defRPr sz="1300"/>
            </a:pPr>
          </a:p>
          <a:p>
            <a:pPr marL="0" indent="0" defTabSz="290230">
              <a:spcBef>
                <a:spcPts val="200"/>
              </a:spcBef>
              <a:buSzTx/>
              <a:buNone/>
              <a:defRPr b="1" sz="1300"/>
            </a:pPr>
            <a:r>
              <a:t>Approach:</a:t>
            </a:r>
          </a:p>
          <a:p>
            <a:pPr marL="79276" indent="-217672" defTabSz="290230">
              <a:spcBef>
                <a:spcPts val="200"/>
              </a:spcBef>
              <a:defRPr sz="1300"/>
            </a:pPr>
            <a:r>
              <a:t>Secure and self contained local clouds having systems and services with descriptions or metadata for both orchestration and authorization</a:t>
            </a:r>
          </a:p>
          <a:p>
            <a:pPr marL="217672" indent="-217672" defTabSz="290230">
              <a:spcBef>
                <a:spcPts val="200"/>
              </a:spcBef>
              <a:defRPr sz="1300"/>
            </a:pPr>
          </a:p>
          <a:p>
            <a:pPr marL="0" indent="0" defTabSz="290230">
              <a:spcBef>
                <a:spcPts val="200"/>
              </a:spcBef>
              <a:buSzTx/>
              <a:buNone/>
              <a:defRPr b="1" sz="1300"/>
            </a:pPr>
            <a:r>
              <a:t>LTU </a:t>
            </a:r>
            <a:r>
              <a:rPr sz="1400"/>
              <a:t>expertise</a:t>
            </a:r>
            <a:r>
              <a:t> &amp; background:</a:t>
            </a:r>
          </a:p>
          <a:p>
            <a:pPr marL="79276" indent="-217672" defTabSz="290230">
              <a:spcBef>
                <a:spcPts val="200"/>
              </a:spcBef>
              <a:defRPr sz="1300"/>
            </a:pPr>
            <a:r>
              <a:t>Automotive, manufacturing and smart grid application developments based on the Eclipse Arrowhead framework </a:t>
            </a:r>
          </a:p>
          <a:p>
            <a:pPr marL="79276" indent="-217672" defTabSz="290230">
              <a:spcBef>
                <a:spcPts val="200"/>
              </a:spcBef>
              <a:defRPr sz="1300"/>
            </a:pPr>
            <a:r>
              <a:t>Associate professor Jan van Deventer</a:t>
            </a:r>
          </a:p>
        </p:txBody>
      </p:sp>
      <p:grpSp>
        <p:nvGrpSpPr>
          <p:cNvPr id="854" name="Self-organising SoS"/>
          <p:cNvGrpSpPr/>
          <p:nvPr/>
        </p:nvGrpSpPr>
        <p:grpSpPr>
          <a:xfrm>
            <a:off x="2814369" y="4144992"/>
            <a:ext cx="1068365" cy="524794"/>
            <a:chOff x="0" y="0"/>
            <a:chExt cx="1068363" cy="524792"/>
          </a:xfrm>
        </p:grpSpPr>
        <p:sp>
          <p:nvSpPr>
            <p:cNvPr id="852" name="Rounded Rectangle"/>
            <p:cNvSpPr/>
            <p:nvPr/>
          </p:nvSpPr>
          <p:spPr>
            <a:xfrm>
              <a:off x="-1" y="-1"/>
              <a:ext cx="1068364" cy="524793"/>
            </a:xfrm>
            <a:prstGeom prst="roundRect">
              <a:avLst>
                <a:gd name="adj" fmla="val 19158"/>
              </a:avLst>
            </a:prstGeom>
            <a:gradFill flip="none" rotWithShape="1">
              <a:gsLst>
                <a:gs pos="0">
                  <a:srgbClr val="002043"/>
                </a:gs>
                <a:gs pos="100000">
                  <a:srgbClr val="B5B8C3"/>
                </a:gs>
              </a:gsLst>
              <a:lin ang="16200000" scaled="0"/>
            </a:gradFill>
            <a:ln w="19050" cap="flat">
              <a:solidFill>
                <a:schemeClr val="accent4"/>
              </a:solidFill>
              <a:prstDash val="solid"/>
              <a:round/>
            </a:ln>
            <a:effectLst>
              <a:outerShdw sx="100000" sy="100000" kx="0" ky="0" algn="b" rotWithShape="0" blurRad="38100" dist="23000" dir="5400000">
                <a:srgbClr val="000000">
                  <a:alpha val="35000"/>
                </a:srgbClr>
              </a:outerShdw>
            </a:effectLst>
          </p:spPr>
          <p:txBody>
            <a:bodyPr wrap="square" lIns="45718" tIns="45718" rIns="45718" bIns="45718" numCol="1" anchor="ctr">
              <a:noAutofit/>
            </a:bodyPr>
            <a:lstStyle/>
            <a:p>
              <a:pPr>
                <a:defRPr sz="1000">
                  <a:solidFill>
                    <a:srgbClr val="FFFFFF"/>
                  </a:solidFill>
                  <a:latin typeface="Arial"/>
                  <a:ea typeface="Arial"/>
                  <a:cs typeface="Arial"/>
                  <a:sym typeface="Arial"/>
                </a:defRPr>
              </a:pPr>
            </a:p>
          </p:txBody>
        </p:sp>
        <p:sp>
          <p:nvSpPr>
            <p:cNvPr id="853" name="Self-organising SoS"/>
            <p:cNvSpPr txBox="1"/>
            <p:nvPr/>
          </p:nvSpPr>
          <p:spPr>
            <a:xfrm>
              <a:off x="38971" y="79053"/>
              <a:ext cx="990419" cy="36668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defRPr sz="1000">
                  <a:solidFill>
                    <a:srgbClr val="FFFFFF"/>
                  </a:solidFill>
                  <a:latin typeface="Arial"/>
                  <a:ea typeface="Arial"/>
                  <a:cs typeface="Arial"/>
                  <a:sym typeface="Arial"/>
                </a:defRPr>
              </a:lvl1pPr>
            </a:lstStyle>
            <a:p>
              <a:pPr/>
              <a:r>
                <a:t>Self-organising SoS</a:t>
              </a:r>
            </a:p>
          </p:txBody>
        </p:sp>
      </p:grpSp>
      <p:grpSp>
        <p:nvGrpSpPr>
          <p:cNvPr id="857" name="Colaborative digital twins"/>
          <p:cNvGrpSpPr/>
          <p:nvPr/>
        </p:nvGrpSpPr>
        <p:grpSpPr>
          <a:xfrm>
            <a:off x="4040994" y="4148168"/>
            <a:ext cx="1062014" cy="518443"/>
            <a:chOff x="0" y="0"/>
            <a:chExt cx="1062012" cy="518441"/>
          </a:xfrm>
        </p:grpSpPr>
        <p:sp>
          <p:nvSpPr>
            <p:cNvPr id="855" name="Rounded Rectangle"/>
            <p:cNvSpPr/>
            <p:nvPr/>
          </p:nvSpPr>
          <p:spPr>
            <a:xfrm>
              <a:off x="0" y="0"/>
              <a:ext cx="1062014" cy="518442"/>
            </a:xfrm>
            <a:prstGeom prst="roundRect">
              <a:avLst>
                <a:gd name="adj" fmla="val 22455"/>
              </a:avLst>
            </a:prstGeom>
            <a:solidFill>
              <a:srgbClr val="FF2600"/>
            </a:solidFill>
            <a:ln w="25400" cap="flat">
              <a:solidFill>
                <a:schemeClr val="accent1"/>
              </a:solidFill>
              <a:prstDash val="solid"/>
              <a:round/>
            </a:ln>
            <a:effectLst>
              <a:outerShdw sx="100000" sy="100000" kx="0" ky="0" algn="b" rotWithShape="0" blurRad="38100" dist="23000" dir="5400000">
                <a:srgbClr val="000000">
                  <a:alpha val="35000"/>
                </a:srgbClr>
              </a:outerShdw>
            </a:effectLst>
          </p:spPr>
          <p:txBody>
            <a:bodyPr wrap="square" lIns="45718" tIns="45718" rIns="45718" bIns="45718" numCol="1" anchor="ctr">
              <a:noAutofit/>
            </a:bodyPr>
            <a:lstStyle/>
            <a:p>
              <a:pPr>
                <a:defRPr sz="1000">
                  <a:latin typeface="Arial"/>
                  <a:ea typeface="Arial"/>
                  <a:cs typeface="Arial"/>
                  <a:sym typeface="Arial"/>
                </a:defRPr>
              </a:pPr>
            </a:p>
          </p:txBody>
        </p:sp>
        <p:sp>
          <p:nvSpPr>
            <p:cNvPr id="856" name="Colaborative digital twins"/>
            <p:cNvSpPr txBox="1"/>
            <p:nvPr/>
          </p:nvSpPr>
          <p:spPr>
            <a:xfrm>
              <a:off x="46796" y="75877"/>
              <a:ext cx="968420" cy="36668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defRPr sz="1000">
                  <a:latin typeface="Arial"/>
                  <a:ea typeface="Arial"/>
                  <a:cs typeface="Arial"/>
                  <a:sym typeface="Arial"/>
                </a:defRPr>
              </a:lvl1pPr>
            </a:lstStyle>
            <a:p>
              <a:pPr/>
              <a:r>
                <a:t>Colaborative digital twins</a:t>
              </a:r>
            </a:p>
          </p:txBody>
        </p:sp>
      </p:grpSp>
    </p:spTree>
  </p:cSld>
  <p:clrMapOvr>
    <a:masterClrMapping/>
  </p:clrMapOvr>
  <p:transition xmlns:p14="http://schemas.microsoft.com/office/powerpoint/2010/main" spd="med" advClick="1"/>
</p:sld>
</file>

<file path=ppt/slides/slide5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859" name="Slide Number"/>
          <p:cNvSpPr txBox="1"/>
          <p:nvPr>
            <p:ph type="sldNum" sz="quarter" idx="4294967295"/>
          </p:nvPr>
        </p:nvSpPr>
        <p:spPr>
          <a:xfrm>
            <a:off x="2256883" y="4951674"/>
            <a:ext cx="267636" cy="389638"/>
          </a:xfrm>
          <a:prstGeom prst="rect">
            <a:avLst/>
          </a:prstGeom>
          <a:extLst>
            <a:ext uri="{C572A759-6A51-4108-AA02-DFA0A04FC94B}">
              <ma14:wrappingTextBoxFlag xmlns:ma14="http://schemas.microsoft.com/office/mac/drawingml/2011/main" val="1"/>
            </a:ext>
          </a:extLst>
        </p:spPr>
        <p:txBody>
          <a:bodyPr anchor="ctr"/>
          <a:lstStyle>
            <a:lvl1pPr algn="ctr" defTabSz="457200">
              <a:spcBef>
                <a:spcPts val="500"/>
              </a:spcBef>
              <a:defRPr sz="2200">
                <a:latin typeface="Arial"/>
                <a:ea typeface="Arial"/>
                <a:cs typeface="Arial"/>
                <a:sym typeface="Arial"/>
              </a:defRPr>
            </a:lvl1pPr>
          </a:lstStyle>
          <a:p>
            <a:pPr/>
            <a:fld id="{86CB4B4D-7CA3-9044-876B-883B54F8677D}" type="slidenum"/>
          </a:p>
        </p:txBody>
      </p:sp>
      <p:sp>
        <p:nvSpPr>
          <p:cNvPr id="860" name="Ubiquitous fully autonomous SoS"/>
          <p:cNvSpPr txBox="1"/>
          <p:nvPr>
            <p:ph type="title"/>
          </p:nvPr>
        </p:nvSpPr>
        <p:spPr>
          <a:xfrm>
            <a:off x="323850" y="770709"/>
            <a:ext cx="8496300" cy="314093"/>
          </a:xfrm>
          <a:prstGeom prst="rect">
            <a:avLst/>
          </a:prstGeom>
        </p:spPr>
        <p:txBody>
          <a:bodyPr/>
          <a:lstStyle>
            <a:lvl1pPr defTabSz="402336">
              <a:defRPr sz="1300"/>
            </a:lvl1pPr>
          </a:lstStyle>
          <a:p>
            <a:pPr/>
            <a:r>
              <a:t>Distributed life-long edge intelligence</a:t>
            </a:r>
          </a:p>
        </p:txBody>
      </p:sp>
      <p:sp>
        <p:nvSpPr>
          <p:cNvPr id="861" name="Objective…"/>
          <p:cNvSpPr txBox="1"/>
          <p:nvPr>
            <p:ph type="body" idx="1"/>
          </p:nvPr>
        </p:nvSpPr>
        <p:spPr>
          <a:xfrm>
            <a:off x="323999" y="1079999"/>
            <a:ext cx="8482874" cy="3507767"/>
          </a:xfrm>
          <a:prstGeom prst="rect">
            <a:avLst/>
          </a:prstGeom>
        </p:spPr>
        <p:txBody>
          <a:bodyPr/>
          <a:lstStyle/>
          <a:p>
            <a:pPr marL="0" indent="0" defTabSz="374904">
              <a:spcBef>
                <a:spcPts val="400"/>
              </a:spcBef>
              <a:buSzTx/>
              <a:buNone/>
              <a:defRPr b="1" sz="1400"/>
            </a:pPr>
            <a:r>
              <a:t>Objective</a:t>
            </a:r>
            <a:r>
              <a:rPr b="0"/>
              <a:t>:</a:t>
            </a:r>
            <a:endParaRPr sz="1800"/>
          </a:p>
          <a:p>
            <a:pPr marL="227455" indent="-281176" defTabSz="374904">
              <a:spcBef>
                <a:spcPts val="400"/>
              </a:spcBef>
              <a:defRPr sz="1400"/>
            </a:pPr>
            <a:r>
              <a:t>Bring AI functionality to low-end devices and enable online network assisted distributed learning for intelligent cities and industries.</a:t>
            </a:r>
          </a:p>
          <a:p>
            <a:pPr marL="0" indent="0" defTabSz="374904">
              <a:spcBef>
                <a:spcPts val="400"/>
              </a:spcBef>
              <a:buSzTx/>
              <a:buNone/>
              <a:defRPr b="1" sz="1400"/>
            </a:pPr>
            <a:r>
              <a:t>Approach</a:t>
            </a:r>
            <a:r>
              <a:rPr b="0"/>
              <a:t>:</a:t>
            </a:r>
            <a:endParaRPr sz="1800"/>
          </a:p>
          <a:p>
            <a:pPr marL="227455" indent="-281176" defTabSz="374904">
              <a:spcBef>
                <a:spcPts val="400"/>
              </a:spcBef>
              <a:defRPr sz="1400"/>
            </a:pPr>
            <a:r>
              <a:t>Novel methods for learning algorithms’ development for novel AI-tailored computer architectures (neuromorphic, specialised, embedded, hybrid). Network assisted intelligence. Novel energy-efficient AI algorithms. </a:t>
            </a:r>
            <a:endParaRPr sz="1800"/>
          </a:p>
          <a:p>
            <a:pPr marL="227455" indent="-281176" defTabSz="374904">
              <a:spcBef>
                <a:spcPts val="400"/>
              </a:spcBef>
              <a:defRPr sz="1400"/>
            </a:pPr>
            <a:r>
              <a:t>Supervised, unsupervised, reinforcement learning for edge devices. Real time learning. One-shot learning. Continuous learning. Contextual learning.</a:t>
            </a:r>
            <a:endParaRPr sz="1800"/>
          </a:p>
          <a:p>
            <a:pPr marL="0" indent="0" defTabSz="374904">
              <a:spcBef>
                <a:spcPts val="400"/>
              </a:spcBef>
              <a:buSzTx/>
              <a:buNone/>
              <a:defRPr b="1" sz="1400"/>
            </a:pPr>
            <a:r>
              <a:t>LTU expertise and background</a:t>
            </a:r>
            <a:r>
              <a:rPr b="0"/>
              <a:t>:</a:t>
            </a:r>
            <a:endParaRPr sz="1800"/>
          </a:p>
          <a:p>
            <a:pPr marL="227455" indent="-281176" defTabSz="374904">
              <a:spcBef>
                <a:spcPts val="400"/>
              </a:spcBef>
              <a:defRPr sz="1400"/>
            </a:pPr>
            <a:r>
              <a:t>Strong background in development of approximate computing algorithms tailored for future memristive memories and spiking microprocessors (semantic pointers, vector symbolic representations, computing with randomness). </a:t>
            </a:r>
          </a:p>
          <a:p>
            <a:pPr marL="227455" indent="-281176" defTabSz="374904">
              <a:spcBef>
                <a:spcPts val="400"/>
              </a:spcBef>
              <a:defRPr sz="1400"/>
            </a:pPr>
            <a:r>
              <a:t>Professor Evgeny Osipov</a:t>
            </a:r>
          </a:p>
        </p:txBody>
      </p:sp>
      <p:sp>
        <p:nvSpPr>
          <p:cNvPr id="862" name="Rubrik 1"/>
          <p:cNvSpPr txBox="1"/>
          <p:nvPr/>
        </p:nvSpPr>
        <p:spPr>
          <a:xfrm>
            <a:off x="323850" y="180000"/>
            <a:ext cx="8496300" cy="642960"/>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ctr">
            <a:normAutofit fontScale="100000" lnSpcReduction="0"/>
          </a:bodyPr>
          <a:lstStyle>
            <a:lvl1pPr algn="ctr">
              <a:defRPr b="1" sz="2700">
                <a:solidFill>
                  <a:schemeClr val="accent3"/>
                </a:solidFill>
                <a:latin typeface="Arial"/>
                <a:ea typeface="Arial"/>
                <a:cs typeface="Arial"/>
                <a:sym typeface="Arial"/>
              </a:defRPr>
            </a:lvl1pPr>
          </a:lstStyle>
          <a:p>
            <a:pPr/>
            <a:r>
              <a:t>3. Energy efficiency AI at the edge</a:t>
            </a:r>
          </a:p>
        </p:txBody>
      </p:sp>
      <p:grpSp>
        <p:nvGrpSpPr>
          <p:cNvPr id="865" name="Programable things and materials"/>
          <p:cNvGrpSpPr/>
          <p:nvPr/>
        </p:nvGrpSpPr>
        <p:grpSpPr>
          <a:xfrm>
            <a:off x="3916252" y="4190257"/>
            <a:ext cx="1298371" cy="703069"/>
            <a:chOff x="0" y="0"/>
            <a:chExt cx="1298370" cy="703068"/>
          </a:xfrm>
        </p:grpSpPr>
        <p:sp>
          <p:nvSpPr>
            <p:cNvPr id="863" name="Rounded Rectangle"/>
            <p:cNvSpPr/>
            <p:nvPr/>
          </p:nvSpPr>
          <p:spPr>
            <a:xfrm>
              <a:off x="0" y="0"/>
              <a:ext cx="1298371" cy="703069"/>
            </a:xfrm>
            <a:prstGeom prst="roundRect">
              <a:avLst>
                <a:gd name="adj" fmla="val 22455"/>
              </a:avLst>
            </a:prstGeom>
            <a:solidFill>
              <a:srgbClr val="FF2600"/>
            </a:solidFill>
            <a:ln w="25400" cap="flat">
              <a:solidFill>
                <a:schemeClr val="accent1"/>
              </a:solidFill>
              <a:prstDash val="solid"/>
              <a:round/>
            </a:ln>
            <a:effectLst>
              <a:outerShdw sx="100000" sy="100000" kx="0" ky="0" algn="b" rotWithShape="0" blurRad="38100" dist="23000" dir="5400000">
                <a:srgbClr val="000000">
                  <a:alpha val="35000"/>
                </a:srgbClr>
              </a:outerShdw>
            </a:effectLst>
          </p:spPr>
          <p:txBody>
            <a:bodyPr wrap="square" lIns="45718" tIns="45718" rIns="45718" bIns="45718" numCol="1" anchor="ctr">
              <a:noAutofit/>
            </a:bodyPr>
            <a:lstStyle/>
            <a:p>
              <a:pPr>
                <a:defRPr sz="1000">
                  <a:latin typeface="Arial"/>
                  <a:ea typeface="Arial"/>
                  <a:cs typeface="Arial"/>
                  <a:sym typeface="Arial"/>
                </a:defRPr>
              </a:pPr>
            </a:p>
          </p:txBody>
        </p:sp>
        <p:sp>
          <p:nvSpPr>
            <p:cNvPr id="864" name="Programable things and materials"/>
            <p:cNvSpPr txBox="1"/>
            <p:nvPr/>
          </p:nvSpPr>
          <p:spPr>
            <a:xfrm>
              <a:off x="58812" y="98342"/>
              <a:ext cx="1180746" cy="50638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defRPr sz="1000">
                  <a:latin typeface="Arial"/>
                  <a:ea typeface="Arial"/>
                  <a:cs typeface="Arial"/>
                  <a:sym typeface="Arial"/>
                </a:defRPr>
              </a:lvl1pPr>
            </a:lstStyle>
            <a:p>
              <a:pPr/>
              <a:r>
                <a:t>Programable things and materials</a:t>
              </a:r>
            </a:p>
          </p:txBody>
        </p:sp>
      </p:grpSp>
    </p:spTree>
  </p:cSld>
  <p:clrMapOvr>
    <a:masterClrMapping/>
  </p:clrMapOvr>
  <p:transition xmlns:p14="http://schemas.microsoft.com/office/powerpoint/2010/main" spd="med" advClick="1"/>
</p:sld>
</file>

<file path=ppt/slides/slide5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867" name="Slide Number"/>
          <p:cNvSpPr txBox="1"/>
          <p:nvPr>
            <p:ph type="sldNum" sz="quarter" idx="4294967295"/>
          </p:nvPr>
        </p:nvSpPr>
        <p:spPr>
          <a:xfrm>
            <a:off x="2256883" y="4951674"/>
            <a:ext cx="267636" cy="389638"/>
          </a:xfrm>
          <a:prstGeom prst="rect">
            <a:avLst/>
          </a:prstGeom>
          <a:extLst>
            <a:ext uri="{C572A759-6A51-4108-AA02-DFA0A04FC94B}">
              <ma14:wrappingTextBoxFlag xmlns:ma14="http://schemas.microsoft.com/office/mac/drawingml/2011/main" val="1"/>
            </a:ext>
          </a:extLst>
        </p:spPr>
        <p:txBody>
          <a:bodyPr anchor="ctr"/>
          <a:lstStyle>
            <a:lvl1pPr algn="ctr" defTabSz="457200">
              <a:spcBef>
                <a:spcPts val="500"/>
              </a:spcBef>
              <a:defRPr sz="2200">
                <a:latin typeface="Arial"/>
                <a:ea typeface="Arial"/>
                <a:cs typeface="Arial"/>
                <a:sym typeface="Arial"/>
              </a:defRPr>
            </a:lvl1pPr>
          </a:lstStyle>
          <a:p>
            <a:pPr/>
            <a:fld id="{86CB4B4D-7CA3-9044-876B-883B54F8677D}" type="slidenum"/>
          </a:p>
        </p:txBody>
      </p:sp>
      <p:sp>
        <p:nvSpPr>
          <p:cNvPr id="868" name="Rubrik 1"/>
          <p:cNvSpPr txBox="1"/>
          <p:nvPr>
            <p:ph type="title"/>
          </p:nvPr>
        </p:nvSpPr>
        <p:spPr>
          <a:xfrm>
            <a:off x="323850" y="179997"/>
            <a:ext cx="8496300" cy="642967"/>
          </a:xfrm>
          <a:prstGeom prst="rect">
            <a:avLst/>
          </a:prstGeom>
        </p:spPr>
        <p:txBody>
          <a:bodyPr/>
          <a:lstStyle>
            <a:lvl1pPr>
              <a:defRPr sz="2700"/>
            </a:lvl1pPr>
          </a:lstStyle>
          <a:p>
            <a:pPr/>
            <a:r>
              <a:t>3. Programming neuromorphic substrates in SoS</a:t>
            </a:r>
          </a:p>
        </p:txBody>
      </p:sp>
      <p:sp>
        <p:nvSpPr>
          <p:cNvPr id="869" name="Platshållare för text 2"/>
          <p:cNvSpPr txBox="1"/>
          <p:nvPr>
            <p:ph type="body" idx="1"/>
          </p:nvPr>
        </p:nvSpPr>
        <p:spPr>
          <a:xfrm>
            <a:off x="323999" y="1079998"/>
            <a:ext cx="8482874" cy="2915126"/>
          </a:xfrm>
          <a:prstGeom prst="rect">
            <a:avLst/>
          </a:prstGeom>
        </p:spPr>
        <p:txBody>
          <a:bodyPr/>
          <a:lstStyle/>
          <a:p>
            <a:pPr marL="0" indent="0" defTabSz="434340">
              <a:lnSpc>
                <a:spcPct val="80000"/>
              </a:lnSpc>
              <a:spcBef>
                <a:spcPts val="400"/>
              </a:spcBef>
              <a:buSzTx/>
              <a:buNone/>
              <a:defRPr b="1" sz="1700"/>
            </a:pPr>
            <a:r>
              <a:t>Objective:</a:t>
            </a:r>
            <a:r>
              <a:rPr b="0"/>
              <a:t> </a:t>
            </a:r>
          </a:p>
          <a:p>
            <a:pPr marL="325754" indent="-325754" defTabSz="434340">
              <a:lnSpc>
                <a:spcPct val="80000"/>
              </a:lnSpc>
              <a:spcBef>
                <a:spcPts val="400"/>
              </a:spcBef>
              <a:defRPr sz="1700"/>
            </a:pPr>
            <a:r>
              <a:t>Autonomous configuration, optimisation and monitoring of dynamic neuromorphic perception systems (adaptive substrates)</a:t>
            </a:r>
            <a:endParaRPr b="1"/>
          </a:p>
          <a:p>
            <a:pPr marL="325754" indent="-325754" defTabSz="434340">
              <a:lnSpc>
                <a:spcPct val="80000"/>
              </a:lnSpc>
              <a:spcBef>
                <a:spcPts val="400"/>
              </a:spcBef>
              <a:defRPr b="1" sz="1700"/>
            </a:pPr>
          </a:p>
          <a:p>
            <a:pPr marL="0" indent="0" defTabSz="434340">
              <a:lnSpc>
                <a:spcPct val="80000"/>
              </a:lnSpc>
              <a:spcBef>
                <a:spcPts val="400"/>
              </a:spcBef>
              <a:buSzTx/>
              <a:buNone/>
              <a:defRPr b="1" sz="1700"/>
            </a:pPr>
            <a:r>
              <a:t>Approach: </a:t>
            </a:r>
          </a:p>
          <a:p>
            <a:pPr marL="325754" indent="-325754" defTabSz="434340">
              <a:lnSpc>
                <a:spcPct val="80000"/>
              </a:lnSpc>
              <a:spcBef>
                <a:spcPts val="400"/>
              </a:spcBef>
              <a:defRPr sz="1700"/>
            </a:pPr>
            <a:r>
              <a:t>Abstraction via declarative programming and three-factor learning rules enabling configuration and optimisation via SoS-level AI</a:t>
            </a:r>
            <a:endParaRPr b="1"/>
          </a:p>
          <a:p>
            <a:pPr marL="325754" indent="-325754" defTabSz="434340">
              <a:lnSpc>
                <a:spcPct val="80000"/>
              </a:lnSpc>
              <a:spcBef>
                <a:spcPts val="400"/>
              </a:spcBef>
              <a:defRPr b="1" sz="1700"/>
            </a:pPr>
          </a:p>
          <a:p>
            <a:pPr marL="0" indent="0" defTabSz="434340">
              <a:lnSpc>
                <a:spcPct val="80000"/>
              </a:lnSpc>
              <a:spcBef>
                <a:spcPts val="400"/>
              </a:spcBef>
              <a:buSzTx/>
              <a:buNone/>
              <a:defRPr b="1" sz="1700"/>
            </a:pPr>
            <a:r>
              <a:t>LTU expertise and background:</a:t>
            </a:r>
          </a:p>
          <a:p>
            <a:pPr marL="389095" indent="-361950" defTabSz="434340">
              <a:lnSpc>
                <a:spcPct val="80000"/>
              </a:lnSpc>
              <a:spcBef>
                <a:spcPts val="400"/>
              </a:spcBef>
              <a:defRPr sz="1700"/>
            </a:pPr>
            <a:r>
              <a:t>Extensive experience​ of dynamic neuromorphic processors</a:t>
            </a:r>
            <a:endParaRPr sz="1900"/>
          </a:p>
          <a:p>
            <a:pPr marL="389095" indent="-361950" defTabSz="434340">
              <a:lnSpc>
                <a:spcPct val="80000"/>
              </a:lnSpc>
              <a:spcBef>
                <a:spcPts val="400"/>
              </a:spcBef>
              <a:defRPr sz="1700"/>
            </a:pPr>
            <a:r>
              <a:t>Professor Fredrik Sandin</a:t>
            </a:r>
          </a:p>
        </p:txBody>
      </p:sp>
      <p:grpSp>
        <p:nvGrpSpPr>
          <p:cNvPr id="872" name="Group"/>
          <p:cNvGrpSpPr/>
          <p:nvPr/>
        </p:nvGrpSpPr>
        <p:grpSpPr>
          <a:xfrm>
            <a:off x="2978686" y="4148164"/>
            <a:ext cx="1130308" cy="518448"/>
            <a:chOff x="0" y="-1"/>
            <a:chExt cx="1130306" cy="518447"/>
          </a:xfrm>
        </p:grpSpPr>
        <p:sp>
          <p:nvSpPr>
            <p:cNvPr id="870" name="Rounded Rectangle"/>
            <p:cNvSpPr/>
            <p:nvPr/>
          </p:nvSpPr>
          <p:spPr>
            <a:xfrm>
              <a:off x="-1" y="-2"/>
              <a:ext cx="1130308" cy="518449"/>
            </a:xfrm>
            <a:prstGeom prst="roundRect">
              <a:avLst>
                <a:gd name="adj" fmla="val 22455"/>
              </a:avLst>
            </a:prstGeom>
            <a:solidFill>
              <a:srgbClr val="FF2600"/>
            </a:solidFill>
            <a:ln w="25400" cap="flat">
              <a:solidFill>
                <a:schemeClr val="accent1"/>
              </a:solidFill>
              <a:prstDash val="solid"/>
              <a:round/>
            </a:ln>
            <a:effectLst>
              <a:outerShdw sx="100000" sy="100000" kx="0" ky="0" algn="b" rotWithShape="0" blurRad="38100" dist="23000" dir="5400000">
                <a:srgbClr val="000000">
                  <a:alpha val="35000"/>
                </a:srgbClr>
              </a:outerShdw>
            </a:effectLst>
          </p:spPr>
          <p:txBody>
            <a:bodyPr wrap="square" lIns="45718" tIns="45718" rIns="45718" bIns="45718" numCol="1" anchor="ctr">
              <a:noAutofit/>
            </a:bodyPr>
            <a:lstStyle/>
            <a:p>
              <a:pPr>
                <a:defRPr sz="700">
                  <a:latin typeface="Arial"/>
                  <a:ea typeface="Arial"/>
                  <a:cs typeface="Arial"/>
                  <a:sym typeface="Arial"/>
                </a:defRPr>
              </a:pPr>
            </a:p>
          </p:txBody>
        </p:sp>
        <p:sp>
          <p:nvSpPr>
            <p:cNvPr id="871" name="Programable things and materials"/>
            <p:cNvSpPr txBox="1"/>
            <p:nvPr/>
          </p:nvSpPr>
          <p:spPr>
            <a:xfrm>
              <a:off x="-1" y="88369"/>
              <a:ext cx="1130307" cy="34169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defRPr sz="900">
                  <a:latin typeface="Arial"/>
                  <a:ea typeface="Arial"/>
                  <a:cs typeface="Arial"/>
                  <a:sym typeface="Arial"/>
                </a:defRPr>
              </a:lvl1pPr>
            </a:lstStyle>
            <a:p>
              <a:pPr/>
              <a:r>
                <a:t>Programable things and materials</a:t>
              </a:r>
            </a:p>
          </p:txBody>
        </p:sp>
      </p:grpSp>
      <p:sp>
        <p:nvSpPr>
          <p:cNvPr id="873" name="Rounded Rectangle"/>
          <p:cNvSpPr/>
          <p:nvPr/>
        </p:nvSpPr>
        <p:spPr>
          <a:xfrm>
            <a:off x="4375089" y="4148166"/>
            <a:ext cx="1143005" cy="518442"/>
          </a:xfrm>
          <a:prstGeom prst="roundRect">
            <a:avLst>
              <a:gd name="adj" fmla="val 22455"/>
            </a:avLst>
          </a:prstGeom>
          <a:solidFill>
            <a:srgbClr val="FF2600"/>
          </a:solidFill>
          <a:ln w="25400">
            <a:solidFill>
              <a:schemeClr val="accent1"/>
            </a:solidFill>
          </a:ln>
          <a:effectLst>
            <a:outerShdw sx="100000" sy="100000" kx="0" ky="0" algn="b" rotWithShape="0" blurRad="38100" dist="23000" dir="5400000">
              <a:srgbClr val="000000">
                <a:alpha val="35000"/>
              </a:srgbClr>
            </a:outerShdw>
          </a:effectLst>
        </p:spPr>
        <p:txBody>
          <a:bodyPr lIns="45718" tIns="45718" rIns="45718" bIns="45718" anchor="ctr"/>
          <a:lstStyle/>
          <a:p>
            <a:pPr>
              <a:defRPr sz="700">
                <a:latin typeface="Arial"/>
                <a:ea typeface="Arial"/>
                <a:cs typeface="Arial"/>
                <a:sym typeface="Arial"/>
              </a:defRPr>
            </a:pPr>
          </a:p>
        </p:txBody>
      </p:sp>
      <p:sp>
        <p:nvSpPr>
          <p:cNvPr id="874" name="Digital infrastructure for the programmable world"/>
          <p:cNvSpPr txBox="1"/>
          <p:nvPr/>
        </p:nvSpPr>
        <p:spPr>
          <a:xfrm>
            <a:off x="4375089" y="4173033"/>
            <a:ext cx="1143005" cy="468698"/>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ctr">
            <a:spAutoFit/>
          </a:bodyPr>
          <a:lstStyle>
            <a:lvl1pPr>
              <a:defRPr sz="900">
                <a:latin typeface="Arial"/>
                <a:ea typeface="Arial"/>
                <a:cs typeface="Arial"/>
                <a:sym typeface="Arial"/>
              </a:defRPr>
            </a:lvl1pPr>
          </a:lstStyle>
          <a:p>
            <a:pPr/>
            <a:r>
              <a:t>Digital infrastructure for the programmable world</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6" name="Slide Number"/>
          <p:cNvSpPr txBox="1"/>
          <p:nvPr>
            <p:ph type="sldNum" sz="quarter" idx="4294967295"/>
          </p:nvPr>
        </p:nvSpPr>
        <p:spPr>
          <a:xfrm>
            <a:off x="2284366" y="4966101"/>
            <a:ext cx="259528" cy="412498"/>
          </a:xfrm>
          <a:prstGeom prst="rect">
            <a:avLst/>
          </a:prstGeom>
          <a:extLst>
            <a:ext uri="{C572A759-6A51-4108-AA02-DFA0A04FC94B}">
              <ma14:wrappingTextBoxFlag xmlns:ma14="http://schemas.microsoft.com/office/mac/drawingml/2011/main" val="1"/>
            </a:ext>
          </a:extLst>
        </p:spPr>
        <p:txBody>
          <a:bodyPr lIns="45718" tIns="45718" rIns="45718" bIns="45718"/>
          <a:lstStyle>
            <a:lvl1pPr algn="ctr" defTabSz="457200">
              <a:spcBef>
                <a:spcPts val="500"/>
              </a:spcBef>
              <a:defRPr sz="2200">
                <a:latin typeface="Arial"/>
                <a:ea typeface="Arial"/>
                <a:cs typeface="Arial"/>
                <a:sym typeface="Arial"/>
              </a:defRPr>
            </a:lvl1pPr>
          </a:lstStyle>
          <a:p>
            <a:pPr/>
            <a:fld id="{86CB4B4D-7CA3-9044-876B-883B54F8677D}" type="slidenum"/>
          </a:p>
        </p:txBody>
      </p:sp>
      <p:sp>
        <p:nvSpPr>
          <p:cNvPr id="267" name="PhD students"/>
          <p:cNvSpPr txBox="1"/>
          <p:nvPr>
            <p:ph type="title"/>
          </p:nvPr>
        </p:nvSpPr>
        <p:spPr>
          <a:xfrm>
            <a:off x="323850" y="179999"/>
            <a:ext cx="8496300" cy="904801"/>
          </a:xfrm>
          <a:prstGeom prst="rect">
            <a:avLst/>
          </a:prstGeom>
        </p:spPr>
        <p:txBody>
          <a:bodyPr/>
          <a:lstStyle/>
          <a:p>
            <a:pPr/>
            <a:r>
              <a:t>PhD students</a:t>
            </a:r>
          </a:p>
        </p:txBody>
      </p:sp>
      <p:sp>
        <p:nvSpPr>
          <p:cNvPr id="268" name="Kim Albertsson, oct 2021: Fredrik…"/>
          <p:cNvSpPr txBox="1"/>
          <p:nvPr>
            <p:ph type="body" idx="1"/>
          </p:nvPr>
        </p:nvSpPr>
        <p:spPr>
          <a:xfrm>
            <a:off x="323999" y="1079998"/>
            <a:ext cx="8482874" cy="3253161"/>
          </a:xfrm>
          <a:prstGeom prst="rect">
            <a:avLst/>
          </a:prstGeom>
        </p:spPr>
        <p:txBody>
          <a:bodyPr numCol="2" spcCol="424143"/>
          <a:lstStyle/>
          <a:p>
            <a:pPr marL="281176" indent="-281176" defTabSz="374904">
              <a:spcBef>
                <a:spcPts val="400"/>
              </a:spcBef>
              <a:defRPr sz="1800"/>
            </a:pPr>
            <a:r>
              <a:t>Kim Albertsson, oct 2021: Fredrik</a:t>
            </a:r>
          </a:p>
          <a:p>
            <a:pPr marL="281176" indent="-281176" defTabSz="374904">
              <a:spcBef>
                <a:spcPts val="400"/>
              </a:spcBef>
              <a:defRPr sz="1800"/>
            </a:pPr>
            <a:r>
              <a:t>Jacob Nilsson, Dec 2021: Fredrik</a:t>
            </a:r>
          </a:p>
          <a:p>
            <a:pPr marL="281176" indent="-281176" defTabSz="374904">
              <a:spcBef>
                <a:spcPts val="400"/>
              </a:spcBef>
              <a:defRPr sz="1800"/>
            </a:pPr>
            <a:r>
              <a:t>Emanuel Palm, Sept 2021: Ulf</a:t>
            </a:r>
          </a:p>
          <a:p>
            <a:pPr marL="281176" indent="-281176" defTabSz="374904">
              <a:spcBef>
                <a:spcPts val="400"/>
              </a:spcBef>
              <a:defRPr sz="1800"/>
            </a:pPr>
            <a:r>
              <a:t>An Lam, Nov 2021: Jerker</a:t>
            </a:r>
          </a:p>
          <a:p>
            <a:pPr marL="281176" indent="-281176" defTabSz="374904">
              <a:spcBef>
                <a:spcPts val="400"/>
              </a:spcBef>
              <a:defRPr sz="1800"/>
            </a:pPr>
            <a:r>
              <a:t>Silia Maksuti, Oct 2021: Jerker</a:t>
            </a:r>
          </a:p>
          <a:p>
            <a:pPr marL="281176" indent="-281176" defTabSz="374904">
              <a:spcBef>
                <a:spcPts val="400"/>
              </a:spcBef>
              <a:defRPr sz="1800"/>
            </a:pPr>
          </a:p>
          <a:p>
            <a:pPr marL="281176" indent="-281176" defTabSz="374904">
              <a:spcBef>
                <a:spcPts val="400"/>
              </a:spcBef>
              <a:defRPr sz="1800"/>
            </a:pPr>
            <a:r>
              <a:t>Saleha Javed: Marcus -&gt; ML?</a:t>
            </a:r>
          </a:p>
          <a:p>
            <a:pPr marL="281176" indent="-281176" defTabSz="374904">
              <a:spcBef>
                <a:spcPts val="400"/>
              </a:spcBef>
              <a:defRPr sz="1800"/>
            </a:pPr>
            <a:r>
              <a:t>Karl Ektröm: Fredrik -&gt; ML</a:t>
            </a:r>
          </a:p>
          <a:p>
            <a:pPr marL="281176" indent="-281176" defTabSz="374904">
              <a:spcBef>
                <a:spcPts val="400"/>
              </a:spcBef>
              <a:defRPr sz="1800"/>
            </a:pPr>
            <a:r>
              <a:t>Rickard Brännvall: Fredrik -&gt; ML </a:t>
            </a:r>
          </a:p>
          <a:p>
            <a:pPr marL="281176" indent="-281176" defTabSz="374904">
              <a:spcBef>
                <a:spcPts val="400"/>
              </a:spcBef>
              <a:defRPr sz="1800"/>
            </a:pPr>
          </a:p>
          <a:p>
            <a:pPr marL="281176" indent="-281176" defTabSz="374904">
              <a:spcBef>
                <a:spcPts val="400"/>
              </a:spcBef>
              <a:defRPr sz="1800"/>
            </a:pPr>
            <a:r>
              <a:t>Abdullah Aziz: Olov</a:t>
            </a:r>
          </a:p>
          <a:p>
            <a:pPr marL="281176" indent="-281176" defTabSz="374904">
              <a:spcBef>
                <a:spcPts val="400"/>
              </a:spcBef>
              <a:defRPr sz="1800"/>
            </a:pPr>
            <a:r>
              <a:t>Carl Borngrund: Ulf</a:t>
            </a:r>
          </a:p>
          <a:p>
            <a:pPr marL="281176" indent="-281176" defTabSz="374904">
              <a:spcBef>
                <a:spcPts val="400"/>
              </a:spcBef>
              <a:defRPr sz="1800"/>
            </a:pPr>
            <a:r>
              <a:t>Alex Chiquito: Ulf</a:t>
            </a:r>
          </a:p>
          <a:p>
            <a:pPr marL="281176" indent="-281176" defTabSz="374904">
              <a:spcBef>
                <a:spcPts val="400"/>
              </a:spcBef>
              <a:defRPr sz="1800"/>
            </a:pPr>
            <a:r>
              <a:t>Eric Chiquito: Ulf</a:t>
            </a:r>
          </a:p>
          <a:p>
            <a:pPr marL="281176" indent="-281176" defTabSz="374904">
              <a:spcBef>
                <a:spcPts val="400"/>
              </a:spcBef>
              <a:defRPr sz="1800"/>
            </a:pPr>
            <a:r>
              <a:t>Shai Fernandez: Ulf </a:t>
            </a:r>
          </a:p>
          <a:p>
            <a:pPr marL="281176" indent="-281176" defTabSz="374904">
              <a:spcBef>
                <a:spcPts val="400"/>
              </a:spcBef>
              <a:defRPr sz="1800"/>
            </a:pPr>
            <a:r>
              <a:t>Jaime Garcia: Jerker</a:t>
            </a:r>
          </a:p>
          <a:p>
            <a:pPr marL="281176" indent="-281176" defTabSz="374904">
              <a:spcBef>
                <a:spcPts val="400"/>
              </a:spcBef>
              <a:defRPr sz="1800"/>
            </a:pPr>
            <a:r>
              <a:t>Salman Javed: Jan vD</a:t>
            </a:r>
          </a:p>
          <a:p>
            <a:pPr marL="281176" indent="-281176" defTabSz="374904">
              <a:spcBef>
                <a:spcPts val="400"/>
              </a:spcBef>
              <a:defRPr sz="1800"/>
            </a:pPr>
            <a:r>
              <a:t>Mattias Nilsson: Fredrik</a:t>
            </a:r>
          </a:p>
          <a:p>
            <a:pPr marL="281176" indent="-281176" defTabSz="374904">
              <a:spcBef>
                <a:spcPts val="400"/>
              </a:spcBef>
              <a:defRPr sz="1800"/>
            </a:pPr>
            <a:r>
              <a:t>Aparajita: Jan vD</a:t>
            </a:r>
          </a:p>
          <a:p>
            <a:pPr marL="281176" indent="-281176" defTabSz="374904">
              <a:spcBef>
                <a:spcPts val="400"/>
              </a:spcBef>
              <a:defRPr sz="1800"/>
            </a:pPr>
            <a:r>
              <a:t>Sree: Olov</a:t>
            </a:r>
          </a:p>
        </p:txBody>
      </p:sp>
    </p:spTree>
  </p:cSld>
  <p:clrMapOvr>
    <a:masterClrMapping/>
  </p:clrMapOvr>
  <p:transition xmlns:p14="http://schemas.microsoft.com/office/powerpoint/2010/main" spd="med" advClick="1"/>
</p:sld>
</file>

<file path=ppt/slides/slide6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876" name="Slide Number"/>
          <p:cNvSpPr txBox="1"/>
          <p:nvPr>
            <p:ph type="sldNum" sz="quarter" idx="4294967295"/>
          </p:nvPr>
        </p:nvSpPr>
        <p:spPr>
          <a:xfrm>
            <a:off x="2256883" y="4951674"/>
            <a:ext cx="267636" cy="389638"/>
          </a:xfrm>
          <a:prstGeom prst="rect">
            <a:avLst/>
          </a:prstGeom>
          <a:extLst>
            <a:ext uri="{C572A759-6A51-4108-AA02-DFA0A04FC94B}">
              <ma14:wrappingTextBoxFlag xmlns:ma14="http://schemas.microsoft.com/office/mac/drawingml/2011/main" val="1"/>
            </a:ext>
          </a:extLst>
        </p:spPr>
        <p:txBody>
          <a:bodyPr anchor="ctr"/>
          <a:lstStyle>
            <a:lvl1pPr algn="ctr" defTabSz="457200">
              <a:spcBef>
                <a:spcPts val="500"/>
              </a:spcBef>
              <a:defRPr sz="2200">
                <a:latin typeface="Arial"/>
                <a:ea typeface="Arial"/>
                <a:cs typeface="Arial"/>
                <a:sym typeface="Arial"/>
              </a:defRPr>
            </a:lvl1pPr>
          </a:lstStyle>
          <a:p>
            <a:pPr/>
            <a:fld id="{86CB4B4D-7CA3-9044-876B-883B54F8677D}" type="slidenum"/>
          </a:p>
        </p:txBody>
      </p:sp>
      <p:sp>
        <p:nvSpPr>
          <p:cNvPr id="877" name="Interoperability"/>
          <p:cNvSpPr txBox="1"/>
          <p:nvPr>
            <p:ph type="title"/>
          </p:nvPr>
        </p:nvSpPr>
        <p:spPr>
          <a:xfrm>
            <a:off x="323850" y="179999"/>
            <a:ext cx="8496300" cy="904801"/>
          </a:xfrm>
          <a:prstGeom prst="rect">
            <a:avLst/>
          </a:prstGeom>
        </p:spPr>
        <p:txBody>
          <a:bodyPr/>
          <a:lstStyle/>
          <a:p>
            <a:pPr/>
            <a:r>
              <a:t>4. Interoperability</a:t>
            </a:r>
          </a:p>
        </p:txBody>
      </p:sp>
      <p:sp>
        <p:nvSpPr>
          <p:cNvPr id="878" name="Objective…"/>
          <p:cNvSpPr txBox="1"/>
          <p:nvPr>
            <p:ph type="body" idx="1"/>
          </p:nvPr>
        </p:nvSpPr>
        <p:spPr>
          <a:xfrm>
            <a:off x="323999" y="1079998"/>
            <a:ext cx="8482874" cy="3125617"/>
          </a:xfrm>
          <a:prstGeom prst="rect">
            <a:avLst/>
          </a:prstGeom>
        </p:spPr>
        <p:txBody>
          <a:bodyPr/>
          <a:lstStyle/>
          <a:p>
            <a:pPr marL="0" indent="0" defTabSz="333756">
              <a:spcBef>
                <a:spcPts val="300"/>
              </a:spcBef>
              <a:buSzTx/>
              <a:buNone/>
              <a:defRPr b="1" sz="1600"/>
            </a:pPr>
            <a:r>
              <a:t>Objective</a:t>
            </a:r>
            <a:r>
              <a:rPr b="0"/>
              <a:t>:</a:t>
            </a:r>
          </a:p>
          <a:p>
            <a:pPr marL="155447" indent="-250315" defTabSz="333756">
              <a:spcBef>
                <a:spcPts val="300"/>
              </a:spcBef>
              <a:defRPr sz="1600"/>
            </a:pPr>
            <a:r>
              <a:t>SoS interoperability enables instant and seamless understanding of information exchanged within and between networked and distributed systems. </a:t>
            </a:r>
          </a:p>
          <a:p>
            <a:pPr marL="0" indent="0" defTabSz="333756">
              <a:spcBef>
                <a:spcPts val="300"/>
              </a:spcBef>
              <a:buSzTx/>
              <a:buNone/>
              <a:defRPr sz="1600"/>
            </a:pPr>
          </a:p>
          <a:p>
            <a:pPr marL="0" indent="0" defTabSz="333756">
              <a:spcBef>
                <a:spcPts val="300"/>
              </a:spcBef>
              <a:buSzTx/>
              <a:buNone/>
              <a:defRPr b="1" sz="1600"/>
            </a:pPr>
            <a:r>
              <a:t>Approach</a:t>
            </a:r>
            <a:r>
              <a:rPr b="0"/>
              <a:t>:</a:t>
            </a:r>
          </a:p>
          <a:p>
            <a:pPr marL="155447" indent="-250315" defTabSz="333756">
              <a:spcBef>
                <a:spcPts val="300"/>
              </a:spcBef>
              <a:defRPr sz="1600"/>
            </a:pPr>
            <a:r>
              <a:t>ML and autonomous code generation approach based on data, metadata and ontologies</a:t>
            </a:r>
          </a:p>
          <a:p>
            <a:pPr lvl="1" marL="584073" indent="-250315" defTabSz="333756">
              <a:spcBef>
                <a:spcPts val="300"/>
              </a:spcBef>
              <a:buChar char="▪"/>
              <a:defRPr sz="1600"/>
            </a:pPr>
          </a:p>
          <a:p>
            <a:pPr marL="0" indent="0" defTabSz="333756">
              <a:spcBef>
                <a:spcPts val="300"/>
              </a:spcBef>
              <a:buSzTx/>
              <a:buNone/>
              <a:defRPr b="1" sz="1600"/>
            </a:pPr>
            <a:r>
              <a:t>LTU expertise &amp; background</a:t>
            </a:r>
            <a:r>
              <a:rPr b="0"/>
              <a:t>:</a:t>
            </a:r>
          </a:p>
          <a:p>
            <a:pPr marL="155447" indent="-250315" defTabSz="333756">
              <a:spcBef>
                <a:spcPts val="300"/>
              </a:spcBef>
              <a:defRPr sz="1600"/>
            </a:pPr>
            <a:r>
              <a:t>Autonomous M2M interoperability research since 2013</a:t>
            </a:r>
          </a:p>
          <a:p>
            <a:pPr marL="155447" indent="-250315" defTabSz="333756">
              <a:spcBef>
                <a:spcPts val="300"/>
              </a:spcBef>
              <a:defRPr sz="1600"/>
            </a:pPr>
            <a:r>
              <a:t>Professor Jerker Delsing, Professor Fredrik Sandin</a:t>
            </a:r>
          </a:p>
        </p:txBody>
      </p:sp>
      <p:grpSp>
        <p:nvGrpSpPr>
          <p:cNvPr id="881" name="Interoperability"/>
          <p:cNvGrpSpPr/>
          <p:nvPr/>
        </p:nvGrpSpPr>
        <p:grpSpPr>
          <a:xfrm>
            <a:off x="3971601" y="4270502"/>
            <a:ext cx="1200804" cy="542578"/>
            <a:chOff x="-1" y="0"/>
            <a:chExt cx="1200803" cy="542577"/>
          </a:xfrm>
        </p:grpSpPr>
        <p:sp>
          <p:nvSpPr>
            <p:cNvPr id="879" name="Rounded Rectangle"/>
            <p:cNvSpPr/>
            <p:nvPr/>
          </p:nvSpPr>
          <p:spPr>
            <a:xfrm>
              <a:off x="-2" y="-1"/>
              <a:ext cx="1200805" cy="542578"/>
            </a:xfrm>
            <a:prstGeom prst="roundRect">
              <a:avLst>
                <a:gd name="adj" fmla="val 33122"/>
              </a:avLst>
            </a:prstGeom>
            <a:gradFill flip="none" rotWithShape="1">
              <a:gsLst>
                <a:gs pos="0">
                  <a:srgbClr val="002043"/>
                </a:gs>
                <a:gs pos="100000">
                  <a:srgbClr val="B5B8C3"/>
                </a:gs>
              </a:gsLst>
              <a:lin ang="16200000" scaled="0"/>
            </a:gradFill>
            <a:ln w="19050" cap="flat">
              <a:solidFill>
                <a:schemeClr val="accent4"/>
              </a:solidFill>
              <a:prstDash val="solid"/>
              <a:round/>
            </a:ln>
            <a:effectLst>
              <a:outerShdw sx="100000" sy="100000" kx="0" ky="0" algn="b" rotWithShape="0" blurRad="38100" dist="23000" dir="5400000">
                <a:srgbClr val="000000">
                  <a:alpha val="35000"/>
                </a:srgbClr>
              </a:outerShdw>
            </a:effectLst>
          </p:spPr>
          <p:txBody>
            <a:bodyPr wrap="square" lIns="45718" tIns="45718" rIns="45718" bIns="45718" numCol="1" anchor="ctr">
              <a:noAutofit/>
            </a:bodyPr>
            <a:lstStyle/>
            <a:p>
              <a:pPr algn="ctr">
                <a:defRPr sz="1200">
                  <a:solidFill>
                    <a:srgbClr val="FFFFFF"/>
                  </a:solidFill>
                  <a:latin typeface="Arial"/>
                  <a:ea typeface="Arial"/>
                  <a:cs typeface="Arial"/>
                  <a:sym typeface="Arial"/>
                </a:defRPr>
              </a:pPr>
            </a:p>
          </p:txBody>
        </p:sp>
        <p:sp>
          <p:nvSpPr>
            <p:cNvPr id="880" name="Interoperability"/>
            <p:cNvSpPr txBox="1"/>
            <p:nvPr/>
          </p:nvSpPr>
          <p:spPr>
            <a:xfrm>
              <a:off x="-1" y="139161"/>
              <a:ext cx="1200803" cy="26425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lgn="ctr">
                <a:defRPr sz="1200">
                  <a:solidFill>
                    <a:srgbClr val="FFFFFF"/>
                  </a:solidFill>
                  <a:latin typeface="Arial"/>
                  <a:ea typeface="Arial"/>
                  <a:cs typeface="Arial"/>
                  <a:sym typeface="Arial"/>
                </a:defRPr>
              </a:lvl1pPr>
            </a:lstStyle>
            <a:p>
              <a:pPr/>
              <a:r>
                <a:t>Interoperability</a:t>
              </a:r>
            </a:p>
          </p:txBody>
        </p:sp>
      </p:grpSp>
    </p:spTree>
  </p:cSld>
  <p:clrMapOvr>
    <a:masterClrMapping/>
  </p:clrMapOvr>
  <p:transition xmlns:p14="http://schemas.microsoft.com/office/powerpoint/2010/main" spd="med" advClick="1"/>
</p:sld>
</file>

<file path=ppt/slides/slide6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883" name="Slide Number"/>
          <p:cNvSpPr txBox="1"/>
          <p:nvPr>
            <p:ph type="sldNum" sz="quarter" idx="4294967295"/>
          </p:nvPr>
        </p:nvSpPr>
        <p:spPr>
          <a:xfrm>
            <a:off x="2256883" y="4951674"/>
            <a:ext cx="267636" cy="389638"/>
          </a:xfrm>
          <a:prstGeom prst="rect">
            <a:avLst/>
          </a:prstGeom>
          <a:extLst>
            <a:ext uri="{C572A759-6A51-4108-AA02-DFA0A04FC94B}">
              <ma14:wrappingTextBoxFlag xmlns:ma14="http://schemas.microsoft.com/office/mac/drawingml/2011/main" val="1"/>
            </a:ext>
          </a:extLst>
        </p:spPr>
        <p:txBody>
          <a:bodyPr anchor="ctr"/>
          <a:lstStyle>
            <a:lvl1pPr algn="ctr" defTabSz="457200">
              <a:spcBef>
                <a:spcPts val="500"/>
              </a:spcBef>
              <a:defRPr sz="2200">
                <a:latin typeface="Arial"/>
                <a:ea typeface="Arial"/>
                <a:cs typeface="Arial"/>
                <a:sym typeface="Arial"/>
              </a:defRPr>
            </a:lvl1pPr>
          </a:lstStyle>
          <a:p>
            <a:pPr/>
            <a:fld id="{86CB4B4D-7CA3-9044-876B-883B54F8677D}" type="slidenum"/>
          </a:p>
        </p:txBody>
      </p:sp>
      <p:sp>
        <p:nvSpPr>
          <p:cNvPr id="884" name="Ubiquitous fully autonomous SoS"/>
          <p:cNvSpPr txBox="1"/>
          <p:nvPr>
            <p:ph type="title"/>
          </p:nvPr>
        </p:nvSpPr>
        <p:spPr>
          <a:xfrm>
            <a:off x="323850" y="179999"/>
            <a:ext cx="8496300" cy="904801"/>
          </a:xfrm>
          <a:prstGeom prst="rect">
            <a:avLst/>
          </a:prstGeom>
        </p:spPr>
        <p:txBody>
          <a:bodyPr/>
          <a:lstStyle/>
          <a:p>
            <a:pPr/>
            <a:r>
              <a:t>5. Ubiquitous fully autonomous SoS</a:t>
            </a:r>
          </a:p>
        </p:txBody>
      </p:sp>
      <p:sp>
        <p:nvSpPr>
          <p:cNvPr id="885" name="Objective…"/>
          <p:cNvSpPr txBox="1"/>
          <p:nvPr>
            <p:ph type="body" idx="1"/>
          </p:nvPr>
        </p:nvSpPr>
        <p:spPr>
          <a:xfrm>
            <a:off x="323999" y="1079998"/>
            <a:ext cx="8482874" cy="2915126"/>
          </a:xfrm>
          <a:prstGeom prst="rect">
            <a:avLst/>
          </a:prstGeom>
        </p:spPr>
        <p:txBody>
          <a:bodyPr/>
          <a:lstStyle/>
          <a:p>
            <a:pPr marL="0" indent="0" defTabSz="363656">
              <a:spcBef>
                <a:spcPts val="300"/>
              </a:spcBef>
              <a:buSzTx/>
              <a:buNone/>
              <a:defRPr b="1" sz="1500"/>
            </a:pPr>
            <a:r>
              <a:t>Objective</a:t>
            </a:r>
            <a:r>
              <a:rPr b="0"/>
              <a:t>:</a:t>
            </a:r>
          </a:p>
          <a:p>
            <a:pPr marL="220631" indent="-272739" defTabSz="363656">
              <a:spcBef>
                <a:spcPts val="300"/>
              </a:spcBef>
              <a:defRPr sz="1500"/>
            </a:pPr>
            <a:r>
              <a:t>M2M business mechanisms, automated, secure and real time business transaction execution</a:t>
            </a:r>
            <a:endParaRPr sz="1700"/>
          </a:p>
          <a:p>
            <a:pPr marL="0" indent="0" defTabSz="363656">
              <a:spcBef>
                <a:spcPts val="300"/>
              </a:spcBef>
              <a:buSzTx/>
              <a:buNone/>
              <a:defRPr sz="1500"/>
            </a:pPr>
          </a:p>
          <a:p>
            <a:pPr marL="0" indent="0" defTabSz="363656">
              <a:spcBef>
                <a:spcPts val="300"/>
              </a:spcBef>
              <a:buSzTx/>
              <a:buNone/>
              <a:defRPr b="1" sz="1500"/>
            </a:pPr>
            <a:r>
              <a:t>Approach</a:t>
            </a:r>
            <a:r>
              <a:rPr b="0"/>
              <a:t>:</a:t>
            </a:r>
          </a:p>
          <a:p>
            <a:pPr marL="220631" indent="-272739" defTabSz="363656">
              <a:spcBef>
                <a:spcPts val="300"/>
              </a:spcBef>
              <a:defRPr sz="1500"/>
            </a:pPr>
            <a:r>
              <a:t>Block chain supported peer to peer business transaction micro-services</a:t>
            </a:r>
            <a:endParaRPr sz="1700"/>
          </a:p>
          <a:p>
            <a:pPr marL="0" indent="0" defTabSz="363656">
              <a:spcBef>
                <a:spcPts val="300"/>
              </a:spcBef>
              <a:buSzTx/>
              <a:buNone/>
              <a:defRPr sz="1500"/>
            </a:pPr>
          </a:p>
          <a:p>
            <a:pPr marL="0" indent="0" defTabSz="363656">
              <a:spcBef>
                <a:spcPts val="300"/>
              </a:spcBef>
              <a:buSzTx/>
              <a:buNone/>
              <a:defRPr b="1" sz="1500"/>
            </a:pPr>
            <a:r>
              <a:t>LTU expertise and background</a:t>
            </a:r>
            <a:r>
              <a:rPr b="0"/>
              <a:t>:</a:t>
            </a:r>
          </a:p>
          <a:p>
            <a:pPr marL="220631" indent="-272739" defTabSz="363656">
              <a:spcBef>
                <a:spcPts val="300"/>
              </a:spcBef>
              <a:defRPr sz="1500"/>
            </a:pPr>
            <a:r>
              <a:t>Energy efficient peer 2 peer block chains adapted to business transactions with Volvo and SEB</a:t>
            </a:r>
            <a:endParaRPr sz="1700"/>
          </a:p>
          <a:p>
            <a:pPr marL="220631" indent="-272739" defTabSz="363656">
              <a:spcBef>
                <a:spcPts val="300"/>
              </a:spcBef>
              <a:defRPr sz="1500"/>
            </a:pPr>
            <a:r>
              <a:t>Professor Ulf Bodin, Professor Olov Schelen</a:t>
            </a:r>
          </a:p>
        </p:txBody>
      </p:sp>
      <p:grpSp>
        <p:nvGrpSpPr>
          <p:cNvPr id="888" name="Enhanced assurance, service availability, resilience &amp; robustness"/>
          <p:cNvGrpSpPr/>
          <p:nvPr/>
        </p:nvGrpSpPr>
        <p:grpSpPr>
          <a:xfrm>
            <a:off x="3767313" y="4289424"/>
            <a:ext cx="1561149" cy="586584"/>
            <a:chOff x="0" y="0"/>
            <a:chExt cx="1561148" cy="586582"/>
          </a:xfrm>
        </p:grpSpPr>
        <p:sp>
          <p:nvSpPr>
            <p:cNvPr id="886" name="Rounded Rectangle"/>
            <p:cNvSpPr/>
            <p:nvPr/>
          </p:nvSpPr>
          <p:spPr>
            <a:xfrm>
              <a:off x="0" y="-1"/>
              <a:ext cx="1561149" cy="586584"/>
            </a:xfrm>
            <a:prstGeom prst="roundRect">
              <a:avLst>
                <a:gd name="adj" fmla="val 19846"/>
              </a:avLst>
            </a:prstGeom>
            <a:solidFill>
              <a:srgbClr val="FFFB00"/>
            </a:solidFill>
            <a:ln w="25400" cap="flat">
              <a:solidFill>
                <a:srgbClr val="00FDFF"/>
              </a:solidFill>
              <a:prstDash val="solid"/>
              <a:round/>
            </a:ln>
            <a:effectLst>
              <a:outerShdw sx="100000" sy="100000" kx="0" ky="0" algn="b" rotWithShape="0" blurRad="38100" dist="23000" dir="5400000">
                <a:srgbClr val="000000">
                  <a:alpha val="35000"/>
                </a:srgbClr>
              </a:outerShdw>
            </a:effectLst>
          </p:spPr>
          <p:txBody>
            <a:bodyPr wrap="square" lIns="45718" tIns="45718" rIns="45718" bIns="45718" numCol="1" anchor="ctr">
              <a:noAutofit/>
            </a:bodyPr>
            <a:lstStyle/>
            <a:p>
              <a:pPr>
                <a:defRPr sz="900">
                  <a:latin typeface="Arial"/>
                  <a:ea typeface="Arial"/>
                  <a:cs typeface="Arial"/>
                  <a:sym typeface="Arial"/>
                </a:defRPr>
              </a:pPr>
            </a:p>
          </p:txBody>
        </p:sp>
        <p:sp>
          <p:nvSpPr>
            <p:cNvPr id="887" name="Enhanced assurance, service availability, resilience &amp; robustness"/>
            <p:cNvSpPr txBox="1"/>
            <p:nvPr/>
          </p:nvSpPr>
          <p:spPr>
            <a:xfrm>
              <a:off x="46796" y="58939"/>
              <a:ext cx="1467556" cy="46869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defRPr sz="900">
                  <a:latin typeface="Arial"/>
                  <a:ea typeface="Arial"/>
                  <a:cs typeface="Arial"/>
                  <a:sym typeface="Arial"/>
                </a:defRPr>
              </a:lvl1pPr>
            </a:lstStyle>
            <a:p>
              <a:pPr/>
              <a:r>
                <a:t>Enhanced assurance, service availability, resilience &amp; robustness</a:t>
              </a:r>
            </a:p>
          </p:txBody>
        </p:sp>
      </p:grpSp>
      <p:grpSp>
        <p:nvGrpSpPr>
          <p:cNvPr id="891" name="E2E security assurance across the life cycle"/>
          <p:cNvGrpSpPr/>
          <p:nvPr/>
        </p:nvGrpSpPr>
        <p:grpSpPr>
          <a:xfrm>
            <a:off x="5603138" y="4323495"/>
            <a:ext cx="1561151" cy="518445"/>
            <a:chOff x="0" y="-1"/>
            <a:chExt cx="1561150" cy="518444"/>
          </a:xfrm>
        </p:grpSpPr>
        <p:sp>
          <p:nvSpPr>
            <p:cNvPr id="889" name="Rounded Rectangle"/>
            <p:cNvSpPr/>
            <p:nvPr/>
          </p:nvSpPr>
          <p:spPr>
            <a:xfrm>
              <a:off x="-1" y="-2"/>
              <a:ext cx="1561151" cy="518446"/>
            </a:xfrm>
            <a:prstGeom prst="roundRect">
              <a:avLst>
                <a:gd name="adj" fmla="val 22455"/>
              </a:avLst>
            </a:prstGeom>
            <a:solidFill>
              <a:srgbClr val="FFFB00"/>
            </a:solidFill>
            <a:ln w="25400" cap="flat">
              <a:solidFill>
                <a:srgbClr val="00FDFF"/>
              </a:solidFill>
              <a:prstDash val="solid"/>
              <a:round/>
            </a:ln>
            <a:effectLst>
              <a:outerShdw sx="100000" sy="100000" kx="0" ky="0" algn="b" rotWithShape="0" blurRad="38100" dist="23000" dir="5400000">
                <a:srgbClr val="000000">
                  <a:alpha val="35000"/>
                </a:srgbClr>
              </a:outerShdw>
            </a:effectLst>
          </p:spPr>
          <p:txBody>
            <a:bodyPr wrap="square" lIns="45718" tIns="45718" rIns="45718" bIns="45718" numCol="1" anchor="ctr">
              <a:noAutofit/>
            </a:bodyPr>
            <a:lstStyle/>
            <a:p>
              <a:pPr>
                <a:defRPr sz="900">
                  <a:latin typeface="Arial"/>
                  <a:ea typeface="Arial"/>
                  <a:cs typeface="Arial"/>
                  <a:sym typeface="Arial"/>
                </a:defRPr>
              </a:pPr>
            </a:p>
          </p:txBody>
        </p:sp>
        <p:sp>
          <p:nvSpPr>
            <p:cNvPr id="890" name="E2E security assurance across the life cycle"/>
            <p:cNvSpPr txBox="1"/>
            <p:nvPr/>
          </p:nvSpPr>
          <p:spPr>
            <a:xfrm>
              <a:off x="46796" y="88369"/>
              <a:ext cx="1467557" cy="34169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defRPr sz="900">
                  <a:latin typeface="Arial"/>
                  <a:ea typeface="Arial"/>
                  <a:cs typeface="Arial"/>
                  <a:sym typeface="Arial"/>
                </a:defRPr>
              </a:lvl1pPr>
            </a:lstStyle>
            <a:p>
              <a:pPr/>
              <a:r>
                <a:t>E2E security assurance across the life cycle</a:t>
              </a:r>
            </a:p>
          </p:txBody>
        </p:sp>
      </p:grpSp>
    </p:spTree>
  </p:cSld>
  <p:clrMapOvr>
    <a:masterClrMapping/>
  </p:clrMapOvr>
  <p:transition xmlns:p14="http://schemas.microsoft.com/office/powerpoint/2010/main" spd="med" advClick="1"/>
</p:sld>
</file>

<file path=ppt/slides/slide6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pic>
        <p:nvPicPr>
          <p:cNvPr id="893" name="Orchestration_diagram.png" descr="Orchestration_diagram.png"/>
          <p:cNvPicPr>
            <a:picLocks noChangeAspect="1"/>
          </p:cNvPicPr>
          <p:nvPr/>
        </p:nvPicPr>
        <p:blipFill>
          <a:blip r:embed="rId2">
            <a:extLst/>
          </a:blip>
          <a:stretch>
            <a:fillRect/>
          </a:stretch>
        </p:blipFill>
        <p:spPr>
          <a:xfrm>
            <a:off x="5768630" y="776089"/>
            <a:ext cx="3032357" cy="1954847"/>
          </a:xfrm>
          <a:prstGeom prst="rect">
            <a:avLst/>
          </a:prstGeom>
          <a:ln w="12700">
            <a:miter lim="400000"/>
          </a:ln>
        </p:spPr>
      </p:pic>
      <p:sp>
        <p:nvSpPr>
          <p:cNvPr id="894" name="Slide Number"/>
          <p:cNvSpPr txBox="1"/>
          <p:nvPr>
            <p:ph type="sldNum" sz="quarter" idx="4294967295"/>
          </p:nvPr>
        </p:nvSpPr>
        <p:spPr>
          <a:xfrm>
            <a:off x="2256883" y="4951674"/>
            <a:ext cx="267636" cy="389638"/>
          </a:xfrm>
          <a:prstGeom prst="rect">
            <a:avLst/>
          </a:prstGeom>
          <a:extLst>
            <a:ext uri="{C572A759-6A51-4108-AA02-DFA0A04FC94B}">
              <ma14:wrappingTextBoxFlag xmlns:ma14="http://schemas.microsoft.com/office/mac/drawingml/2011/main" val="1"/>
            </a:ext>
          </a:extLst>
        </p:spPr>
        <p:txBody>
          <a:bodyPr anchor="ctr"/>
          <a:lstStyle>
            <a:lvl1pPr algn="ctr" defTabSz="457200">
              <a:spcBef>
                <a:spcPts val="500"/>
              </a:spcBef>
              <a:defRPr sz="2200">
                <a:latin typeface="Arial"/>
                <a:ea typeface="Arial"/>
                <a:cs typeface="Arial"/>
                <a:sym typeface="Arial"/>
              </a:defRPr>
            </a:lvl1pPr>
          </a:lstStyle>
          <a:p>
            <a:pPr/>
            <a:fld id="{86CB4B4D-7CA3-9044-876B-883B54F8677D}" type="slidenum"/>
          </a:p>
        </p:txBody>
      </p:sp>
      <p:sp>
        <p:nvSpPr>
          <p:cNvPr id="895" name="SoS collaboration driven by policies"/>
          <p:cNvSpPr txBox="1"/>
          <p:nvPr>
            <p:ph type="title"/>
          </p:nvPr>
        </p:nvSpPr>
        <p:spPr>
          <a:xfrm>
            <a:off x="323850" y="179999"/>
            <a:ext cx="8496300" cy="904801"/>
          </a:xfrm>
          <a:prstGeom prst="rect">
            <a:avLst/>
          </a:prstGeom>
        </p:spPr>
        <p:txBody>
          <a:bodyPr/>
          <a:lstStyle/>
          <a:p>
            <a:pPr/>
            <a:r>
              <a:t>5. SoS collaboration driven by policies</a:t>
            </a:r>
          </a:p>
        </p:txBody>
      </p:sp>
      <p:sp>
        <p:nvSpPr>
          <p:cNvPr id="896" name="Objective…"/>
          <p:cNvSpPr txBox="1"/>
          <p:nvPr>
            <p:ph type="body" idx="1"/>
          </p:nvPr>
        </p:nvSpPr>
        <p:spPr>
          <a:xfrm>
            <a:off x="330563" y="1187430"/>
            <a:ext cx="7741923" cy="2915125"/>
          </a:xfrm>
          <a:prstGeom prst="rect">
            <a:avLst/>
          </a:prstGeom>
        </p:spPr>
        <p:txBody>
          <a:bodyPr/>
          <a:lstStyle/>
          <a:p>
            <a:pPr marL="0" indent="0" defTabSz="420623">
              <a:spcBef>
                <a:spcPts val="400"/>
              </a:spcBef>
              <a:buSzTx/>
              <a:buNone/>
              <a:defRPr b="1" sz="1800"/>
            </a:pPr>
            <a:r>
              <a:t>Objective</a:t>
            </a:r>
            <a:r>
              <a:rPr b="0"/>
              <a:t>:</a:t>
            </a:r>
          </a:p>
          <a:p>
            <a:pPr marL="307465" indent="-315468" defTabSz="420623">
              <a:spcBef>
                <a:spcPts val="400"/>
              </a:spcBef>
              <a:defRPr sz="1800"/>
            </a:pPr>
            <a:r>
              <a:t>SoS collaboration driven by policies</a:t>
            </a:r>
            <a:endParaRPr sz="2000"/>
          </a:p>
          <a:p>
            <a:pPr marL="0" indent="0" defTabSz="420623">
              <a:spcBef>
                <a:spcPts val="400"/>
              </a:spcBef>
              <a:buSzTx/>
              <a:buNone/>
              <a:defRPr sz="1800"/>
            </a:pPr>
          </a:p>
          <a:p>
            <a:pPr marL="0" indent="0" defTabSz="420623">
              <a:spcBef>
                <a:spcPts val="400"/>
              </a:spcBef>
              <a:buSzTx/>
              <a:buNone/>
              <a:defRPr b="1" sz="1800"/>
            </a:pPr>
            <a:r>
              <a:t>Approach</a:t>
            </a:r>
            <a:r>
              <a:rPr b="0"/>
              <a:t>:</a:t>
            </a:r>
          </a:p>
          <a:p>
            <a:pPr marL="307465" indent="-315468" defTabSz="420623">
              <a:spcBef>
                <a:spcPts val="400"/>
              </a:spcBef>
              <a:defRPr sz="1800"/>
            </a:pPr>
            <a:r>
              <a:t>Policy conducted microservice workflow execution </a:t>
            </a:r>
            <a:endParaRPr sz="2000"/>
          </a:p>
          <a:p>
            <a:pPr marL="0" indent="0" defTabSz="420623">
              <a:spcBef>
                <a:spcPts val="400"/>
              </a:spcBef>
              <a:buSzTx/>
              <a:buNone/>
              <a:defRPr sz="1800"/>
            </a:pPr>
          </a:p>
          <a:p>
            <a:pPr marL="0" indent="0" defTabSz="420623">
              <a:spcBef>
                <a:spcPts val="400"/>
              </a:spcBef>
              <a:buSzTx/>
              <a:buNone/>
              <a:defRPr b="1" sz="1800"/>
            </a:pPr>
            <a:r>
              <a:t>LTU expertise and background</a:t>
            </a:r>
            <a:r>
              <a:rPr b="0"/>
              <a:t>:</a:t>
            </a:r>
          </a:p>
          <a:p>
            <a:pPr marL="307465" indent="-315468" defTabSz="420623">
              <a:spcBef>
                <a:spcPts val="400"/>
              </a:spcBef>
              <a:defRPr sz="1800"/>
            </a:pPr>
            <a:r>
              <a:t>Microservice SoS execution in industrial context since 2004</a:t>
            </a:r>
            <a:endParaRPr sz="2000"/>
          </a:p>
          <a:p>
            <a:pPr marL="307465" indent="-315468" defTabSz="420623">
              <a:spcBef>
                <a:spcPts val="400"/>
              </a:spcBef>
              <a:defRPr sz="1800"/>
            </a:pPr>
            <a:r>
              <a:t>Professor Jerker Delsing</a:t>
            </a:r>
          </a:p>
        </p:txBody>
      </p:sp>
      <p:grpSp>
        <p:nvGrpSpPr>
          <p:cNvPr id="899" name="Colaborative digital twins"/>
          <p:cNvGrpSpPr/>
          <p:nvPr/>
        </p:nvGrpSpPr>
        <p:grpSpPr>
          <a:xfrm>
            <a:off x="5050567" y="4214787"/>
            <a:ext cx="1436129" cy="518445"/>
            <a:chOff x="0" y="-1"/>
            <a:chExt cx="1436127" cy="518444"/>
          </a:xfrm>
        </p:grpSpPr>
        <p:sp>
          <p:nvSpPr>
            <p:cNvPr id="897" name="Rounded Rectangle"/>
            <p:cNvSpPr/>
            <p:nvPr/>
          </p:nvSpPr>
          <p:spPr>
            <a:xfrm>
              <a:off x="-1" y="-2"/>
              <a:ext cx="1436128" cy="518446"/>
            </a:xfrm>
            <a:prstGeom prst="roundRect">
              <a:avLst>
                <a:gd name="adj" fmla="val 22455"/>
              </a:avLst>
            </a:prstGeom>
            <a:solidFill>
              <a:srgbClr val="FF2600"/>
            </a:solidFill>
            <a:ln w="25400" cap="flat">
              <a:solidFill>
                <a:schemeClr val="accent1"/>
              </a:solidFill>
              <a:prstDash val="solid"/>
              <a:round/>
            </a:ln>
            <a:effectLst>
              <a:outerShdw sx="100000" sy="100000" kx="0" ky="0" algn="b" rotWithShape="0" blurRad="38100" dist="23000" dir="5400000">
                <a:srgbClr val="000000">
                  <a:alpha val="35000"/>
                </a:srgbClr>
              </a:outerShdw>
            </a:effectLst>
          </p:spPr>
          <p:txBody>
            <a:bodyPr wrap="square" lIns="45718" tIns="45718" rIns="45718" bIns="45718" numCol="1" anchor="ctr">
              <a:noAutofit/>
            </a:bodyPr>
            <a:lstStyle/>
            <a:p>
              <a:pPr>
                <a:defRPr sz="900">
                  <a:latin typeface="Arial"/>
                  <a:ea typeface="Arial"/>
                  <a:cs typeface="Arial"/>
                  <a:sym typeface="Arial"/>
                </a:defRPr>
              </a:pPr>
            </a:p>
          </p:txBody>
        </p:sp>
        <p:sp>
          <p:nvSpPr>
            <p:cNvPr id="898" name="Colaborative digital twins"/>
            <p:cNvSpPr txBox="1"/>
            <p:nvPr/>
          </p:nvSpPr>
          <p:spPr>
            <a:xfrm>
              <a:off x="46796" y="88369"/>
              <a:ext cx="1342534" cy="34169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defRPr sz="900">
                  <a:latin typeface="Arial"/>
                  <a:ea typeface="Arial"/>
                  <a:cs typeface="Arial"/>
                  <a:sym typeface="Arial"/>
                </a:defRPr>
              </a:lvl1pPr>
            </a:lstStyle>
            <a:p>
              <a:pPr/>
              <a:r>
                <a:t>Colaborative digital twins</a:t>
              </a:r>
            </a:p>
          </p:txBody>
        </p:sp>
      </p:grpSp>
    </p:spTree>
  </p:cSld>
  <p:clrMapOvr>
    <a:masterClrMapping/>
  </p:clrMapOvr>
  <p:transition xmlns:p14="http://schemas.microsoft.com/office/powerpoint/2010/main" spd="med" advClick="1"/>
</p:sld>
</file>

<file path=ppt/slides/slide6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901" name="Slide Number"/>
          <p:cNvSpPr txBox="1"/>
          <p:nvPr>
            <p:ph type="sldNum" sz="quarter" idx="4294967295"/>
          </p:nvPr>
        </p:nvSpPr>
        <p:spPr>
          <a:xfrm>
            <a:off x="2256883" y="4951674"/>
            <a:ext cx="267636" cy="389638"/>
          </a:xfrm>
          <a:prstGeom prst="rect">
            <a:avLst/>
          </a:prstGeom>
          <a:extLst>
            <a:ext uri="{C572A759-6A51-4108-AA02-DFA0A04FC94B}">
              <ma14:wrappingTextBoxFlag xmlns:ma14="http://schemas.microsoft.com/office/mac/drawingml/2011/main" val="1"/>
            </a:ext>
          </a:extLst>
        </p:spPr>
        <p:txBody>
          <a:bodyPr anchor="ctr"/>
          <a:lstStyle>
            <a:lvl1pPr algn="ctr" defTabSz="457200">
              <a:spcBef>
                <a:spcPts val="500"/>
              </a:spcBef>
              <a:defRPr sz="2200">
                <a:latin typeface="Arial"/>
                <a:ea typeface="Arial"/>
                <a:cs typeface="Arial"/>
                <a:sym typeface="Arial"/>
              </a:defRPr>
            </a:lvl1pPr>
          </a:lstStyle>
          <a:p>
            <a:pPr/>
            <a:fld id="{86CB4B4D-7CA3-9044-876B-883B54F8677D}" type="slidenum"/>
          </a:p>
        </p:txBody>
      </p:sp>
      <p:sp>
        <p:nvSpPr>
          <p:cNvPr id="902" name="Click here to add title"/>
          <p:cNvSpPr txBox="1"/>
          <p:nvPr>
            <p:ph type="title"/>
          </p:nvPr>
        </p:nvSpPr>
        <p:spPr>
          <a:xfrm>
            <a:off x="323850" y="179999"/>
            <a:ext cx="8496300" cy="904801"/>
          </a:xfrm>
          <a:prstGeom prst="rect">
            <a:avLst/>
          </a:prstGeom>
        </p:spPr>
        <p:txBody>
          <a:bodyPr/>
          <a:lstStyle/>
          <a:p>
            <a:pPr/>
            <a:r>
              <a:t>5. AI for autonomous self-integrating SoS</a:t>
            </a:r>
          </a:p>
        </p:txBody>
      </p:sp>
      <p:sp>
        <p:nvSpPr>
          <p:cNvPr id="903" name="Objective…"/>
          <p:cNvSpPr txBox="1"/>
          <p:nvPr>
            <p:ph type="body" idx="1"/>
          </p:nvPr>
        </p:nvSpPr>
        <p:spPr>
          <a:xfrm>
            <a:off x="330563" y="975360"/>
            <a:ext cx="8482874" cy="3334604"/>
          </a:xfrm>
          <a:prstGeom prst="rect">
            <a:avLst/>
          </a:prstGeom>
        </p:spPr>
        <p:txBody>
          <a:bodyPr/>
          <a:lstStyle/>
          <a:p>
            <a:pPr marL="0" indent="0">
              <a:lnSpc>
                <a:spcPct val="90000"/>
              </a:lnSpc>
              <a:buSzTx/>
              <a:buNone/>
              <a:defRPr b="1" sz="1400"/>
            </a:pPr>
            <a:r>
              <a:t>Objective: </a:t>
            </a:r>
            <a:endParaRPr sz="1800"/>
          </a:p>
          <a:p>
            <a:pPr>
              <a:lnSpc>
                <a:spcPct val="90000"/>
              </a:lnSpc>
              <a:defRPr sz="1400"/>
            </a:pPr>
            <a:r>
              <a:t>Adaptive SoS in industry</a:t>
            </a:r>
            <a:endParaRPr sz="1800"/>
          </a:p>
          <a:p>
            <a:pPr marL="0" indent="0">
              <a:lnSpc>
                <a:spcPct val="90000"/>
              </a:lnSpc>
              <a:buSzTx/>
              <a:buNone/>
              <a:defRPr sz="1400"/>
            </a:pPr>
          </a:p>
          <a:p>
            <a:pPr marL="0" indent="0">
              <a:lnSpc>
                <a:spcPct val="90000"/>
              </a:lnSpc>
              <a:buSzTx/>
              <a:buNone/>
              <a:defRPr b="1" sz="1400"/>
            </a:pPr>
            <a:r>
              <a:t>Approach</a:t>
            </a:r>
            <a:r>
              <a:rPr b="0"/>
              <a:t>:</a:t>
            </a:r>
            <a:endParaRPr sz="1800"/>
          </a:p>
          <a:p>
            <a:pPr>
              <a:lnSpc>
                <a:spcPct val="90000"/>
              </a:lnSpc>
              <a:defRPr sz="1400"/>
            </a:pPr>
            <a:r>
              <a:t>Adaptive SoS enabled by swarm intelligence and interoperability</a:t>
            </a:r>
            <a:endParaRPr sz="1800"/>
          </a:p>
          <a:p>
            <a:pPr>
              <a:lnSpc>
                <a:spcPct val="90000"/>
              </a:lnSpc>
              <a:defRPr sz="1400"/>
            </a:pPr>
            <a:r>
              <a:t>Self-integration and reconfiguration achieved by intelligent agents with reasoning capabilities</a:t>
            </a:r>
            <a:endParaRPr sz="1800"/>
          </a:p>
          <a:p>
            <a:pPr>
              <a:lnSpc>
                <a:spcPct val="90000"/>
              </a:lnSpc>
              <a:defRPr b="1" sz="1400"/>
            </a:pPr>
          </a:p>
          <a:p>
            <a:pPr marL="0" indent="0">
              <a:lnSpc>
                <a:spcPct val="90000"/>
              </a:lnSpc>
              <a:buSzTx/>
              <a:buNone/>
              <a:defRPr b="1" sz="1400"/>
            </a:pPr>
            <a:r>
              <a:t>LTU expertise and  background:</a:t>
            </a:r>
            <a:endParaRPr sz="1600"/>
          </a:p>
          <a:p>
            <a:pPr>
              <a:lnSpc>
                <a:spcPct val="90000"/>
              </a:lnSpc>
              <a:defRPr sz="1400"/>
            </a:pPr>
            <a:r>
              <a:t>Use-case of automating factory and energy processes using multi-agent architectures exhibiting emergent swarm intelligence</a:t>
            </a:r>
            <a:endParaRPr sz="1800"/>
          </a:p>
          <a:p>
            <a:pPr>
              <a:lnSpc>
                <a:spcPct val="90000"/>
              </a:lnSpc>
              <a:defRPr sz="1400"/>
            </a:pPr>
            <a:r>
              <a:t>Professor Valeriy Vyatkin, Dr Sandeep Patil, Dr Chen-Wei Yang</a:t>
            </a:r>
            <a:br/>
          </a:p>
        </p:txBody>
      </p:sp>
      <p:grpSp>
        <p:nvGrpSpPr>
          <p:cNvPr id="906" name="Self-organising SoS"/>
          <p:cNvGrpSpPr/>
          <p:nvPr/>
        </p:nvGrpSpPr>
        <p:grpSpPr>
          <a:xfrm>
            <a:off x="1375346" y="4051793"/>
            <a:ext cx="1232553" cy="775520"/>
            <a:chOff x="0" y="0"/>
            <a:chExt cx="1232551" cy="775518"/>
          </a:xfrm>
        </p:grpSpPr>
        <p:sp>
          <p:nvSpPr>
            <p:cNvPr id="904" name="Rounded Rectangle"/>
            <p:cNvSpPr/>
            <p:nvPr/>
          </p:nvSpPr>
          <p:spPr>
            <a:xfrm>
              <a:off x="0" y="-1"/>
              <a:ext cx="1232553" cy="775519"/>
            </a:xfrm>
            <a:prstGeom prst="roundRect">
              <a:avLst>
                <a:gd name="adj" fmla="val 21656"/>
              </a:avLst>
            </a:prstGeom>
            <a:gradFill flip="none" rotWithShape="1">
              <a:gsLst>
                <a:gs pos="0">
                  <a:srgbClr val="002043"/>
                </a:gs>
                <a:gs pos="100000">
                  <a:srgbClr val="B5B8C3"/>
                </a:gs>
              </a:gsLst>
              <a:lin ang="16200000" scaled="0"/>
            </a:gradFill>
            <a:ln w="19050" cap="flat">
              <a:solidFill>
                <a:schemeClr val="accent4"/>
              </a:solidFill>
              <a:prstDash val="solid"/>
              <a:round/>
            </a:ln>
            <a:effectLst>
              <a:outerShdw sx="100000" sy="100000" kx="0" ky="0" algn="b" rotWithShape="0" blurRad="38100" dist="23000" dir="5400000">
                <a:srgbClr val="000000">
                  <a:alpha val="35000"/>
                </a:srgbClr>
              </a:outerShdw>
            </a:effectLst>
          </p:spPr>
          <p:txBody>
            <a:bodyPr wrap="square" lIns="45718" tIns="45718" rIns="45718" bIns="45718" numCol="1" anchor="ctr">
              <a:noAutofit/>
            </a:bodyPr>
            <a:lstStyle/>
            <a:p>
              <a:pPr>
                <a:defRPr sz="700">
                  <a:solidFill>
                    <a:srgbClr val="FFFFFF"/>
                  </a:solidFill>
                  <a:latin typeface="Arial"/>
                  <a:ea typeface="Arial"/>
                  <a:cs typeface="Arial"/>
                  <a:sym typeface="Arial"/>
                </a:defRPr>
              </a:pPr>
            </a:p>
          </p:txBody>
        </p:sp>
        <p:sp>
          <p:nvSpPr>
            <p:cNvPr id="905" name="Self-organising SoS"/>
            <p:cNvSpPr txBox="1"/>
            <p:nvPr/>
          </p:nvSpPr>
          <p:spPr>
            <a:xfrm>
              <a:off x="65100" y="280407"/>
              <a:ext cx="1102351" cy="21469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defRPr sz="900">
                  <a:solidFill>
                    <a:srgbClr val="FFFFFF"/>
                  </a:solidFill>
                  <a:latin typeface="Arial"/>
                  <a:ea typeface="Arial"/>
                  <a:cs typeface="Arial"/>
                  <a:sym typeface="Arial"/>
                </a:defRPr>
              </a:lvl1pPr>
            </a:lstStyle>
            <a:p>
              <a:pPr/>
              <a:r>
                <a:t>Self-organising SoS</a:t>
              </a:r>
            </a:p>
          </p:txBody>
        </p:sp>
      </p:grpSp>
      <p:grpSp>
        <p:nvGrpSpPr>
          <p:cNvPr id="909" name="Group"/>
          <p:cNvGrpSpPr/>
          <p:nvPr/>
        </p:nvGrpSpPr>
        <p:grpSpPr>
          <a:xfrm>
            <a:off x="2954256" y="4076793"/>
            <a:ext cx="1325202" cy="725514"/>
            <a:chOff x="-1" y="-1"/>
            <a:chExt cx="1325200" cy="725513"/>
          </a:xfrm>
        </p:grpSpPr>
        <p:sp>
          <p:nvSpPr>
            <p:cNvPr id="907" name="Rounded Rectangle"/>
            <p:cNvSpPr/>
            <p:nvPr/>
          </p:nvSpPr>
          <p:spPr>
            <a:xfrm>
              <a:off x="-2" y="-2"/>
              <a:ext cx="1325202" cy="725515"/>
            </a:xfrm>
            <a:prstGeom prst="roundRect">
              <a:avLst>
                <a:gd name="adj" fmla="val 19099"/>
              </a:avLst>
            </a:prstGeom>
            <a:gradFill flip="none" rotWithShape="1">
              <a:gsLst>
                <a:gs pos="0">
                  <a:srgbClr val="002043"/>
                </a:gs>
                <a:gs pos="100000">
                  <a:srgbClr val="B5B8C3"/>
                </a:gs>
              </a:gsLst>
              <a:lin ang="16200000" scaled="0"/>
            </a:gradFill>
            <a:ln w="19050" cap="flat">
              <a:solidFill>
                <a:schemeClr val="accent4"/>
              </a:solidFill>
              <a:prstDash val="solid"/>
              <a:round/>
            </a:ln>
            <a:effectLst>
              <a:outerShdw sx="100000" sy="100000" kx="0" ky="0" algn="b" rotWithShape="0" blurRad="38100" dist="23000" dir="5400000">
                <a:srgbClr val="000000">
                  <a:alpha val="35000"/>
                </a:srgbClr>
              </a:outerShdw>
            </a:effectLst>
          </p:spPr>
          <p:txBody>
            <a:bodyPr wrap="square" lIns="45718" tIns="45718" rIns="45718" bIns="45718" numCol="1" anchor="ctr">
              <a:noAutofit/>
            </a:bodyPr>
            <a:lstStyle/>
            <a:p>
              <a:pPr>
                <a:defRPr sz="700">
                  <a:solidFill>
                    <a:srgbClr val="FFFFFF"/>
                  </a:solidFill>
                  <a:latin typeface="Arial"/>
                  <a:ea typeface="Arial"/>
                  <a:cs typeface="Arial"/>
                  <a:sym typeface="Arial"/>
                </a:defRPr>
              </a:pPr>
            </a:p>
          </p:txBody>
        </p:sp>
        <p:sp>
          <p:nvSpPr>
            <p:cNvPr id="908" name="Collectively leraning and reasoning machines"/>
            <p:cNvSpPr txBox="1"/>
            <p:nvPr/>
          </p:nvSpPr>
          <p:spPr>
            <a:xfrm>
              <a:off x="52240" y="204397"/>
              <a:ext cx="1220719" cy="31671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defRPr sz="800">
                  <a:solidFill>
                    <a:srgbClr val="FFFFFF"/>
                  </a:solidFill>
                  <a:latin typeface="Arial"/>
                  <a:ea typeface="Arial"/>
                  <a:cs typeface="Arial"/>
                  <a:sym typeface="Arial"/>
                </a:defRPr>
              </a:lvl1pPr>
            </a:lstStyle>
            <a:p>
              <a:pPr/>
              <a:r>
                <a:t>Collectively leraning and reasoning machines</a:t>
              </a:r>
            </a:p>
          </p:txBody>
        </p:sp>
      </p:grpSp>
      <p:grpSp>
        <p:nvGrpSpPr>
          <p:cNvPr id="912" name="Group"/>
          <p:cNvGrpSpPr/>
          <p:nvPr/>
        </p:nvGrpSpPr>
        <p:grpSpPr>
          <a:xfrm>
            <a:off x="4625813" y="4092505"/>
            <a:ext cx="1325202" cy="694097"/>
            <a:chOff x="-1" y="-1"/>
            <a:chExt cx="1325200" cy="694096"/>
          </a:xfrm>
        </p:grpSpPr>
        <p:sp>
          <p:nvSpPr>
            <p:cNvPr id="910" name="Rounded Rectangle"/>
            <p:cNvSpPr/>
            <p:nvPr/>
          </p:nvSpPr>
          <p:spPr>
            <a:xfrm>
              <a:off x="-2" y="-2"/>
              <a:ext cx="1325202" cy="694097"/>
            </a:xfrm>
            <a:prstGeom prst="roundRect">
              <a:avLst>
                <a:gd name="adj" fmla="val 19099"/>
              </a:avLst>
            </a:prstGeom>
            <a:gradFill flip="none" rotWithShape="1">
              <a:gsLst>
                <a:gs pos="0">
                  <a:srgbClr val="002043"/>
                </a:gs>
                <a:gs pos="100000">
                  <a:srgbClr val="B5B8C3"/>
                </a:gs>
              </a:gsLst>
              <a:lin ang="16200000" scaled="0"/>
            </a:gradFill>
            <a:ln w="19050" cap="flat">
              <a:solidFill>
                <a:schemeClr val="accent4"/>
              </a:solidFill>
              <a:prstDash val="solid"/>
              <a:round/>
            </a:ln>
            <a:effectLst>
              <a:outerShdw sx="100000" sy="100000" kx="0" ky="0" algn="b" rotWithShape="0" blurRad="38100" dist="23000" dir="5400000">
                <a:srgbClr val="000000">
                  <a:alpha val="35000"/>
                </a:srgbClr>
              </a:outerShdw>
            </a:effectLst>
          </p:spPr>
          <p:txBody>
            <a:bodyPr wrap="square" lIns="45718" tIns="45718" rIns="45718" bIns="45718" numCol="1" anchor="ctr">
              <a:noAutofit/>
            </a:bodyPr>
            <a:lstStyle/>
            <a:p>
              <a:pPr>
                <a:defRPr sz="700">
                  <a:solidFill>
                    <a:srgbClr val="FFFFFF"/>
                  </a:solidFill>
                  <a:latin typeface="Arial"/>
                  <a:ea typeface="Arial"/>
                  <a:cs typeface="Arial"/>
                  <a:sym typeface="Arial"/>
                </a:defRPr>
              </a:pPr>
            </a:p>
          </p:txBody>
        </p:sp>
        <p:sp>
          <p:nvSpPr>
            <p:cNvPr id="911" name="Ubiquitous fully autonomous SoS"/>
            <p:cNvSpPr txBox="1"/>
            <p:nvPr/>
          </p:nvSpPr>
          <p:spPr>
            <a:xfrm>
              <a:off x="49978" y="144031"/>
              <a:ext cx="1225245" cy="34169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defRPr sz="900">
                  <a:solidFill>
                    <a:srgbClr val="FFFFFF"/>
                  </a:solidFill>
                  <a:latin typeface="Arial"/>
                  <a:ea typeface="Arial"/>
                  <a:cs typeface="Arial"/>
                  <a:sym typeface="Arial"/>
                </a:defRPr>
              </a:lvl1pPr>
            </a:lstStyle>
            <a:p>
              <a:pPr/>
              <a:r>
                <a:t>Ubiquitous fully autonomous SoS</a:t>
              </a:r>
            </a:p>
          </p:txBody>
        </p:sp>
      </p:grpSp>
    </p:spTree>
  </p:cSld>
  <p:clrMapOvr>
    <a:masterClrMapping/>
  </p:clrMapOvr>
  <p:transition xmlns:p14="http://schemas.microsoft.com/office/powerpoint/2010/main" spd="med" advClick="1"/>
</p:sld>
</file>

<file path=ppt/slides/slide6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914" name="Title"/>
          <p:cNvSpPr txBox="1"/>
          <p:nvPr>
            <p:ph type="title"/>
          </p:nvPr>
        </p:nvSpPr>
        <p:spPr>
          <a:xfrm>
            <a:off x="323850" y="180000"/>
            <a:ext cx="8496300" cy="904801"/>
          </a:xfrm>
          <a:prstGeom prst="rect">
            <a:avLst/>
          </a:prstGeom>
        </p:spPr>
        <p:txBody>
          <a:bodyPr/>
          <a:lstStyle/>
          <a:p>
            <a:pPr/>
            <a:r>
              <a:t>5. Secure data exchange in federated SoS </a:t>
            </a:r>
          </a:p>
        </p:txBody>
      </p:sp>
      <p:sp>
        <p:nvSpPr>
          <p:cNvPr id="915" name="Objective…"/>
          <p:cNvSpPr txBox="1"/>
          <p:nvPr>
            <p:ph type="body" idx="1"/>
          </p:nvPr>
        </p:nvSpPr>
        <p:spPr>
          <a:xfrm>
            <a:off x="323998" y="1079999"/>
            <a:ext cx="8482877" cy="2915123"/>
          </a:xfrm>
          <a:prstGeom prst="rect">
            <a:avLst/>
          </a:prstGeom>
        </p:spPr>
        <p:txBody>
          <a:bodyPr/>
          <a:lstStyle/>
          <a:p>
            <a:pPr marL="0" indent="0" defTabSz="411479">
              <a:lnSpc>
                <a:spcPct val="90000"/>
              </a:lnSpc>
              <a:spcBef>
                <a:spcPts val="400"/>
              </a:spcBef>
              <a:buSzTx/>
              <a:buNone/>
              <a:defRPr b="1" sz="1200"/>
            </a:pPr>
            <a:r>
              <a:t>Objective: </a:t>
            </a:r>
          </a:p>
          <a:p>
            <a:pPr marL="303188" indent="-303188" defTabSz="411479">
              <a:lnSpc>
                <a:spcPct val="90000"/>
              </a:lnSpc>
              <a:spcBef>
                <a:spcPts val="400"/>
              </a:spcBef>
              <a:defRPr sz="1200"/>
            </a:pPr>
            <a:r>
              <a:t>Scalable and secure sharing of data in partner eco-systems, supported by  dynamically adaptable authorization and usage control, traceability and access revocation </a:t>
            </a:r>
            <a:endParaRPr b="1" sz="1600"/>
          </a:p>
          <a:p>
            <a:pPr lvl="1" marL="800079" indent="-251453" defTabSz="411479">
              <a:lnSpc>
                <a:spcPct val="90000"/>
              </a:lnSpc>
              <a:spcBef>
                <a:spcPts val="400"/>
              </a:spcBef>
              <a:defRPr sz="1600"/>
            </a:pPr>
          </a:p>
          <a:p>
            <a:pPr marL="0" indent="0" defTabSz="411479">
              <a:lnSpc>
                <a:spcPct val="90000"/>
              </a:lnSpc>
              <a:spcBef>
                <a:spcPts val="400"/>
              </a:spcBef>
              <a:buSzTx/>
              <a:buNone/>
              <a:defRPr b="1" sz="1200"/>
            </a:pPr>
            <a:r>
              <a:t>Approach: </a:t>
            </a:r>
          </a:p>
          <a:p>
            <a:pPr marL="303188" indent="-303188" defTabSz="411479">
              <a:lnSpc>
                <a:spcPct val="90000"/>
              </a:lnSpc>
              <a:spcBef>
                <a:spcPts val="400"/>
              </a:spcBef>
              <a:defRPr sz="1200"/>
            </a:pPr>
            <a:r>
              <a:t>Attribute-based access control (and encryption) combined with block-chained inspired methods to automate contractual interactions for agreements on data sharing, enabled by both pub-sub and request-response massaging patterns </a:t>
            </a:r>
            <a:endParaRPr b="1" sz="1600"/>
          </a:p>
          <a:p>
            <a:pPr lvl="1" marL="822938" indent="-274312" defTabSz="411479">
              <a:lnSpc>
                <a:spcPct val="90000"/>
              </a:lnSpc>
              <a:spcBef>
                <a:spcPts val="400"/>
              </a:spcBef>
              <a:buChar char="▪"/>
              <a:defRPr sz="1600"/>
            </a:pPr>
          </a:p>
          <a:p>
            <a:pPr marL="0" indent="0" defTabSz="411479">
              <a:lnSpc>
                <a:spcPct val="90000"/>
              </a:lnSpc>
              <a:spcBef>
                <a:spcPts val="400"/>
              </a:spcBef>
              <a:buSzTx/>
              <a:buNone/>
              <a:defRPr b="1" sz="1200"/>
            </a:pPr>
            <a:r>
              <a:t>LTU expertise and background:</a:t>
            </a:r>
            <a:endParaRPr sz="1600"/>
          </a:p>
          <a:p>
            <a:pPr marL="440785" indent="-277921" defTabSz="411479">
              <a:lnSpc>
                <a:spcPct val="90000"/>
              </a:lnSpc>
              <a:spcBef>
                <a:spcPts val="400"/>
              </a:spcBef>
              <a:defRPr sz="1200"/>
            </a:pPr>
            <a:r>
              <a:t>Research on contractual interactions since 2017</a:t>
            </a:r>
            <a:endParaRPr sz="1600"/>
          </a:p>
          <a:p>
            <a:pPr marL="440785" indent="-277921" defTabSz="411479">
              <a:lnSpc>
                <a:spcPct val="90000"/>
              </a:lnSpc>
              <a:spcBef>
                <a:spcPts val="400"/>
              </a:spcBef>
              <a:defRPr sz="1200"/>
            </a:pPr>
            <a:r>
              <a:t>Research on attribute-based access control since 2019</a:t>
            </a:r>
            <a:endParaRPr sz="1600"/>
          </a:p>
          <a:p>
            <a:pPr marL="440785" indent="-277921" defTabSz="411479">
              <a:lnSpc>
                <a:spcPct val="90000"/>
              </a:lnSpc>
              <a:spcBef>
                <a:spcPts val="400"/>
              </a:spcBef>
              <a:defRPr sz="1200"/>
            </a:pPr>
            <a:r>
              <a:t>Professor Ulf Bodin, Professor Olov Schelén </a:t>
            </a:r>
          </a:p>
        </p:txBody>
      </p:sp>
      <p:grpSp>
        <p:nvGrpSpPr>
          <p:cNvPr id="918" name="Enhanced network platform features &amp; services"/>
          <p:cNvGrpSpPr/>
          <p:nvPr/>
        </p:nvGrpSpPr>
        <p:grpSpPr>
          <a:xfrm>
            <a:off x="2203755" y="4443956"/>
            <a:ext cx="1261260" cy="349426"/>
            <a:chOff x="0" y="-1"/>
            <a:chExt cx="1261259" cy="349425"/>
          </a:xfrm>
        </p:grpSpPr>
        <p:sp>
          <p:nvSpPr>
            <p:cNvPr id="916" name="Rounded Rectangle"/>
            <p:cNvSpPr/>
            <p:nvPr/>
          </p:nvSpPr>
          <p:spPr>
            <a:xfrm>
              <a:off x="0" y="-2"/>
              <a:ext cx="1261260" cy="349427"/>
            </a:xfrm>
            <a:prstGeom prst="roundRect">
              <a:avLst>
                <a:gd name="adj" fmla="val 20127"/>
              </a:avLst>
            </a:prstGeom>
            <a:gradFill flip="none" rotWithShape="1">
              <a:gsLst>
                <a:gs pos="0">
                  <a:srgbClr val="002043"/>
                </a:gs>
                <a:gs pos="100000">
                  <a:srgbClr val="B5B8C3"/>
                </a:gs>
              </a:gsLst>
              <a:lin ang="16200000" scaled="0"/>
            </a:gradFill>
            <a:ln w="12700" cap="flat">
              <a:solidFill>
                <a:schemeClr val="accent4"/>
              </a:solidFill>
              <a:prstDash val="solid"/>
              <a:round/>
            </a:ln>
            <a:effectLst>
              <a:outerShdw sx="100000" sy="100000" kx="0" ky="0" algn="b" rotWithShape="0" blurRad="25400" dist="12700" dir="5400000">
                <a:srgbClr val="000000">
                  <a:alpha val="35000"/>
                </a:srgbClr>
              </a:outerShdw>
            </a:effectLst>
          </p:spPr>
          <p:txBody>
            <a:bodyPr wrap="square" lIns="45718" tIns="45718" rIns="45718" bIns="45718" numCol="1" anchor="ctr">
              <a:noAutofit/>
            </a:bodyPr>
            <a:lstStyle/>
            <a:p>
              <a:pPr defTabSz="457187">
                <a:defRPr sz="500">
                  <a:solidFill>
                    <a:srgbClr val="FFFFFF"/>
                  </a:solidFill>
                  <a:latin typeface="Arial"/>
                  <a:ea typeface="Arial"/>
                  <a:cs typeface="Arial"/>
                  <a:sym typeface="Arial"/>
                </a:defRPr>
              </a:pPr>
            </a:p>
          </p:txBody>
        </p:sp>
        <p:sp>
          <p:nvSpPr>
            <p:cNvPr id="917" name="Enhanced network platform features &amp; services"/>
            <p:cNvSpPr txBox="1"/>
            <p:nvPr/>
          </p:nvSpPr>
          <p:spPr>
            <a:xfrm>
              <a:off x="39171" y="65465"/>
              <a:ext cx="1182918" cy="21848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34289" tIns="34289" rIns="34289" bIns="34289" numCol="1" anchor="ctr">
              <a:spAutoFit/>
            </a:bodyPr>
            <a:lstStyle>
              <a:lvl1pPr defTabSz="457187">
                <a:defRPr sz="600">
                  <a:solidFill>
                    <a:srgbClr val="FFFFFF"/>
                  </a:solidFill>
                  <a:latin typeface="Arial"/>
                  <a:ea typeface="Arial"/>
                  <a:cs typeface="Arial"/>
                  <a:sym typeface="Arial"/>
                </a:defRPr>
              </a:lvl1pPr>
            </a:lstStyle>
            <a:p>
              <a:pPr/>
              <a:r>
                <a:t>Enhanced network platform features &amp; services</a:t>
              </a:r>
            </a:p>
          </p:txBody>
        </p:sp>
      </p:grpSp>
      <p:grpSp>
        <p:nvGrpSpPr>
          <p:cNvPr id="921" name="Digital infrastructure for the programmable world"/>
          <p:cNvGrpSpPr/>
          <p:nvPr/>
        </p:nvGrpSpPr>
        <p:grpSpPr>
          <a:xfrm>
            <a:off x="3803636" y="4443956"/>
            <a:ext cx="1149823" cy="349426"/>
            <a:chOff x="0" y="-1"/>
            <a:chExt cx="1149822" cy="349425"/>
          </a:xfrm>
        </p:grpSpPr>
        <p:sp>
          <p:nvSpPr>
            <p:cNvPr id="919" name="Rounded Rectangle"/>
            <p:cNvSpPr/>
            <p:nvPr/>
          </p:nvSpPr>
          <p:spPr>
            <a:xfrm>
              <a:off x="-1" y="-2"/>
              <a:ext cx="1149824" cy="349427"/>
            </a:xfrm>
            <a:prstGeom prst="roundRect">
              <a:avLst>
                <a:gd name="adj" fmla="val 22455"/>
              </a:avLst>
            </a:prstGeom>
            <a:solidFill>
              <a:srgbClr val="FF2600"/>
            </a:solidFill>
            <a:ln w="12700" cap="flat">
              <a:solidFill>
                <a:schemeClr val="accent1"/>
              </a:solidFill>
              <a:prstDash val="solid"/>
              <a:round/>
            </a:ln>
            <a:effectLst>
              <a:outerShdw sx="100000" sy="100000" kx="0" ky="0" algn="b" rotWithShape="0" blurRad="25400" dist="12700" dir="5400000">
                <a:srgbClr val="000000">
                  <a:alpha val="35000"/>
                </a:srgbClr>
              </a:outerShdw>
            </a:effectLst>
          </p:spPr>
          <p:txBody>
            <a:bodyPr wrap="square" lIns="45718" tIns="45718" rIns="45718" bIns="45718" numCol="1" anchor="ctr">
              <a:noAutofit/>
            </a:bodyPr>
            <a:lstStyle/>
            <a:p>
              <a:pPr defTabSz="457187">
                <a:defRPr sz="500">
                  <a:latin typeface="Arial"/>
                  <a:ea typeface="Arial"/>
                  <a:cs typeface="Arial"/>
                  <a:sym typeface="Arial"/>
                </a:defRPr>
              </a:pPr>
            </a:p>
          </p:txBody>
        </p:sp>
        <p:sp>
          <p:nvSpPr>
            <p:cNvPr id="920" name="Digital infrastructure for the programmable world"/>
            <p:cNvSpPr txBox="1"/>
            <p:nvPr/>
          </p:nvSpPr>
          <p:spPr>
            <a:xfrm>
              <a:off x="43934" y="65465"/>
              <a:ext cx="1061953" cy="21848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34289" tIns="34289" rIns="34289" bIns="34289" numCol="1" anchor="ctr">
              <a:spAutoFit/>
            </a:bodyPr>
            <a:lstStyle>
              <a:lvl1pPr defTabSz="457187">
                <a:defRPr sz="600">
                  <a:latin typeface="Arial"/>
                  <a:ea typeface="Arial"/>
                  <a:cs typeface="Arial"/>
                  <a:sym typeface="Arial"/>
                </a:defRPr>
              </a:lvl1pPr>
            </a:lstStyle>
            <a:p>
              <a:pPr/>
              <a:r>
                <a:t>Digital infrastructure for the programmable world</a:t>
              </a:r>
            </a:p>
          </p:txBody>
        </p:sp>
      </p:grpSp>
      <p:grpSp>
        <p:nvGrpSpPr>
          <p:cNvPr id="924" name="E2E security assurance across the life cycle"/>
          <p:cNvGrpSpPr/>
          <p:nvPr/>
        </p:nvGrpSpPr>
        <p:grpSpPr>
          <a:xfrm>
            <a:off x="5292079" y="4443956"/>
            <a:ext cx="1243319" cy="349426"/>
            <a:chOff x="0" y="-1"/>
            <a:chExt cx="1243317" cy="349425"/>
          </a:xfrm>
        </p:grpSpPr>
        <p:sp>
          <p:nvSpPr>
            <p:cNvPr id="922" name="Rounded Rectangle"/>
            <p:cNvSpPr/>
            <p:nvPr/>
          </p:nvSpPr>
          <p:spPr>
            <a:xfrm>
              <a:off x="-1" y="-2"/>
              <a:ext cx="1243318" cy="349427"/>
            </a:xfrm>
            <a:prstGeom prst="roundRect">
              <a:avLst>
                <a:gd name="adj" fmla="val 22455"/>
              </a:avLst>
            </a:prstGeom>
            <a:solidFill>
              <a:srgbClr val="FFFB00"/>
            </a:solidFill>
            <a:ln w="12700" cap="flat">
              <a:solidFill>
                <a:srgbClr val="00FDFF"/>
              </a:solidFill>
              <a:prstDash val="solid"/>
              <a:round/>
            </a:ln>
            <a:effectLst>
              <a:outerShdw sx="100000" sy="100000" kx="0" ky="0" algn="b" rotWithShape="0" blurRad="25400" dist="12700" dir="5400000">
                <a:srgbClr val="000000">
                  <a:alpha val="35000"/>
                </a:srgbClr>
              </a:outerShdw>
            </a:effectLst>
          </p:spPr>
          <p:txBody>
            <a:bodyPr wrap="square" lIns="45718" tIns="45718" rIns="45718" bIns="45718" numCol="1" anchor="ctr">
              <a:noAutofit/>
            </a:bodyPr>
            <a:lstStyle/>
            <a:p>
              <a:pPr defTabSz="457187">
                <a:defRPr sz="500">
                  <a:latin typeface="Arial"/>
                  <a:ea typeface="Arial"/>
                  <a:cs typeface="Arial"/>
                  <a:sym typeface="Arial"/>
                </a:defRPr>
              </a:pPr>
            </a:p>
          </p:txBody>
        </p:sp>
        <p:sp>
          <p:nvSpPr>
            <p:cNvPr id="923" name="E2E security assurance across the life cycle"/>
            <p:cNvSpPr txBox="1"/>
            <p:nvPr/>
          </p:nvSpPr>
          <p:spPr>
            <a:xfrm>
              <a:off x="43935" y="65465"/>
              <a:ext cx="1155447" cy="21848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34289" tIns="34289" rIns="34289" bIns="34289" numCol="1" anchor="ctr">
              <a:spAutoFit/>
            </a:bodyPr>
            <a:lstStyle>
              <a:lvl1pPr defTabSz="457187">
                <a:defRPr sz="600">
                  <a:latin typeface="Arial"/>
                  <a:ea typeface="Arial"/>
                  <a:cs typeface="Arial"/>
                  <a:sym typeface="Arial"/>
                </a:defRPr>
              </a:lvl1pPr>
            </a:lstStyle>
            <a:p>
              <a:pPr/>
              <a:r>
                <a:t>E2E security assurance across the life cycle</a:t>
              </a:r>
            </a:p>
          </p:txBody>
        </p:sp>
      </p:grpSp>
    </p:spTree>
  </p:cSld>
  <p:clrMapOvr>
    <a:masterClrMapping/>
  </p:clrMapOvr>
  <p:transition xmlns:p14="http://schemas.microsoft.com/office/powerpoint/2010/main" spd="med" advClick="1"/>
</p:sld>
</file>

<file path=ppt/slides/slide6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926" name="Subtitle 2"/>
          <p:cNvSpPr txBox="1"/>
          <p:nvPr>
            <p:ph type="sldNum" sz="quarter" idx="4294967295"/>
          </p:nvPr>
        </p:nvSpPr>
        <p:spPr>
          <a:xfrm>
            <a:off x="84073" y="4940243"/>
            <a:ext cx="193064" cy="165146"/>
          </a:xfrm>
          <a:prstGeom prst="rect">
            <a:avLst/>
          </a:prstGeom>
          <a:extLst>
            <a:ext uri="{C572A759-6A51-4108-AA02-DFA0A04FC94B}">
              <ma14:wrappingTextBoxFlag xmlns:ma14="http://schemas.microsoft.com/office/mac/drawingml/2011/main" val="1"/>
            </a:ext>
          </a:extLst>
        </p:spPr>
        <p:txBody>
          <a:bodyPr lIns="45718" tIns="45718" rIns="45718" bIns="45718"/>
          <a:lstStyle>
            <a:lvl1pPr algn="l" defTabSz="457200">
              <a:spcBef>
                <a:spcPts val="100"/>
              </a:spcBef>
              <a:defRPr b="1" spc="300" sz="600">
                <a:latin typeface="Arial"/>
                <a:ea typeface="Arial"/>
                <a:cs typeface="Arial"/>
                <a:sym typeface="Arial"/>
              </a:defRPr>
            </a:lvl1pPr>
          </a:lstStyle>
          <a:p>
            <a:pPr/>
            <a:fld id="{86CB4B4D-7CA3-9044-876B-883B54F8677D}" type="slidenum"/>
          </a:p>
        </p:txBody>
      </p:sp>
      <p:sp>
        <p:nvSpPr>
          <p:cNvPr id="927" name="Subtitle 2"/>
          <p:cNvSpPr txBox="1"/>
          <p:nvPr/>
        </p:nvSpPr>
        <p:spPr>
          <a:xfrm>
            <a:off x="4932039" y="4963502"/>
            <a:ext cx="414914" cy="41249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lgn="ctr">
              <a:spcBef>
                <a:spcPts val="500"/>
              </a:spcBef>
              <a:defRPr sz="2200">
                <a:solidFill>
                  <a:srgbClr val="FFFFFF"/>
                </a:solidFill>
                <a:latin typeface="Arial"/>
                <a:ea typeface="Arial"/>
                <a:cs typeface="Arial"/>
                <a:sym typeface="Arial"/>
              </a:defRPr>
            </a:lvl1pPr>
          </a:lstStyle>
          <a:p>
            <a:pPr/>
            <a:r>
              <a:t>34</a:t>
            </a:r>
          </a:p>
        </p:txBody>
      </p:sp>
      <p:sp>
        <p:nvSpPr>
          <p:cNvPr id="928" name="Content Placeholder 2"/>
          <p:cNvSpPr txBox="1"/>
          <p:nvPr>
            <p:ph type="body" idx="1"/>
          </p:nvPr>
        </p:nvSpPr>
        <p:spPr>
          <a:xfrm>
            <a:off x="363187" y="1030611"/>
            <a:ext cx="8482874" cy="3396348"/>
          </a:xfrm>
          <a:prstGeom prst="rect">
            <a:avLst/>
          </a:prstGeom>
        </p:spPr>
        <p:txBody>
          <a:bodyPr/>
          <a:lstStyle/>
          <a:p>
            <a:pPr marL="0" indent="0">
              <a:spcBef>
                <a:spcPts val="400"/>
              </a:spcBef>
              <a:buSzTx/>
              <a:buNone/>
              <a:defRPr b="1" sz="1600"/>
            </a:pPr>
            <a:r>
              <a:t>Objectives</a:t>
            </a:r>
            <a:r>
              <a:rPr b="0"/>
              <a:t>:</a:t>
            </a:r>
          </a:p>
          <a:p>
            <a:pPr>
              <a:spcBef>
                <a:spcPts val="400"/>
              </a:spcBef>
              <a:defRPr sz="1600"/>
            </a:pPr>
            <a:r>
              <a:t>Autonomous integration of energy flexibility </a:t>
            </a:r>
            <a:endParaRPr sz="1800"/>
          </a:p>
          <a:p>
            <a:pPr marL="0" indent="0">
              <a:spcBef>
                <a:spcPts val="400"/>
              </a:spcBef>
              <a:buSzTx/>
              <a:buNone/>
              <a:defRPr b="1" sz="1600"/>
            </a:pPr>
          </a:p>
          <a:p>
            <a:pPr marL="0" indent="0">
              <a:spcBef>
                <a:spcPts val="400"/>
              </a:spcBef>
              <a:buSzTx/>
              <a:buNone/>
              <a:defRPr b="1" sz="1600"/>
            </a:pPr>
            <a:r>
              <a:t>Approach</a:t>
            </a:r>
            <a:r>
              <a:rPr b="0"/>
              <a:t>:</a:t>
            </a:r>
            <a:endParaRPr sz="1800"/>
          </a:p>
          <a:p>
            <a:pPr>
              <a:spcBef>
                <a:spcPts val="400"/>
              </a:spcBef>
              <a:defRPr sz="1600"/>
            </a:pPr>
            <a:r>
              <a:t>Semantic and ML driven digital integration of energy flexibility </a:t>
            </a:r>
          </a:p>
          <a:p>
            <a:pPr>
              <a:spcBef>
                <a:spcPts val="400"/>
              </a:spcBef>
              <a:defRPr sz="1600"/>
            </a:pPr>
            <a:r>
              <a:t>Data-driven creation of digital twins and model-based decision making </a:t>
            </a:r>
          </a:p>
          <a:p>
            <a:pPr>
              <a:spcBef>
                <a:spcPts val="400"/>
              </a:spcBef>
              <a:defRPr sz="1600"/>
            </a:pPr>
            <a:r>
              <a:t>Energy-awareness of autonomous peer to peer communicating actors in factories, edge datacenters, microgrids and their collaborative actions towards optimisation of efficiency</a:t>
            </a:r>
            <a:endParaRPr sz="1800"/>
          </a:p>
          <a:p>
            <a:pPr marL="0" indent="0">
              <a:spcBef>
                <a:spcPts val="400"/>
              </a:spcBef>
              <a:buSzTx/>
              <a:buNone/>
              <a:defRPr b="1" sz="1600"/>
            </a:pPr>
          </a:p>
          <a:p>
            <a:pPr marL="0" indent="0">
              <a:spcBef>
                <a:spcPts val="400"/>
              </a:spcBef>
              <a:buSzTx/>
              <a:buNone/>
              <a:defRPr b="1" sz="1600"/>
            </a:pPr>
            <a:r>
              <a:t>LTU expertise and background</a:t>
            </a:r>
            <a:r>
              <a:rPr b="0"/>
              <a:t>:</a:t>
            </a:r>
            <a:endParaRPr sz="1800"/>
          </a:p>
          <a:p>
            <a:pPr>
              <a:spcBef>
                <a:spcPts val="400"/>
              </a:spcBef>
              <a:defRPr sz="1600"/>
            </a:pPr>
            <a:r>
              <a:t>Distributed system design in energy systems since 2010</a:t>
            </a:r>
          </a:p>
          <a:p>
            <a:pPr>
              <a:spcBef>
                <a:spcPts val="400"/>
              </a:spcBef>
              <a:defRPr sz="1600"/>
            </a:pPr>
            <a:r>
              <a:t>Prof. Valeriy Vyatkin, Dr Chen-Wei Yang</a:t>
            </a:r>
          </a:p>
        </p:txBody>
      </p:sp>
      <p:sp>
        <p:nvSpPr>
          <p:cNvPr id="929" name="Ubiquitous fully autonomous SoS"/>
          <p:cNvSpPr txBox="1"/>
          <p:nvPr>
            <p:ph type="title"/>
          </p:nvPr>
        </p:nvSpPr>
        <p:spPr>
          <a:xfrm>
            <a:off x="323850" y="179998"/>
            <a:ext cx="8496300" cy="590716"/>
          </a:xfrm>
          <a:prstGeom prst="rect">
            <a:avLst/>
          </a:prstGeom>
        </p:spPr>
        <p:txBody>
          <a:bodyPr/>
          <a:lstStyle/>
          <a:p>
            <a:pPr/>
            <a:r>
              <a:t>5. Ubiquitous fully autonomous SoS:</a:t>
            </a:r>
          </a:p>
        </p:txBody>
      </p:sp>
      <p:sp>
        <p:nvSpPr>
          <p:cNvPr id="930" name="TextBox 4"/>
          <p:cNvSpPr txBox="1"/>
          <p:nvPr/>
        </p:nvSpPr>
        <p:spPr>
          <a:xfrm>
            <a:off x="2016406" y="692329"/>
            <a:ext cx="5079655" cy="437065"/>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sz="2400">
                <a:latin typeface="Arial"/>
                <a:ea typeface="Arial"/>
                <a:cs typeface="Arial"/>
                <a:sym typeface="Arial"/>
              </a:defRPr>
            </a:pPr>
            <a:r>
              <a:t>Ubiquitous </a:t>
            </a:r>
            <a:r>
              <a:rPr b="1"/>
              <a:t>energy</a:t>
            </a:r>
            <a:r>
              <a:t> aware swarms</a:t>
            </a:r>
          </a:p>
        </p:txBody>
      </p:sp>
      <p:grpSp>
        <p:nvGrpSpPr>
          <p:cNvPr id="933" name="Interoperability"/>
          <p:cNvGrpSpPr/>
          <p:nvPr/>
        </p:nvGrpSpPr>
        <p:grpSpPr>
          <a:xfrm>
            <a:off x="3895186" y="4560608"/>
            <a:ext cx="782447" cy="256096"/>
            <a:chOff x="-1" y="0"/>
            <a:chExt cx="782446" cy="256095"/>
          </a:xfrm>
        </p:grpSpPr>
        <p:sp>
          <p:nvSpPr>
            <p:cNvPr id="931" name="Rounded Rectangle"/>
            <p:cNvSpPr/>
            <p:nvPr/>
          </p:nvSpPr>
          <p:spPr>
            <a:xfrm>
              <a:off x="-2" y="-1"/>
              <a:ext cx="782448" cy="256097"/>
            </a:xfrm>
            <a:prstGeom prst="roundRect">
              <a:avLst>
                <a:gd name="adj" fmla="val 44413"/>
              </a:avLst>
            </a:prstGeom>
            <a:gradFill flip="none" rotWithShape="1">
              <a:gsLst>
                <a:gs pos="0">
                  <a:srgbClr val="002043"/>
                </a:gs>
                <a:gs pos="100000">
                  <a:srgbClr val="B5B8C3"/>
                </a:gs>
              </a:gsLst>
              <a:lin ang="16200000" scaled="0"/>
            </a:gradFill>
            <a:ln w="19050" cap="flat">
              <a:solidFill>
                <a:schemeClr val="accent4"/>
              </a:solidFill>
              <a:prstDash val="solid"/>
              <a:round/>
            </a:ln>
            <a:effectLst>
              <a:outerShdw sx="100000" sy="100000" kx="0" ky="0" algn="b" rotWithShape="0" blurRad="38100" dist="23000" dir="5400000">
                <a:srgbClr val="000000">
                  <a:alpha val="35000"/>
                </a:srgbClr>
              </a:outerShdw>
            </a:effectLst>
          </p:spPr>
          <p:txBody>
            <a:bodyPr wrap="square" lIns="45718" tIns="45718" rIns="45718" bIns="45718" numCol="1" anchor="ctr">
              <a:noAutofit/>
            </a:bodyPr>
            <a:lstStyle/>
            <a:p>
              <a:pPr>
                <a:defRPr sz="700">
                  <a:solidFill>
                    <a:srgbClr val="FFFFFF"/>
                  </a:solidFill>
                  <a:latin typeface="Arial"/>
                  <a:ea typeface="Arial"/>
                  <a:cs typeface="Arial"/>
                  <a:sym typeface="Arial"/>
                </a:defRPr>
              </a:pPr>
            </a:p>
          </p:txBody>
        </p:sp>
        <p:sp>
          <p:nvSpPr>
            <p:cNvPr id="932" name="Interoperability"/>
            <p:cNvSpPr txBox="1"/>
            <p:nvPr/>
          </p:nvSpPr>
          <p:spPr>
            <a:xfrm>
              <a:off x="42836" y="39329"/>
              <a:ext cx="696771" cy="17742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defRPr sz="700">
                  <a:solidFill>
                    <a:srgbClr val="FFFFFF"/>
                  </a:solidFill>
                  <a:latin typeface="Arial"/>
                  <a:ea typeface="Arial"/>
                  <a:cs typeface="Arial"/>
                  <a:sym typeface="Arial"/>
                </a:defRPr>
              </a:lvl1pPr>
            </a:lstStyle>
            <a:p>
              <a:pPr/>
              <a:r>
                <a:t>Interoperability</a:t>
              </a:r>
            </a:p>
          </p:txBody>
        </p:sp>
      </p:grpSp>
      <p:grpSp>
        <p:nvGrpSpPr>
          <p:cNvPr id="936" name="Self-organising SoS"/>
          <p:cNvGrpSpPr/>
          <p:nvPr/>
        </p:nvGrpSpPr>
        <p:grpSpPr>
          <a:xfrm>
            <a:off x="4798199" y="4387647"/>
            <a:ext cx="565088" cy="464274"/>
            <a:chOff x="-1" y="0"/>
            <a:chExt cx="565087" cy="464272"/>
          </a:xfrm>
        </p:grpSpPr>
        <p:sp>
          <p:nvSpPr>
            <p:cNvPr id="934" name="Rounded Rectangle"/>
            <p:cNvSpPr/>
            <p:nvPr/>
          </p:nvSpPr>
          <p:spPr>
            <a:xfrm>
              <a:off x="-2" y="-1"/>
              <a:ext cx="565089" cy="464273"/>
            </a:xfrm>
            <a:prstGeom prst="roundRect">
              <a:avLst>
                <a:gd name="adj" fmla="val 21656"/>
              </a:avLst>
            </a:prstGeom>
            <a:gradFill flip="none" rotWithShape="1">
              <a:gsLst>
                <a:gs pos="0">
                  <a:srgbClr val="002043"/>
                </a:gs>
                <a:gs pos="100000">
                  <a:srgbClr val="B5B8C3"/>
                </a:gs>
              </a:gsLst>
              <a:lin ang="16200000" scaled="0"/>
            </a:gradFill>
            <a:ln w="19050" cap="flat">
              <a:solidFill>
                <a:schemeClr val="accent4"/>
              </a:solidFill>
              <a:prstDash val="solid"/>
              <a:round/>
            </a:ln>
            <a:effectLst>
              <a:outerShdw sx="100000" sy="100000" kx="0" ky="0" algn="b" rotWithShape="0" blurRad="38100" dist="23000" dir="5400000">
                <a:srgbClr val="000000">
                  <a:alpha val="35000"/>
                </a:srgbClr>
              </a:outerShdw>
            </a:effectLst>
          </p:spPr>
          <p:txBody>
            <a:bodyPr wrap="square" lIns="45718" tIns="45718" rIns="45718" bIns="45718" numCol="1" anchor="ctr">
              <a:noAutofit/>
            </a:bodyPr>
            <a:lstStyle/>
            <a:p>
              <a:pPr>
                <a:defRPr sz="700">
                  <a:solidFill>
                    <a:srgbClr val="FFFFFF"/>
                  </a:solidFill>
                  <a:latin typeface="Arial"/>
                  <a:ea typeface="Arial"/>
                  <a:cs typeface="Arial"/>
                  <a:sym typeface="Arial"/>
                </a:defRPr>
              </a:pPr>
            </a:p>
          </p:txBody>
        </p:sp>
        <p:sp>
          <p:nvSpPr>
            <p:cNvPr id="935" name="Self-organising SoS"/>
            <p:cNvSpPr txBox="1"/>
            <p:nvPr/>
          </p:nvSpPr>
          <p:spPr>
            <a:xfrm>
              <a:off x="38972" y="54518"/>
              <a:ext cx="487141" cy="35522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defRPr sz="700">
                  <a:solidFill>
                    <a:srgbClr val="FFFFFF"/>
                  </a:solidFill>
                  <a:latin typeface="Arial"/>
                  <a:ea typeface="Arial"/>
                  <a:cs typeface="Arial"/>
                  <a:sym typeface="Arial"/>
                </a:defRPr>
              </a:lvl1pPr>
            </a:lstStyle>
            <a:p>
              <a:pPr/>
              <a:r>
                <a:t>Self-organising SoS</a:t>
              </a:r>
            </a:p>
          </p:txBody>
        </p:sp>
      </p:grpSp>
      <p:grpSp>
        <p:nvGrpSpPr>
          <p:cNvPr id="939" name="Ubiquitous fully autonomous SoS"/>
          <p:cNvGrpSpPr/>
          <p:nvPr/>
        </p:nvGrpSpPr>
        <p:grpSpPr>
          <a:xfrm>
            <a:off x="5463163" y="4354850"/>
            <a:ext cx="636475" cy="592933"/>
            <a:chOff x="0" y="0"/>
            <a:chExt cx="636473" cy="592931"/>
          </a:xfrm>
        </p:grpSpPr>
        <p:sp>
          <p:nvSpPr>
            <p:cNvPr id="937" name="Rounded Rectangle"/>
            <p:cNvSpPr/>
            <p:nvPr/>
          </p:nvSpPr>
          <p:spPr>
            <a:xfrm>
              <a:off x="-1" y="0"/>
              <a:ext cx="636475" cy="592932"/>
            </a:xfrm>
            <a:prstGeom prst="roundRect">
              <a:avLst>
                <a:gd name="adj" fmla="val 19099"/>
              </a:avLst>
            </a:prstGeom>
            <a:gradFill flip="none" rotWithShape="1">
              <a:gsLst>
                <a:gs pos="0">
                  <a:srgbClr val="002043"/>
                </a:gs>
                <a:gs pos="100000">
                  <a:srgbClr val="B5B8C3"/>
                </a:gs>
              </a:gsLst>
              <a:lin ang="16200000" scaled="0"/>
            </a:gradFill>
            <a:ln w="19050" cap="flat">
              <a:solidFill>
                <a:schemeClr val="accent4"/>
              </a:solidFill>
              <a:prstDash val="solid"/>
              <a:round/>
            </a:ln>
            <a:effectLst>
              <a:outerShdw sx="100000" sy="100000" kx="0" ky="0" algn="b" rotWithShape="0" blurRad="38100" dist="23000" dir="5400000">
                <a:srgbClr val="000000">
                  <a:alpha val="35000"/>
                </a:srgbClr>
              </a:outerShdw>
            </a:effectLst>
          </p:spPr>
          <p:txBody>
            <a:bodyPr wrap="square" lIns="45718" tIns="45718" rIns="45718" bIns="45718" numCol="1" anchor="ctr">
              <a:noAutofit/>
            </a:bodyPr>
            <a:lstStyle/>
            <a:p>
              <a:pPr>
                <a:defRPr sz="700">
                  <a:solidFill>
                    <a:srgbClr val="FFFFFF"/>
                  </a:solidFill>
                  <a:latin typeface="Arial"/>
                  <a:ea typeface="Arial"/>
                  <a:cs typeface="Arial"/>
                  <a:sym typeface="Arial"/>
                </a:defRPr>
              </a:pPr>
            </a:p>
          </p:txBody>
        </p:sp>
        <p:sp>
          <p:nvSpPr>
            <p:cNvPr id="938" name="Ubiquitous fully autonomous SoS"/>
            <p:cNvSpPr txBox="1"/>
            <p:nvPr/>
          </p:nvSpPr>
          <p:spPr>
            <a:xfrm>
              <a:off x="42692" y="74397"/>
              <a:ext cx="551087" cy="44412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defRPr sz="700">
                  <a:solidFill>
                    <a:srgbClr val="FFFFFF"/>
                  </a:solidFill>
                  <a:latin typeface="Arial"/>
                  <a:ea typeface="Arial"/>
                  <a:cs typeface="Arial"/>
                  <a:sym typeface="Arial"/>
                </a:defRPr>
              </a:lvl1pPr>
            </a:lstStyle>
            <a:p>
              <a:pPr/>
              <a:r>
                <a:t>Ubiquitous fully autonomous SoS</a:t>
              </a:r>
            </a:p>
          </p:txBody>
        </p:sp>
      </p:grpSp>
      <p:grpSp>
        <p:nvGrpSpPr>
          <p:cNvPr id="942" name="Digital twins &amp; CPS everywhere"/>
          <p:cNvGrpSpPr/>
          <p:nvPr/>
        </p:nvGrpSpPr>
        <p:grpSpPr>
          <a:xfrm>
            <a:off x="6216700" y="4373466"/>
            <a:ext cx="776097" cy="518445"/>
            <a:chOff x="-1" y="-1"/>
            <a:chExt cx="776096" cy="518444"/>
          </a:xfrm>
        </p:grpSpPr>
        <p:sp>
          <p:nvSpPr>
            <p:cNvPr id="940" name="Rounded Rectangle"/>
            <p:cNvSpPr/>
            <p:nvPr/>
          </p:nvSpPr>
          <p:spPr>
            <a:xfrm>
              <a:off x="-2" y="-2"/>
              <a:ext cx="776098" cy="518446"/>
            </a:xfrm>
            <a:prstGeom prst="roundRect">
              <a:avLst>
                <a:gd name="adj" fmla="val 22455"/>
              </a:avLst>
            </a:prstGeom>
            <a:solidFill>
              <a:srgbClr val="FF2600"/>
            </a:solidFill>
            <a:ln w="25400" cap="flat">
              <a:solidFill>
                <a:schemeClr val="accent1"/>
              </a:solidFill>
              <a:prstDash val="solid"/>
              <a:round/>
            </a:ln>
            <a:effectLst>
              <a:outerShdw sx="100000" sy="100000" kx="0" ky="0" algn="b" rotWithShape="0" blurRad="38100" dist="23000" dir="5400000">
                <a:srgbClr val="000000">
                  <a:alpha val="35000"/>
                </a:srgbClr>
              </a:outerShdw>
            </a:effectLst>
          </p:spPr>
          <p:txBody>
            <a:bodyPr wrap="square" lIns="45718" tIns="45718" rIns="45718" bIns="45718" numCol="1" anchor="ctr">
              <a:noAutofit/>
            </a:bodyPr>
            <a:lstStyle/>
            <a:p>
              <a:pPr>
                <a:defRPr sz="700">
                  <a:latin typeface="Arial"/>
                  <a:ea typeface="Arial"/>
                  <a:cs typeface="Arial"/>
                  <a:sym typeface="Arial"/>
                </a:defRPr>
              </a:pPr>
            </a:p>
          </p:txBody>
        </p:sp>
        <p:sp>
          <p:nvSpPr>
            <p:cNvPr id="941" name="Digital twins &amp; CPS everywhere"/>
            <p:cNvSpPr txBox="1"/>
            <p:nvPr/>
          </p:nvSpPr>
          <p:spPr>
            <a:xfrm>
              <a:off x="46797" y="81603"/>
              <a:ext cx="682500" cy="35522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defRPr sz="700">
                  <a:latin typeface="Arial"/>
                  <a:ea typeface="Arial"/>
                  <a:cs typeface="Arial"/>
                  <a:sym typeface="Arial"/>
                </a:defRPr>
              </a:lvl1pPr>
            </a:lstStyle>
            <a:p>
              <a:pPr/>
              <a:r>
                <a:t>Digital twins &amp; CPS everywhere</a:t>
              </a:r>
            </a:p>
          </p:txBody>
        </p:sp>
      </p:grpSp>
      <p:grpSp>
        <p:nvGrpSpPr>
          <p:cNvPr id="945" name="Colaborative digital twins"/>
          <p:cNvGrpSpPr/>
          <p:nvPr/>
        </p:nvGrpSpPr>
        <p:grpSpPr>
          <a:xfrm>
            <a:off x="7081394" y="4373466"/>
            <a:ext cx="630123" cy="518445"/>
            <a:chOff x="0" y="-1"/>
            <a:chExt cx="630122" cy="518444"/>
          </a:xfrm>
        </p:grpSpPr>
        <p:sp>
          <p:nvSpPr>
            <p:cNvPr id="943" name="Rounded Rectangle"/>
            <p:cNvSpPr/>
            <p:nvPr/>
          </p:nvSpPr>
          <p:spPr>
            <a:xfrm>
              <a:off x="-1" y="-2"/>
              <a:ext cx="630123" cy="518446"/>
            </a:xfrm>
            <a:prstGeom prst="roundRect">
              <a:avLst>
                <a:gd name="adj" fmla="val 22455"/>
              </a:avLst>
            </a:prstGeom>
            <a:solidFill>
              <a:srgbClr val="FF2600"/>
            </a:solidFill>
            <a:ln w="25400" cap="flat">
              <a:solidFill>
                <a:schemeClr val="accent1"/>
              </a:solidFill>
              <a:prstDash val="solid"/>
              <a:round/>
            </a:ln>
            <a:effectLst>
              <a:outerShdw sx="100000" sy="100000" kx="0" ky="0" algn="b" rotWithShape="0" blurRad="38100" dist="23000" dir="5400000">
                <a:srgbClr val="000000">
                  <a:alpha val="35000"/>
                </a:srgbClr>
              </a:outerShdw>
            </a:effectLst>
          </p:spPr>
          <p:txBody>
            <a:bodyPr wrap="square" lIns="45718" tIns="45718" rIns="45718" bIns="45718" numCol="1" anchor="ctr">
              <a:noAutofit/>
            </a:bodyPr>
            <a:lstStyle/>
            <a:p>
              <a:pPr>
                <a:defRPr sz="700">
                  <a:latin typeface="Arial"/>
                  <a:ea typeface="Arial"/>
                  <a:cs typeface="Arial"/>
                  <a:sym typeface="Arial"/>
                </a:defRPr>
              </a:pPr>
            </a:p>
          </p:txBody>
        </p:sp>
        <p:sp>
          <p:nvSpPr>
            <p:cNvPr id="944" name="Colaborative digital twins"/>
            <p:cNvSpPr txBox="1"/>
            <p:nvPr/>
          </p:nvSpPr>
          <p:spPr>
            <a:xfrm>
              <a:off x="46797" y="81603"/>
              <a:ext cx="536529" cy="35522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defRPr sz="700">
                  <a:latin typeface="Arial"/>
                  <a:ea typeface="Arial"/>
                  <a:cs typeface="Arial"/>
                  <a:sym typeface="Arial"/>
                </a:defRPr>
              </a:lvl1pPr>
            </a:lstStyle>
            <a:p>
              <a:pPr/>
              <a:r>
                <a:t>Colaborative digital twins</a:t>
              </a:r>
            </a:p>
          </p:txBody>
        </p:sp>
      </p:grpSp>
    </p:spTree>
  </p:cSld>
  <p:clrMapOvr>
    <a:masterClrMapping/>
  </p:clrMapOvr>
  <p:transition xmlns:p14="http://schemas.microsoft.com/office/powerpoint/2010/main" spd="med" advClick="1"/>
</p:sld>
</file>

<file path=ppt/slides/slide6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947" name="Subtitle 2"/>
          <p:cNvSpPr txBox="1"/>
          <p:nvPr>
            <p:ph type="sldNum" sz="quarter" idx="4294967295"/>
          </p:nvPr>
        </p:nvSpPr>
        <p:spPr>
          <a:xfrm>
            <a:off x="84073" y="4940243"/>
            <a:ext cx="193064" cy="165146"/>
          </a:xfrm>
          <a:prstGeom prst="rect">
            <a:avLst/>
          </a:prstGeom>
          <a:extLst>
            <a:ext uri="{C572A759-6A51-4108-AA02-DFA0A04FC94B}">
              <ma14:wrappingTextBoxFlag xmlns:ma14="http://schemas.microsoft.com/office/mac/drawingml/2011/main" val="1"/>
            </a:ext>
          </a:extLst>
        </p:spPr>
        <p:txBody>
          <a:bodyPr lIns="45718" tIns="45718" rIns="45718" bIns="45718"/>
          <a:lstStyle>
            <a:lvl1pPr algn="l" defTabSz="457200">
              <a:spcBef>
                <a:spcPts val="100"/>
              </a:spcBef>
              <a:defRPr b="1" spc="300" sz="600">
                <a:latin typeface="Arial"/>
                <a:ea typeface="Arial"/>
                <a:cs typeface="Arial"/>
                <a:sym typeface="Arial"/>
              </a:defRPr>
            </a:lvl1pPr>
          </a:lstStyle>
          <a:p>
            <a:pPr/>
            <a:fld id="{86CB4B4D-7CA3-9044-876B-883B54F8677D}" type="slidenum"/>
          </a:p>
        </p:txBody>
      </p:sp>
      <p:sp>
        <p:nvSpPr>
          <p:cNvPr id="948" name="Subtitle 2"/>
          <p:cNvSpPr txBox="1"/>
          <p:nvPr/>
        </p:nvSpPr>
        <p:spPr>
          <a:xfrm>
            <a:off x="2555774" y="5143501"/>
            <a:ext cx="414915" cy="41249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lgn="ctr">
              <a:spcBef>
                <a:spcPts val="500"/>
              </a:spcBef>
              <a:defRPr sz="2200">
                <a:solidFill>
                  <a:srgbClr val="FFFFFF"/>
                </a:solidFill>
                <a:latin typeface="Arial"/>
                <a:ea typeface="Arial"/>
                <a:cs typeface="Arial"/>
                <a:sym typeface="Arial"/>
              </a:defRPr>
            </a:lvl1pPr>
          </a:lstStyle>
          <a:p>
            <a:pPr/>
            <a:r>
              <a:t>35</a:t>
            </a:r>
          </a:p>
        </p:txBody>
      </p:sp>
      <p:sp>
        <p:nvSpPr>
          <p:cNvPr id="949" name="Title 1"/>
          <p:cNvSpPr txBox="1"/>
          <p:nvPr>
            <p:ph type="title"/>
          </p:nvPr>
        </p:nvSpPr>
        <p:spPr>
          <a:xfrm>
            <a:off x="323850" y="692329"/>
            <a:ext cx="8496300" cy="392472"/>
          </a:xfrm>
          <a:prstGeom prst="rect">
            <a:avLst/>
          </a:prstGeom>
        </p:spPr>
        <p:txBody>
          <a:bodyPr/>
          <a:lstStyle>
            <a:lvl1pPr>
              <a:defRPr sz="1600"/>
            </a:lvl1pPr>
          </a:lstStyle>
          <a:p>
            <a:pPr/>
            <a:r>
              <a:t>Wireless Swarm Intelligence at the factory floor</a:t>
            </a:r>
          </a:p>
        </p:txBody>
      </p:sp>
      <p:sp>
        <p:nvSpPr>
          <p:cNvPr id="950" name="Content Placeholder 2"/>
          <p:cNvSpPr txBox="1"/>
          <p:nvPr>
            <p:ph type="body" idx="1"/>
          </p:nvPr>
        </p:nvSpPr>
        <p:spPr>
          <a:xfrm>
            <a:off x="582670" y="1086590"/>
            <a:ext cx="8482873" cy="2716931"/>
          </a:xfrm>
          <a:prstGeom prst="rect">
            <a:avLst/>
          </a:prstGeom>
        </p:spPr>
        <p:txBody>
          <a:bodyPr/>
          <a:lstStyle/>
          <a:p>
            <a:pPr marL="0" indent="0" defTabSz="443483">
              <a:lnSpc>
                <a:spcPct val="80000"/>
              </a:lnSpc>
              <a:spcBef>
                <a:spcPts val="200"/>
              </a:spcBef>
              <a:buSzTx/>
              <a:buNone/>
              <a:defRPr b="1" sz="1500"/>
            </a:pPr>
            <a:r>
              <a:t>Objective:</a:t>
            </a:r>
          </a:p>
          <a:p>
            <a:pPr marL="332613" indent="-332613" defTabSz="443483">
              <a:lnSpc>
                <a:spcPct val="80000"/>
              </a:lnSpc>
              <a:spcBef>
                <a:spcPts val="200"/>
              </a:spcBef>
              <a:defRPr sz="1500"/>
            </a:pPr>
            <a:r>
              <a:t>Combining truly distributed and autonomous control systems and its integration with AI to achieve swarm intelligence</a:t>
            </a:r>
            <a:endParaRPr b="1"/>
          </a:p>
          <a:p>
            <a:pPr marL="0" indent="0" defTabSz="443483">
              <a:lnSpc>
                <a:spcPct val="80000"/>
              </a:lnSpc>
              <a:spcBef>
                <a:spcPts val="200"/>
              </a:spcBef>
              <a:buSzTx/>
              <a:buNone/>
              <a:defRPr b="1" sz="1500"/>
            </a:pPr>
          </a:p>
          <a:p>
            <a:pPr marL="0" indent="0" defTabSz="443483">
              <a:lnSpc>
                <a:spcPct val="80000"/>
              </a:lnSpc>
              <a:spcBef>
                <a:spcPts val="200"/>
              </a:spcBef>
              <a:buSzTx/>
              <a:buNone/>
              <a:defRPr b="1" sz="1500"/>
            </a:pPr>
            <a:r>
              <a:t>Approach: </a:t>
            </a:r>
            <a:endParaRPr sz="1700"/>
          </a:p>
          <a:p>
            <a:pPr marL="332613" indent="-277177" defTabSz="443483">
              <a:lnSpc>
                <a:spcPct val="80000"/>
              </a:lnSpc>
              <a:spcBef>
                <a:spcPts val="200"/>
              </a:spcBef>
              <a:defRPr sz="1500"/>
            </a:pPr>
            <a:r>
              <a:t>Use of wireless connectivity, multi-agent architecture, IEC 61499 standard, distributed control and its interoperability features to integrate AI into the distributed control</a:t>
            </a:r>
            <a:endParaRPr b="1"/>
          </a:p>
          <a:p>
            <a:pPr marL="0" indent="0" defTabSz="443483">
              <a:lnSpc>
                <a:spcPct val="80000"/>
              </a:lnSpc>
              <a:spcBef>
                <a:spcPts val="200"/>
              </a:spcBef>
              <a:buSzTx/>
              <a:buNone/>
              <a:defRPr b="1" sz="1500"/>
            </a:pPr>
          </a:p>
          <a:p>
            <a:pPr marL="0" indent="0" defTabSz="443483">
              <a:lnSpc>
                <a:spcPct val="80000"/>
              </a:lnSpc>
              <a:spcBef>
                <a:spcPts val="200"/>
              </a:spcBef>
              <a:buSzTx/>
              <a:buNone/>
              <a:defRPr b="1" sz="1500"/>
            </a:pPr>
            <a:r>
              <a:t>LTU background &amp; competence:</a:t>
            </a:r>
            <a:endParaRPr sz="1700"/>
          </a:p>
          <a:p>
            <a:pPr marL="425005" indent="-369570" defTabSz="443483">
              <a:lnSpc>
                <a:spcPct val="80000"/>
              </a:lnSpc>
              <a:spcBef>
                <a:spcPts val="200"/>
              </a:spcBef>
              <a:buFont typeface="Arial"/>
              <a:defRPr sz="1500"/>
            </a:pPr>
            <a:r>
              <a:t>20+ years of experience in the distributed systems paradigm</a:t>
            </a:r>
            <a:endParaRPr sz="1900"/>
          </a:p>
          <a:p>
            <a:pPr marL="425005" indent="-369570" defTabSz="443483">
              <a:lnSpc>
                <a:spcPct val="80000"/>
              </a:lnSpc>
              <a:spcBef>
                <a:spcPts val="200"/>
              </a:spcBef>
              <a:buFont typeface="Arial"/>
              <a:defRPr sz="1500"/>
            </a:pPr>
            <a:r>
              <a:t>Experience delivering the Industry 4.0 Testbed to Daedalus and 1-SWARM H2020 projects  </a:t>
            </a:r>
            <a:endParaRPr sz="1900"/>
          </a:p>
          <a:p>
            <a:pPr marL="425005" indent="-369570" defTabSz="443483">
              <a:lnSpc>
                <a:spcPct val="80000"/>
              </a:lnSpc>
              <a:spcBef>
                <a:spcPts val="200"/>
              </a:spcBef>
              <a:buFont typeface="Arial"/>
              <a:defRPr sz="1500"/>
            </a:pPr>
            <a:r>
              <a:t>Professor Valeriy Vyatkin, Dr Sandeep Patil</a:t>
            </a:r>
          </a:p>
        </p:txBody>
      </p:sp>
      <p:sp>
        <p:nvSpPr>
          <p:cNvPr id="951" name="Ubiquitous fully autonomous SoS"/>
          <p:cNvSpPr txBox="1"/>
          <p:nvPr/>
        </p:nvSpPr>
        <p:spPr>
          <a:xfrm>
            <a:off x="369570" y="179999"/>
            <a:ext cx="8404860" cy="590713"/>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ctr">
            <a:normAutofit fontScale="100000" lnSpcReduction="0"/>
          </a:bodyPr>
          <a:lstStyle>
            <a:lvl1pPr algn="ctr">
              <a:defRPr b="1" sz="3000">
                <a:solidFill>
                  <a:schemeClr val="accent3"/>
                </a:solidFill>
                <a:latin typeface="Arial"/>
                <a:ea typeface="Arial"/>
                <a:cs typeface="Arial"/>
                <a:sym typeface="Arial"/>
              </a:defRPr>
            </a:lvl1pPr>
          </a:lstStyle>
          <a:p>
            <a:pPr/>
            <a:r>
              <a:t>5. Ubiquitous fully autonomous SoS</a:t>
            </a:r>
          </a:p>
        </p:txBody>
      </p:sp>
      <p:grpSp>
        <p:nvGrpSpPr>
          <p:cNvPr id="954" name="Network as mediator for intelligent machines"/>
          <p:cNvGrpSpPr/>
          <p:nvPr/>
        </p:nvGrpSpPr>
        <p:grpSpPr>
          <a:xfrm>
            <a:off x="1362356" y="4155473"/>
            <a:ext cx="1262968" cy="646082"/>
            <a:chOff x="0" y="0"/>
            <a:chExt cx="1262966" cy="646081"/>
          </a:xfrm>
        </p:grpSpPr>
        <p:sp>
          <p:nvSpPr>
            <p:cNvPr id="952" name="Rounded Rectangle"/>
            <p:cNvSpPr/>
            <p:nvPr/>
          </p:nvSpPr>
          <p:spPr>
            <a:xfrm>
              <a:off x="0" y="26577"/>
              <a:ext cx="1262968" cy="592930"/>
            </a:xfrm>
            <a:prstGeom prst="roundRect">
              <a:avLst>
                <a:gd name="adj" fmla="val 19099"/>
              </a:avLst>
            </a:prstGeom>
            <a:gradFill flip="none" rotWithShape="1">
              <a:gsLst>
                <a:gs pos="0">
                  <a:srgbClr val="002043"/>
                </a:gs>
                <a:gs pos="100000">
                  <a:srgbClr val="B5B8C3"/>
                </a:gs>
              </a:gsLst>
              <a:lin ang="16200000" scaled="0"/>
            </a:gradFill>
            <a:ln w="19050" cap="flat">
              <a:solidFill>
                <a:schemeClr val="accent4"/>
              </a:solidFill>
              <a:prstDash val="solid"/>
              <a:round/>
            </a:ln>
            <a:effectLst>
              <a:outerShdw sx="100000" sy="100000" kx="0" ky="0" algn="b" rotWithShape="0" blurRad="38100" dist="23000" dir="5400000">
                <a:srgbClr val="000000">
                  <a:alpha val="35000"/>
                </a:srgbClr>
              </a:outerShdw>
            </a:effectLst>
          </p:spPr>
          <p:txBody>
            <a:bodyPr wrap="square" lIns="45718" tIns="45718" rIns="45718" bIns="45718" numCol="1" anchor="ctr">
              <a:noAutofit/>
            </a:bodyPr>
            <a:lstStyle/>
            <a:p>
              <a:pPr>
                <a:defRPr sz="1000">
                  <a:solidFill>
                    <a:srgbClr val="FFFFFF"/>
                  </a:solidFill>
                  <a:latin typeface="Arial"/>
                  <a:ea typeface="Arial"/>
                  <a:cs typeface="Arial"/>
                  <a:sym typeface="Arial"/>
                </a:defRPr>
              </a:pPr>
            </a:p>
          </p:txBody>
        </p:sp>
        <p:sp>
          <p:nvSpPr>
            <p:cNvPr id="953" name="Network as mediator for intelligent machines"/>
            <p:cNvSpPr txBox="1"/>
            <p:nvPr/>
          </p:nvSpPr>
          <p:spPr>
            <a:xfrm>
              <a:off x="42692" y="0"/>
              <a:ext cx="1177582" cy="64608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defRPr sz="1000">
                  <a:solidFill>
                    <a:srgbClr val="FFFFFF"/>
                  </a:solidFill>
                  <a:latin typeface="Arial"/>
                  <a:ea typeface="Arial"/>
                  <a:cs typeface="Arial"/>
                  <a:sym typeface="Arial"/>
                </a:defRPr>
              </a:lvl1pPr>
            </a:lstStyle>
            <a:p>
              <a:pPr/>
              <a:r>
                <a:t>Network as mediator for intelligent machines</a:t>
              </a:r>
            </a:p>
          </p:txBody>
        </p:sp>
      </p:grpSp>
      <p:grpSp>
        <p:nvGrpSpPr>
          <p:cNvPr id="957" name="Self-organising SoS"/>
          <p:cNvGrpSpPr/>
          <p:nvPr/>
        </p:nvGrpSpPr>
        <p:grpSpPr>
          <a:xfrm>
            <a:off x="2919032" y="4183156"/>
            <a:ext cx="1024323" cy="590718"/>
            <a:chOff x="0" y="-1"/>
            <a:chExt cx="1024321" cy="590717"/>
          </a:xfrm>
        </p:grpSpPr>
        <p:sp>
          <p:nvSpPr>
            <p:cNvPr id="955" name="Rounded Rectangle"/>
            <p:cNvSpPr/>
            <p:nvPr/>
          </p:nvSpPr>
          <p:spPr>
            <a:xfrm>
              <a:off x="0" y="-2"/>
              <a:ext cx="1024322" cy="590719"/>
            </a:xfrm>
            <a:prstGeom prst="roundRect">
              <a:avLst>
                <a:gd name="adj" fmla="val 21656"/>
              </a:avLst>
            </a:prstGeom>
            <a:gradFill flip="none" rotWithShape="1">
              <a:gsLst>
                <a:gs pos="0">
                  <a:srgbClr val="002043"/>
                </a:gs>
                <a:gs pos="100000">
                  <a:srgbClr val="B5B8C3"/>
                </a:gs>
              </a:gsLst>
              <a:lin ang="16200000" scaled="0"/>
            </a:gradFill>
            <a:ln w="19050" cap="flat">
              <a:solidFill>
                <a:schemeClr val="accent4"/>
              </a:solidFill>
              <a:prstDash val="solid"/>
              <a:round/>
            </a:ln>
            <a:effectLst>
              <a:outerShdw sx="100000" sy="100000" kx="0" ky="0" algn="b" rotWithShape="0" blurRad="38100" dist="23000" dir="5400000">
                <a:srgbClr val="000000">
                  <a:alpha val="35000"/>
                </a:srgbClr>
              </a:outerShdw>
            </a:effectLst>
          </p:spPr>
          <p:txBody>
            <a:bodyPr wrap="square" lIns="45718" tIns="45718" rIns="45718" bIns="45718" numCol="1" anchor="ctr">
              <a:noAutofit/>
            </a:bodyPr>
            <a:lstStyle/>
            <a:p>
              <a:pPr>
                <a:defRPr sz="1000">
                  <a:solidFill>
                    <a:srgbClr val="FFFFFF"/>
                  </a:solidFill>
                  <a:latin typeface="Arial"/>
                  <a:ea typeface="Arial"/>
                  <a:cs typeface="Arial"/>
                  <a:sym typeface="Arial"/>
                </a:defRPr>
              </a:pPr>
            </a:p>
          </p:txBody>
        </p:sp>
        <p:sp>
          <p:nvSpPr>
            <p:cNvPr id="956" name="Self-organising SoS"/>
            <p:cNvSpPr txBox="1"/>
            <p:nvPr/>
          </p:nvSpPr>
          <p:spPr>
            <a:xfrm>
              <a:off x="46993" y="42164"/>
              <a:ext cx="930335" cy="50638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defRPr sz="1000">
                  <a:solidFill>
                    <a:srgbClr val="FFFFFF"/>
                  </a:solidFill>
                  <a:latin typeface="Arial"/>
                  <a:ea typeface="Arial"/>
                  <a:cs typeface="Arial"/>
                  <a:sym typeface="Arial"/>
                </a:defRPr>
              </a:lvl1pPr>
            </a:lstStyle>
            <a:p>
              <a:pPr/>
              <a:r>
                <a:t>Self-organising SoS</a:t>
              </a:r>
            </a:p>
          </p:txBody>
        </p:sp>
      </p:grpSp>
      <p:grpSp>
        <p:nvGrpSpPr>
          <p:cNvPr id="960" name="Ubiquitous fully autonomous SoS"/>
          <p:cNvGrpSpPr/>
          <p:nvPr/>
        </p:nvGrpSpPr>
        <p:grpSpPr>
          <a:xfrm>
            <a:off x="4164356" y="4182049"/>
            <a:ext cx="1262966" cy="592931"/>
            <a:chOff x="0" y="0"/>
            <a:chExt cx="1262964" cy="592929"/>
          </a:xfrm>
        </p:grpSpPr>
        <p:sp>
          <p:nvSpPr>
            <p:cNvPr id="958" name="Rounded Rectangle"/>
            <p:cNvSpPr/>
            <p:nvPr/>
          </p:nvSpPr>
          <p:spPr>
            <a:xfrm>
              <a:off x="-1" y="-1"/>
              <a:ext cx="1262965" cy="592931"/>
            </a:xfrm>
            <a:prstGeom prst="roundRect">
              <a:avLst>
                <a:gd name="adj" fmla="val 19099"/>
              </a:avLst>
            </a:prstGeom>
            <a:gradFill flip="none" rotWithShape="1">
              <a:gsLst>
                <a:gs pos="0">
                  <a:srgbClr val="002043"/>
                </a:gs>
                <a:gs pos="100000">
                  <a:srgbClr val="B5B8C3"/>
                </a:gs>
              </a:gsLst>
              <a:lin ang="16200000" scaled="0"/>
            </a:gradFill>
            <a:ln w="19050" cap="flat">
              <a:solidFill>
                <a:schemeClr val="accent4"/>
              </a:solidFill>
              <a:prstDash val="solid"/>
              <a:round/>
            </a:ln>
            <a:effectLst>
              <a:outerShdw sx="100000" sy="100000" kx="0" ky="0" algn="b" rotWithShape="0" blurRad="38100" dist="23000" dir="5400000">
                <a:srgbClr val="000000">
                  <a:alpha val="35000"/>
                </a:srgbClr>
              </a:outerShdw>
            </a:effectLst>
          </p:spPr>
          <p:txBody>
            <a:bodyPr wrap="square" lIns="45718" tIns="45718" rIns="45718" bIns="45718" numCol="1" anchor="ctr">
              <a:noAutofit/>
            </a:bodyPr>
            <a:lstStyle/>
            <a:p>
              <a:pPr>
                <a:defRPr sz="1000">
                  <a:solidFill>
                    <a:srgbClr val="FFFFFF"/>
                  </a:solidFill>
                  <a:latin typeface="Arial"/>
                  <a:ea typeface="Arial"/>
                  <a:cs typeface="Arial"/>
                  <a:sym typeface="Arial"/>
                </a:defRPr>
              </a:pPr>
            </a:p>
          </p:txBody>
        </p:sp>
        <p:sp>
          <p:nvSpPr>
            <p:cNvPr id="959" name="Ubiquitous fully autonomous SoS"/>
            <p:cNvSpPr txBox="1"/>
            <p:nvPr/>
          </p:nvSpPr>
          <p:spPr>
            <a:xfrm>
              <a:off x="42692" y="113122"/>
              <a:ext cx="1177578" cy="36668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defRPr sz="1000">
                  <a:solidFill>
                    <a:srgbClr val="FFFFFF"/>
                  </a:solidFill>
                  <a:latin typeface="Arial"/>
                  <a:ea typeface="Arial"/>
                  <a:cs typeface="Arial"/>
                  <a:sym typeface="Arial"/>
                </a:defRPr>
              </a:lvl1pPr>
            </a:lstStyle>
            <a:p>
              <a:pPr/>
              <a:r>
                <a:t>Ubiquitous fully autonomous SoS</a:t>
              </a:r>
            </a:p>
          </p:txBody>
        </p:sp>
      </p:grpSp>
      <p:grpSp>
        <p:nvGrpSpPr>
          <p:cNvPr id="963" name="Group"/>
          <p:cNvGrpSpPr/>
          <p:nvPr/>
        </p:nvGrpSpPr>
        <p:grpSpPr>
          <a:xfrm>
            <a:off x="5638798" y="4182048"/>
            <a:ext cx="1372065" cy="592933"/>
            <a:chOff x="-1" y="0"/>
            <a:chExt cx="1372063" cy="592932"/>
          </a:xfrm>
        </p:grpSpPr>
        <p:sp>
          <p:nvSpPr>
            <p:cNvPr id="961" name="Rounded Rectangle"/>
            <p:cNvSpPr/>
            <p:nvPr/>
          </p:nvSpPr>
          <p:spPr>
            <a:xfrm>
              <a:off x="-2" y="-1"/>
              <a:ext cx="1372065" cy="592934"/>
            </a:xfrm>
            <a:prstGeom prst="roundRect">
              <a:avLst>
                <a:gd name="adj" fmla="val 19099"/>
              </a:avLst>
            </a:prstGeom>
            <a:gradFill flip="none" rotWithShape="1">
              <a:gsLst>
                <a:gs pos="0">
                  <a:srgbClr val="002043"/>
                </a:gs>
                <a:gs pos="100000">
                  <a:srgbClr val="B5B8C3"/>
                </a:gs>
              </a:gsLst>
              <a:lin ang="16200000" scaled="0"/>
            </a:gradFill>
            <a:ln w="19050" cap="flat">
              <a:solidFill>
                <a:schemeClr val="accent4"/>
              </a:solidFill>
              <a:prstDash val="solid"/>
              <a:round/>
            </a:ln>
            <a:effectLst>
              <a:outerShdw sx="100000" sy="100000" kx="0" ky="0" algn="b" rotWithShape="0" blurRad="38100" dist="23000" dir="5400000">
                <a:srgbClr val="000000">
                  <a:alpha val="35000"/>
                </a:srgbClr>
              </a:outerShdw>
            </a:effectLst>
          </p:spPr>
          <p:txBody>
            <a:bodyPr wrap="square" lIns="45718" tIns="45718" rIns="45718" bIns="45718" numCol="1" anchor="ctr">
              <a:noAutofit/>
            </a:bodyPr>
            <a:lstStyle/>
            <a:p>
              <a:pPr>
                <a:defRPr sz="700">
                  <a:solidFill>
                    <a:srgbClr val="FFFFFF"/>
                  </a:solidFill>
                  <a:latin typeface="Arial"/>
                  <a:ea typeface="Arial"/>
                  <a:cs typeface="Arial"/>
                  <a:sym typeface="Arial"/>
                </a:defRPr>
              </a:pPr>
            </a:p>
          </p:txBody>
        </p:sp>
        <p:sp>
          <p:nvSpPr>
            <p:cNvPr id="962" name="Collectively leraning and reasoning machines"/>
            <p:cNvSpPr txBox="1"/>
            <p:nvPr/>
          </p:nvSpPr>
          <p:spPr>
            <a:xfrm>
              <a:off x="42693" y="43272"/>
              <a:ext cx="1286677" cy="50638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defRPr sz="1000">
                  <a:solidFill>
                    <a:srgbClr val="FFFFFF"/>
                  </a:solidFill>
                  <a:latin typeface="Arial"/>
                  <a:ea typeface="Arial"/>
                  <a:cs typeface="Arial"/>
                  <a:sym typeface="Arial"/>
                </a:defRPr>
              </a:lvl1pPr>
            </a:lstStyle>
            <a:p>
              <a:pPr/>
              <a:r>
                <a:t>Collectively leraning and reasoning machines</a:t>
              </a:r>
            </a:p>
          </p:txBody>
        </p:sp>
      </p:grpSp>
    </p:spTree>
  </p:cSld>
  <p:clrMapOvr>
    <a:masterClrMapping/>
  </p:clrMapOvr>
  <p:transition xmlns:p14="http://schemas.microsoft.com/office/powerpoint/2010/main" spd="med" advClick="1"/>
</p:sld>
</file>

<file path=ppt/slides/slide6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65" name="Subtitle 2"/>
          <p:cNvSpPr txBox="1"/>
          <p:nvPr>
            <p:ph type="sldNum" sz="quarter" idx="4294967295"/>
          </p:nvPr>
        </p:nvSpPr>
        <p:spPr>
          <a:xfrm>
            <a:off x="84074" y="4940243"/>
            <a:ext cx="265096" cy="165146"/>
          </a:xfrm>
          <a:prstGeom prst="rect">
            <a:avLst/>
          </a:prstGeom>
          <a:extLst>
            <a:ext uri="{C572A759-6A51-4108-AA02-DFA0A04FC94B}">
              <ma14:wrappingTextBoxFlag xmlns:ma14="http://schemas.microsoft.com/office/mac/drawingml/2011/main" val="1"/>
            </a:ext>
          </a:extLst>
        </p:spPr>
        <p:txBody>
          <a:bodyPr lIns="45718" tIns="45718" rIns="45718" bIns="45718"/>
          <a:lstStyle>
            <a:lvl1pPr algn="l" defTabSz="457200">
              <a:spcBef>
                <a:spcPts val="100"/>
              </a:spcBef>
              <a:defRPr b="1" spc="300" sz="600">
                <a:latin typeface="Arial"/>
                <a:ea typeface="Arial"/>
                <a:cs typeface="Arial"/>
                <a:sym typeface="Arial"/>
              </a:defRPr>
            </a:lvl1pPr>
          </a:lstStyle>
          <a:p>
            <a:pPr/>
            <a:fld id="{86CB4B4D-7CA3-9044-876B-883B54F8677D}" type="slidenum"/>
          </a:p>
        </p:txBody>
      </p:sp>
      <p:sp>
        <p:nvSpPr>
          <p:cNvPr id="966" name="TextBox 1"/>
          <p:cNvSpPr txBox="1"/>
          <p:nvPr/>
        </p:nvSpPr>
        <p:spPr>
          <a:xfrm>
            <a:off x="801296" y="736415"/>
            <a:ext cx="6749320" cy="617361"/>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b="1">
                <a:solidFill>
                  <a:srgbClr val="FFFFFF"/>
                </a:solidFill>
                <a:latin typeface="Arial"/>
                <a:ea typeface="Arial"/>
                <a:cs typeface="Arial"/>
                <a:sym typeface="Arial"/>
              </a:defRPr>
            </a:pPr>
            <a:r>
              <a:t>Thanks! </a:t>
            </a:r>
          </a:p>
          <a:p>
            <a:pPr>
              <a:defRPr b="1">
                <a:solidFill>
                  <a:srgbClr val="FFFFFF"/>
                </a:solidFill>
                <a:latin typeface="Arial"/>
                <a:ea typeface="Arial"/>
                <a:cs typeface="Arial"/>
                <a:sym typeface="Arial"/>
              </a:defRPr>
            </a:pPr>
            <a:r>
              <a:t>Looking forward to collaborate Ericsson – LTU!</a:t>
            </a:r>
          </a:p>
        </p:txBody>
      </p:sp>
      <p:sp>
        <p:nvSpPr>
          <p:cNvPr id="967" name="TextBox 2"/>
          <p:cNvSpPr txBox="1"/>
          <p:nvPr/>
        </p:nvSpPr>
        <p:spPr>
          <a:xfrm>
            <a:off x="621275" y="4268585"/>
            <a:ext cx="7109360" cy="619853"/>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sz="1200">
                <a:solidFill>
                  <a:srgbClr val="FFFFFF"/>
                </a:solidFill>
                <a:latin typeface="Arial"/>
                <a:ea typeface="Arial"/>
                <a:cs typeface="Arial"/>
                <a:sym typeface="Arial"/>
              </a:defRPr>
            </a:pPr>
            <a:r>
              <a:t>Contact: </a:t>
            </a:r>
          </a:p>
          <a:p>
            <a:pPr>
              <a:defRPr sz="1200">
                <a:solidFill>
                  <a:srgbClr val="FFFFFF"/>
                </a:solidFill>
                <a:latin typeface="Arial"/>
                <a:ea typeface="Arial"/>
                <a:cs typeface="Arial"/>
                <a:sym typeface="Arial"/>
              </a:defRPr>
            </a:pPr>
            <a:r>
              <a:t>Michael Nilsson,Centre for Distance-spanning Technology at Luleå University of Technology</a:t>
            </a:r>
          </a:p>
          <a:p>
            <a:pPr>
              <a:defRPr sz="1200" u="sng">
                <a:solidFill>
                  <a:schemeClr val="accent2"/>
                </a:solidFill>
                <a:uFill>
                  <a:solidFill>
                    <a:schemeClr val="accent2"/>
                  </a:solidFill>
                </a:uFill>
                <a:latin typeface="Arial"/>
                <a:ea typeface="Arial"/>
                <a:cs typeface="Arial"/>
                <a:sym typeface="Arial"/>
              </a:defRPr>
            </a:pPr>
            <a:r>
              <a:rPr>
                <a:solidFill>
                  <a:srgbClr val="0000FF"/>
                </a:solidFill>
                <a:uFill>
                  <a:solidFill>
                    <a:srgbClr val="0000FF"/>
                  </a:solidFill>
                </a:uFill>
                <a:hlinkClick r:id="rId2" invalidUrl="" action="" tgtFrame="" tooltip="" history="1" highlightClick="0" endSnd="0"/>
              </a:rPr>
              <a:t>Michael.Nilsson@ltu.se</a:t>
            </a:r>
            <a:r>
              <a:rPr u="none">
                <a:solidFill>
                  <a:srgbClr val="FFFFFF"/>
                </a:solidFill>
                <a:uFillTx/>
              </a:rPr>
              <a:t>, 0920-492306</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0" name="Slide Number"/>
          <p:cNvSpPr txBox="1"/>
          <p:nvPr>
            <p:ph type="sldNum" sz="quarter" idx="4294967295"/>
          </p:nvPr>
        </p:nvSpPr>
        <p:spPr>
          <a:xfrm>
            <a:off x="2284366" y="4966101"/>
            <a:ext cx="259528" cy="412498"/>
          </a:xfrm>
          <a:prstGeom prst="rect">
            <a:avLst/>
          </a:prstGeom>
          <a:extLst>
            <a:ext uri="{C572A759-6A51-4108-AA02-DFA0A04FC94B}">
              <ma14:wrappingTextBoxFlag xmlns:ma14="http://schemas.microsoft.com/office/mac/drawingml/2011/main" val="1"/>
            </a:ext>
          </a:extLst>
        </p:spPr>
        <p:txBody>
          <a:bodyPr lIns="45718" tIns="45718" rIns="45718" bIns="45718"/>
          <a:lstStyle>
            <a:lvl1pPr algn="ctr" defTabSz="457200">
              <a:spcBef>
                <a:spcPts val="500"/>
              </a:spcBef>
              <a:defRPr sz="2200">
                <a:latin typeface="Arial"/>
                <a:ea typeface="Arial"/>
                <a:cs typeface="Arial"/>
                <a:sym typeface="Arial"/>
              </a:defRPr>
            </a:lvl1pPr>
          </a:lstStyle>
          <a:p>
            <a:pPr/>
            <a:fld id="{86CB4B4D-7CA3-9044-876B-883B54F8677D}" type="slidenum"/>
          </a:p>
        </p:txBody>
      </p:sp>
      <p:graphicFrame>
        <p:nvGraphicFramePr>
          <p:cNvPr id="271" name="Table"/>
          <p:cNvGraphicFramePr/>
          <p:nvPr/>
        </p:nvGraphicFramePr>
        <p:xfrm>
          <a:off x="3484019" y="201364"/>
          <a:ext cx="4355283" cy="3879140"/>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3748824"/>
                <a:gridCol w="606458"/>
              </a:tblGrid>
              <a:tr h="175170">
                <a:tc>
                  <a:txBody>
                    <a:bodyPr/>
                    <a:lstStyle/>
                    <a:p>
                      <a:pPr algn="l" defTabSz="457200">
                        <a:defRPr sz="1400">
                          <a:solidFill>
                            <a:srgbClr val="FFFFFF"/>
                          </a:solidFill>
                        </a:defRPr>
                      </a:pPr>
                    </a:p>
                  </a:txBody>
                  <a:tcPr marL="0" marR="0" marT="0" marB="0" anchor="b" anchorCtr="0" horzOverflow="overflow">
                    <a:lnL w="12700">
                      <a:solidFill>
                        <a:srgbClr val="AAAAAA"/>
                      </a:solidFill>
                      <a:miter lim="400000"/>
                    </a:lnL>
                    <a:lnR w="12700">
                      <a:solidFill>
                        <a:srgbClr val="AAAAAA"/>
                      </a:solidFill>
                      <a:miter lim="400000"/>
                    </a:lnR>
                    <a:lnT w="12700">
                      <a:solidFill>
                        <a:srgbClr val="AAAAAA"/>
                      </a:solidFill>
                      <a:miter lim="400000"/>
                    </a:lnT>
                    <a:lnB w="12700">
                      <a:solidFill>
                        <a:srgbClr val="AAAAAA"/>
                      </a:solidFill>
                      <a:miter lim="400000"/>
                    </a:lnB>
                    <a:noFill/>
                  </a:tcPr>
                </a:tc>
                <a:tc>
                  <a:txBody>
                    <a:bodyPr/>
                    <a:lstStyle/>
                    <a:p>
                      <a:pPr algn="ctr" defTabSz="457200">
                        <a:defRPr sz="1800">
                          <a:solidFill>
                            <a:srgbClr val="000000"/>
                          </a:solidFill>
                        </a:defRPr>
                      </a:pPr>
                      <a:r>
                        <a:rPr b="1" sz="1400" u="sng">
                          <a:solidFill>
                            <a:srgbClr val="FFFFFF"/>
                          </a:solidFill>
                        </a:rPr>
                        <a:t>CPS</a:t>
                      </a:r>
                    </a:p>
                  </a:txBody>
                  <a:tcPr marL="0" marR="0" marT="0" marB="0" anchor="b" anchorCtr="0" horzOverflow="overflow">
                    <a:lnL w="12700">
                      <a:solidFill>
                        <a:srgbClr val="AAAAAA"/>
                      </a:solidFill>
                      <a:miter lim="400000"/>
                    </a:lnL>
                    <a:lnR w="12700">
                      <a:solidFill>
                        <a:srgbClr val="AAAAAA"/>
                      </a:solidFill>
                      <a:miter lim="400000"/>
                    </a:lnR>
                    <a:lnT w="12700">
                      <a:solidFill>
                        <a:srgbClr val="AAAAAA"/>
                      </a:solidFill>
                      <a:miter lim="400000"/>
                    </a:lnT>
                    <a:lnB w="12700">
                      <a:solidFill>
                        <a:srgbClr val="AAAAAA"/>
                      </a:solidFill>
                      <a:miter lim="400000"/>
                    </a:lnB>
                    <a:noFill/>
                  </a:tcPr>
                </a:tc>
              </a:tr>
              <a:tr h="175170">
                <a:tc>
                  <a:txBody>
                    <a:bodyPr/>
                    <a:lstStyle/>
                    <a:p>
                      <a:pPr algn="l" defTabSz="457200">
                        <a:defRPr sz="1800">
                          <a:solidFill>
                            <a:srgbClr val="000000"/>
                          </a:solidFill>
                        </a:defRPr>
                      </a:pPr>
                      <a:r>
                        <a:rPr sz="1400">
                          <a:solidFill>
                            <a:srgbClr val="FFFFFF"/>
                          </a:solidFill>
                        </a:rPr>
                        <a:t>Ingående eget kapital 2021</a:t>
                      </a:r>
                    </a:p>
                  </a:txBody>
                  <a:tcPr marL="0" marR="0" marT="0" marB="0" anchor="b" anchorCtr="0" horzOverflow="overflow">
                    <a:lnL w="12700">
                      <a:solidFill>
                        <a:srgbClr val="AAAAAA"/>
                      </a:solidFill>
                      <a:miter lim="400000"/>
                    </a:lnL>
                    <a:lnR w="12700">
                      <a:solidFill>
                        <a:srgbClr val="AAAAAA"/>
                      </a:solidFill>
                      <a:miter lim="400000"/>
                    </a:lnR>
                    <a:lnT w="12700">
                      <a:solidFill>
                        <a:srgbClr val="AAAAAA"/>
                      </a:solidFill>
                      <a:miter lim="400000"/>
                    </a:lnT>
                    <a:lnB w="12700">
                      <a:solidFill>
                        <a:srgbClr val="AAAAAA"/>
                      </a:solidFill>
                      <a:miter lim="400000"/>
                    </a:lnB>
                    <a:noFill/>
                  </a:tcPr>
                </a:tc>
                <a:tc>
                  <a:txBody>
                    <a:bodyPr/>
                    <a:lstStyle/>
                    <a:p>
                      <a:pPr defTabSz="457200">
                        <a:defRPr sz="1800">
                          <a:solidFill>
                            <a:srgbClr val="000000"/>
                          </a:solidFill>
                        </a:defRPr>
                      </a:pPr>
                      <a:r>
                        <a:rPr sz="1400">
                          <a:solidFill>
                            <a:srgbClr val="FFFFFF"/>
                          </a:solidFill>
                        </a:rPr>
                        <a:t>6 003</a:t>
                      </a:r>
                    </a:p>
                  </a:txBody>
                  <a:tcPr marL="0" marR="0" marT="0" marB="0" anchor="b" anchorCtr="0" horzOverflow="overflow">
                    <a:lnL w="12700">
                      <a:solidFill>
                        <a:srgbClr val="AAAAAA"/>
                      </a:solidFill>
                      <a:miter lim="400000"/>
                    </a:lnL>
                    <a:lnR w="12700">
                      <a:solidFill>
                        <a:srgbClr val="AAAAAA"/>
                      </a:solidFill>
                      <a:miter lim="400000"/>
                    </a:lnR>
                    <a:lnT w="12700">
                      <a:solidFill>
                        <a:srgbClr val="AAAAAA"/>
                      </a:solidFill>
                      <a:miter lim="400000"/>
                    </a:lnT>
                    <a:lnB w="12700">
                      <a:solidFill>
                        <a:srgbClr val="AAAAAA"/>
                      </a:solidFill>
                      <a:miter lim="400000"/>
                    </a:lnB>
                    <a:noFill/>
                  </a:tcPr>
                </a:tc>
              </a:tr>
              <a:tr h="175170">
                <a:tc>
                  <a:txBody>
                    <a:bodyPr/>
                    <a:lstStyle/>
                    <a:p>
                      <a:pPr algn="l" defTabSz="457200">
                        <a:defRPr b="1" sz="1400">
                          <a:solidFill>
                            <a:srgbClr val="FFFFFF"/>
                          </a:solidFill>
                        </a:defRPr>
                      </a:pPr>
                      <a:r>
                        <a:t>Beräknat</a:t>
                      </a:r>
                      <a:r>
                        <a:rPr b="0"/>
                        <a:t> resultat 2021</a:t>
                      </a:r>
                    </a:p>
                  </a:txBody>
                  <a:tcPr marL="0" marR="0" marT="0" marB="0" anchor="b" anchorCtr="0" horzOverflow="overflow">
                    <a:lnL w="12700">
                      <a:solidFill>
                        <a:srgbClr val="AAAAAA"/>
                      </a:solidFill>
                      <a:miter lim="400000"/>
                    </a:lnL>
                    <a:lnR w="12700">
                      <a:solidFill>
                        <a:srgbClr val="AAAAAA"/>
                      </a:solidFill>
                      <a:miter lim="400000"/>
                    </a:lnR>
                    <a:lnT w="12700">
                      <a:solidFill>
                        <a:srgbClr val="AAAAAA"/>
                      </a:solidFill>
                      <a:miter lim="400000"/>
                    </a:lnT>
                    <a:lnB w="12700">
                      <a:solidFill>
                        <a:srgbClr val="AAAAAA"/>
                      </a:solidFill>
                      <a:miter lim="400000"/>
                    </a:lnB>
                    <a:noFill/>
                  </a:tcPr>
                </a:tc>
                <a:tc>
                  <a:txBody>
                    <a:bodyPr/>
                    <a:lstStyle/>
                    <a:p>
                      <a:pPr defTabSz="457200">
                        <a:defRPr sz="1800">
                          <a:solidFill>
                            <a:srgbClr val="000000"/>
                          </a:solidFill>
                        </a:defRPr>
                      </a:pPr>
                      <a:r>
                        <a:rPr sz="1400">
                          <a:solidFill>
                            <a:srgbClr val="FFFFFF"/>
                          </a:solidFill>
                        </a:rPr>
                        <a:t>2 540</a:t>
                      </a:r>
                    </a:p>
                  </a:txBody>
                  <a:tcPr marL="0" marR="0" marT="0" marB="0" anchor="b" anchorCtr="0" horzOverflow="overflow">
                    <a:lnL w="12700">
                      <a:solidFill>
                        <a:srgbClr val="AAAAAA"/>
                      </a:solidFill>
                      <a:miter lim="400000"/>
                    </a:lnL>
                    <a:lnR w="12700">
                      <a:solidFill>
                        <a:srgbClr val="AAAAAA"/>
                      </a:solidFill>
                      <a:miter lim="400000"/>
                    </a:lnR>
                    <a:lnT w="12700">
                      <a:solidFill>
                        <a:srgbClr val="AAAAAA"/>
                      </a:solidFill>
                      <a:miter lim="400000"/>
                    </a:lnT>
                    <a:lnB w="12700">
                      <a:solidFill>
                        <a:srgbClr val="AAAAAA"/>
                      </a:solidFill>
                      <a:miter lim="400000"/>
                    </a:lnB>
                    <a:noFill/>
                  </a:tcPr>
                </a:tc>
              </a:tr>
              <a:tr h="175170">
                <a:tc>
                  <a:txBody>
                    <a:bodyPr/>
                    <a:lstStyle/>
                    <a:p>
                      <a:pPr algn="l" defTabSz="457200">
                        <a:defRPr sz="1800">
                          <a:solidFill>
                            <a:srgbClr val="000000"/>
                          </a:solidFill>
                        </a:defRPr>
                      </a:pPr>
                      <a:r>
                        <a:rPr sz="1400">
                          <a:solidFill>
                            <a:srgbClr val="FFFFFF"/>
                          </a:solidFill>
                        </a:rPr>
                        <a:t>Utgående eget kapital 2021</a:t>
                      </a:r>
                    </a:p>
                  </a:txBody>
                  <a:tcPr marL="0" marR="0" marT="0" marB="0" anchor="b" anchorCtr="0" horzOverflow="overflow">
                    <a:lnL w="12700">
                      <a:solidFill>
                        <a:srgbClr val="AAAAAA"/>
                      </a:solidFill>
                      <a:miter lim="400000"/>
                    </a:lnL>
                    <a:lnR w="12700">
                      <a:solidFill>
                        <a:srgbClr val="AAAAAA"/>
                      </a:solidFill>
                      <a:miter lim="400000"/>
                    </a:lnR>
                    <a:lnT w="12700">
                      <a:solidFill>
                        <a:srgbClr val="AAAAAA"/>
                      </a:solidFill>
                      <a:miter lim="400000"/>
                    </a:lnT>
                    <a:lnB w="12700">
                      <a:solidFill>
                        <a:srgbClr val="AAAAAA"/>
                      </a:solidFill>
                      <a:miter lim="400000"/>
                    </a:lnB>
                    <a:noFill/>
                  </a:tcPr>
                </a:tc>
                <a:tc>
                  <a:txBody>
                    <a:bodyPr/>
                    <a:lstStyle/>
                    <a:p>
                      <a:pPr defTabSz="457200">
                        <a:defRPr sz="1800">
                          <a:solidFill>
                            <a:srgbClr val="000000"/>
                          </a:solidFill>
                        </a:defRPr>
                      </a:pPr>
                      <a:r>
                        <a:rPr sz="1400">
                          <a:solidFill>
                            <a:srgbClr val="FFFFFF"/>
                          </a:solidFill>
                        </a:rPr>
                        <a:t>8 543</a:t>
                      </a:r>
                    </a:p>
                  </a:txBody>
                  <a:tcPr marL="0" marR="0" marT="0" marB="0" anchor="b" anchorCtr="0" horzOverflow="overflow">
                    <a:lnL w="12700">
                      <a:solidFill>
                        <a:srgbClr val="AAAAAA"/>
                      </a:solidFill>
                      <a:miter lim="400000"/>
                    </a:lnL>
                    <a:lnR w="12700">
                      <a:solidFill>
                        <a:srgbClr val="AAAAAA"/>
                      </a:solidFill>
                      <a:miter lim="400000"/>
                    </a:lnR>
                    <a:lnT w="12700">
                      <a:solidFill>
                        <a:srgbClr val="AAAAAA"/>
                      </a:solidFill>
                      <a:miter lim="400000"/>
                    </a:lnT>
                    <a:lnB w="12700">
                      <a:solidFill>
                        <a:srgbClr val="AAAAAA"/>
                      </a:solidFill>
                      <a:miter lim="400000"/>
                    </a:lnB>
                    <a:noFill/>
                  </a:tcPr>
                </a:tc>
              </a:tr>
              <a:tr h="175170">
                <a:tc>
                  <a:txBody>
                    <a:bodyPr/>
                    <a:lstStyle/>
                    <a:p>
                      <a:pPr algn="l" defTabSz="457200">
                        <a:defRPr sz="1400">
                          <a:solidFill>
                            <a:srgbClr val="FFFFFF"/>
                          </a:solidFill>
                        </a:defRPr>
                      </a:pPr>
                    </a:p>
                  </a:txBody>
                  <a:tcPr marL="0" marR="0" marT="0" marB="0" anchor="b" anchorCtr="0" horzOverflow="overflow">
                    <a:lnL w="12700">
                      <a:solidFill>
                        <a:srgbClr val="AAAAAA"/>
                      </a:solidFill>
                      <a:miter lim="400000"/>
                    </a:lnL>
                    <a:lnR w="12700">
                      <a:solidFill>
                        <a:srgbClr val="AAAAAA"/>
                      </a:solidFill>
                      <a:miter lim="400000"/>
                    </a:lnR>
                    <a:lnT w="12700">
                      <a:solidFill>
                        <a:srgbClr val="AAAAAA"/>
                      </a:solidFill>
                      <a:miter lim="400000"/>
                    </a:lnT>
                    <a:lnB w="12700">
                      <a:solidFill>
                        <a:srgbClr val="AAAAAA"/>
                      </a:solidFill>
                      <a:miter lim="400000"/>
                    </a:lnB>
                    <a:noFill/>
                  </a:tcPr>
                </a:tc>
                <a:tc>
                  <a:txBody>
                    <a:bodyPr/>
                    <a:lstStyle/>
                    <a:p>
                      <a:pPr algn="l" defTabSz="457200">
                        <a:defRPr sz="1400">
                          <a:solidFill>
                            <a:srgbClr val="FFFFFF"/>
                          </a:solidFill>
                        </a:defRPr>
                      </a:pPr>
                    </a:p>
                  </a:txBody>
                  <a:tcPr marL="0" marR="0" marT="0" marB="0" anchor="b" anchorCtr="0" horzOverflow="overflow">
                    <a:lnL w="12700">
                      <a:solidFill>
                        <a:srgbClr val="AAAAAA"/>
                      </a:solidFill>
                      <a:miter lim="400000"/>
                    </a:lnL>
                    <a:lnR w="12700">
                      <a:solidFill>
                        <a:srgbClr val="AAAAAA"/>
                      </a:solidFill>
                      <a:miter lim="400000"/>
                    </a:lnR>
                    <a:lnT w="12700">
                      <a:solidFill>
                        <a:srgbClr val="AAAAAA"/>
                      </a:solidFill>
                      <a:miter lim="400000"/>
                    </a:lnT>
                    <a:lnB w="12700">
                      <a:solidFill>
                        <a:srgbClr val="AAAAAA"/>
                      </a:solidFill>
                      <a:miter lim="400000"/>
                    </a:lnB>
                    <a:noFill/>
                  </a:tcPr>
                </a:tc>
              </a:tr>
              <a:tr h="181520">
                <a:tc>
                  <a:txBody>
                    <a:bodyPr/>
                    <a:lstStyle/>
                    <a:p>
                      <a:pPr algn="l" defTabSz="457200">
                        <a:defRPr sz="1800">
                          <a:solidFill>
                            <a:srgbClr val="000000"/>
                          </a:solidFill>
                        </a:defRPr>
                      </a:pPr>
                      <a:r>
                        <a:rPr sz="1400">
                          <a:solidFill>
                            <a:srgbClr val="FFFFFF"/>
                          </a:solidFill>
                        </a:rPr>
                        <a:t>Beräknade kostnader 2021</a:t>
                      </a:r>
                    </a:p>
                  </a:txBody>
                  <a:tcPr marL="0" marR="0" marT="0" marB="0" anchor="b" anchorCtr="0" horzOverflow="overflow">
                    <a:lnL w="12700">
                      <a:solidFill>
                        <a:srgbClr val="AAAAAA"/>
                      </a:solidFill>
                      <a:miter lim="400000"/>
                    </a:lnL>
                    <a:lnR w="12700">
                      <a:solidFill>
                        <a:srgbClr val="AAAAAA"/>
                      </a:solidFill>
                      <a:miter lim="400000"/>
                    </a:lnR>
                    <a:lnT w="12700">
                      <a:solidFill>
                        <a:srgbClr val="AAAAAA"/>
                      </a:solidFill>
                      <a:miter lim="400000"/>
                    </a:lnT>
                    <a:lnB w="12700">
                      <a:solidFill>
                        <a:srgbClr val="AAAAAA"/>
                      </a:solidFill>
                      <a:miter lim="400000"/>
                    </a:lnB>
                    <a:noFill/>
                  </a:tcPr>
                </a:tc>
                <a:tc>
                  <a:txBody>
                    <a:bodyPr/>
                    <a:lstStyle/>
                    <a:p>
                      <a:pPr defTabSz="457200">
                        <a:defRPr sz="1800">
                          <a:solidFill>
                            <a:srgbClr val="000000"/>
                          </a:solidFill>
                        </a:defRPr>
                      </a:pPr>
                      <a:r>
                        <a:rPr sz="1400">
                          <a:solidFill>
                            <a:srgbClr val="FFFFFF"/>
                          </a:solidFill>
                        </a:rPr>
                        <a:t>31 709</a:t>
                      </a:r>
                    </a:p>
                  </a:txBody>
                  <a:tcPr marL="0" marR="0" marT="0" marB="0" anchor="b" anchorCtr="0" horzOverflow="overflow">
                    <a:lnL w="12700">
                      <a:solidFill>
                        <a:srgbClr val="AAAAAA"/>
                      </a:solidFill>
                      <a:miter lim="400000"/>
                    </a:lnL>
                    <a:lnR w="12700">
                      <a:solidFill>
                        <a:srgbClr val="AAAAAA"/>
                      </a:solidFill>
                      <a:miter lim="400000"/>
                    </a:lnR>
                    <a:lnT w="12700">
                      <a:solidFill>
                        <a:srgbClr val="AAAAAA"/>
                      </a:solidFill>
                      <a:miter lim="400000"/>
                    </a:lnT>
                    <a:lnB w="12700">
                      <a:solidFill>
                        <a:srgbClr val="AAAAAA"/>
                      </a:solidFill>
                      <a:miter lim="400000"/>
                    </a:lnB>
                    <a:noFill/>
                  </a:tcPr>
                </a:tc>
              </a:tr>
              <a:tr h="187870">
                <a:tc>
                  <a:txBody>
                    <a:bodyPr/>
                    <a:lstStyle/>
                    <a:p>
                      <a:pPr algn="l" defTabSz="457200">
                        <a:defRPr sz="1800">
                          <a:solidFill>
                            <a:srgbClr val="000000"/>
                          </a:solidFill>
                        </a:defRPr>
                      </a:pPr>
                      <a:r>
                        <a:rPr sz="1400">
                          <a:solidFill>
                            <a:srgbClr val="FFFFFF"/>
                          </a:solidFill>
                        </a:rPr>
                        <a:t>EK i % av kostnadsomslutningen</a:t>
                      </a:r>
                    </a:p>
                  </a:txBody>
                  <a:tcPr marL="0" marR="0" marT="0" marB="0" anchor="b" anchorCtr="0" horzOverflow="overflow">
                    <a:lnL w="12700">
                      <a:solidFill>
                        <a:srgbClr val="AAAAAA"/>
                      </a:solidFill>
                      <a:miter lim="400000"/>
                    </a:lnL>
                    <a:lnR w="12700">
                      <a:solidFill>
                        <a:srgbClr val="AAAAAA"/>
                      </a:solidFill>
                      <a:miter lim="400000"/>
                    </a:lnR>
                    <a:lnT w="12700">
                      <a:solidFill>
                        <a:srgbClr val="AAAAAA"/>
                      </a:solidFill>
                      <a:miter lim="400000"/>
                    </a:lnT>
                    <a:lnB w="12700">
                      <a:solidFill>
                        <a:srgbClr val="AAAAAA"/>
                      </a:solidFill>
                      <a:miter lim="400000"/>
                    </a:lnB>
                    <a:noFill/>
                  </a:tcPr>
                </a:tc>
                <a:tc>
                  <a:txBody>
                    <a:bodyPr/>
                    <a:lstStyle/>
                    <a:p>
                      <a:pPr defTabSz="457200">
                        <a:defRPr sz="1800">
                          <a:solidFill>
                            <a:srgbClr val="000000"/>
                          </a:solidFill>
                        </a:defRPr>
                      </a:pPr>
                      <a:r>
                        <a:rPr b="1" sz="1400">
                          <a:solidFill>
                            <a:srgbClr val="FFFFFF"/>
                          </a:solidFill>
                        </a:rPr>
                        <a:t>27 %</a:t>
                      </a:r>
                    </a:p>
                  </a:txBody>
                  <a:tcPr marL="0" marR="0" marT="0" marB="0" anchor="b" anchorCtr="0" horzOverflow="overflow">
                    <a:lnL w="12700">
                      <a:solidFill>
                        <a:srgbClr val="AAAAAA"/>
                      </a:solidFill>
                      <a:miter lim="400000"/>
                    </a:lnL>
                    <a:lnR w="12700">
                      <a:solidFill>
                        <a:srgbClr val="AAAAAA"/>
                      </a:solidFill>
                      <a:miter lim="400000"/>
                    </a:lnR>
                    <a:lnT w="12700">
                      <a:solidFill>
                        <a:srgbClr val="AAAAAA"/>
                      </a:solidFill>
                      <a:miter lim="400000"/>
                    </a:lnT>
                    <a:lnB w="12700">
                      <a:solidFill>
                        <a:srgbClr val="AAAAAA"/>
                      </a:solidFill>
                      <a:miter lim="400000"/>
                    </a:lnB>
                    <a:noFill/>
                  </a:tcPr>
                </a:tc>
              </a:tr>
              <a:tr h="181520">
                <a:tc>
                  <a:txBody>
                    <a:bodyPr/>
                    <a:lstStyle/>
                    <a:p>
                      <a:pPr algn="l" defTabSz="457200">
                        <a:defRPr sz="1400">
                          <a:solidFill>
                            <a:srgbClr val="FFFFFF"/>
                          </a:solidFill>
                        </a:defRPr>
                      </a:pPr>
                    </a:p>
                  </a:txBody>
                  <a:tcPr marL="0" marR="0" marT="0" marB="0" anchor="b" anchorCtr="0" horzOverflow="overflow">
                    <a:lnL w="12700">
                      <a:solidFill>
                        <a:srgbClr val="AAAAAA"/>
                      </a:solidFill>
                      <a:miter lim="400000"/>
                    </a:lnL>
                    <a:lnR w="12700">
                      <a:solidFill>
                        <a:srgbClr val="AAAAAA"/>
                      </a:solidFill>
                      <a:miter lim="400000"/>
                    </a:lnR>
                    <a:lnT w="12700">
                      <a:solidFill>
                        <a:srgbClr val="AAAAAA"/>
                      </a:solidFill>
                      <a:miter lim="400000"/>
                    </a:lnT>
                    <a:lnB w="12700">
                      <a:solidFill>
                        <a:srgbClr val="AAAAAA"/>
                      </a:solidFill>
                      <a:miter lim="400000"/>
                    </a:lnB>
                    <a:noFill/>
                  </a:tcPr>
                </a:tc>
                <a:tc>
                  <a:txBody>
                    <a:bodyPr/>
                    <a:lstStyle/>
                    <a:p>
                      <a:pPr algn="l" defTabSz="457200">
                        <a:defRPr sz="1400">
                          <a:solidFill>
                            <a:srgbClr val="FFFFFF"/>
                          </a:solidFill>
                        </a:defRPr>
                      </a:pPr>
                    </a:p>
                  </a:txBody>
                  <a:tcPr marL="0" marR="0" marT="0" marB="0" anchor="b" anchorCtr="0" horzOverflow="overflow">
                    <a:lnL w="12700">
                      <a:solidFill>
                        <a:srgbClr val="AAAAAA"/>
                      </a:solidFill>
                      <a:miter lim="400000"/>
                    </a:lnL>
                    <a:lnR w="12700">
                      <a:solidFill>
                        <a:srgbClr val="AAAAAA"/>
                      </a:solidFill>
                      <a:miter lim="400000"/>
                    </a:lnR>
                    <a:lnT w="12700">
                      <a:solidFill>
                        <a:srgbClr val="AAAAAA"/>
                      </a:solidFill>
                      <a:miter lim="400000"/>
                    </a:lnT>
                    <a:lnB w="12700">
                      <a:solidFill>
                        <a:srgbClr val="AAAAAA"/>
                      </a:solidFill>
                      <a:miter lim="400000"/>
                    </a:lnB>
                    <a:noFill/>
                  </a:tcPr>
                </a:tc>
              </a:tr>
              <a:tr h="175170">
                <a:tc>
                  <a:txBody>
                    <a:bodyPr/>
                    <a:lstStyle/>
                    <a:p>
                      <a:pPr algn="l" defTabSz="457200">
                        <a:defRPr sz="1800">
                          <a:solidFill>
                            <a:srgbClr val="000000"/>
                          </a:solidFill>
                        </a:defRPr>
                      </a:pPr>
                      <a:r>
                        <a:rPr sz="1400">
                          <a:solidFill>
                            <a:srgbClr val="FFFFFF"/>
                          </a:solidFill>
                        </a:rPr>
                        <a:t>EK få max vara 20% av kostnadsomslutningen</a:t>
                      </a:r>
                    </a:p>
                  </a:txBody>
                  <a:tcPr marL="0" marR="0" marT="0" marB="0" anchor="b" anchorCtr="0" horzOverflow="overflow">
                    <a:lnL w="12700">
                      <a:solidFill>
                        <a:srgbClr val="AAAAAA"/>
                      </a:solidFill>
                      <a:miter lim="400000"/>
                    </a:lnL>
                    <a:lnR w="12700">
                      <a:solidFill>
                        <a:srgbClr val="AAAAAA"/>
                      </a:solidFill>
                      <a:miter lim="400000"/>
                    </a:lnR>
                    <a:lnT w="12700">
                      <a:solidFill>
                        <a:srgbClr val="AAAAAA"/>
                      </a:solidFill>
                      <a:miter lim="400000"/>
                    </a:lnT>
                    <a:lnB w="12700">
                      <a:solidFill>
                        <a:srgbClr val="AAAAAA"/>
                      </a:solidFill>
                      <a:miter lim="400000"/>
                    </a:lnB>
                    <a:noFill/>
                  </a:tcPr>
                </a:tc>
                <a:tc>
                  <a:txBody>
                    <a:bodyPr/>
                    <a:lstStyle/>
                    <a:p>
                      <a:pPr defTabSz="457200">
                        <a:defRPr sz="1800">
                          <a:solidFill>
                            <a:srgbClr val="000000"/>
                          </a:solidFill>
                        </a:defRPr>
                      </a:pPr>
                      <a:r>
                        <a:rPr sz="1400">
                          <a:solidFill>
                            <a:srgbClr val="FFFFFF"/>
                          </a:solidFill>
                        </a:rPr>
                        <a:t>6 342</a:t>
                      </a:r>
                    </a:p>
                  </a:txBody>
                  <a:tcPr marL="0" marR="0" marT="0" marB="0" anchor="b" anchorCtr="0" horzOverflow="overflow">
                    <a:lnL w="12700">
                      <a:solidFill>
                        <a:srgbClr val="AAAAAA"/>
                      </a:solidFill>
                      <a:miter lim="400000"/>
                    </a:lnL>
                    <a:lnR w="12700">
                      <a:solidFill>
                        <a:srgbClr val="AAAAAA"/>
                      </a:solidFill>
                      <a:miter lim="400000"/>
                    </a:lnR>
                    <a:lnT w="12700">
                      <a:solidFill>
                        <a:srgbClr val="AAAAAA"/>
                      </a:solidFill>
                      <a:miter lim="400000"/>
                    </a:lnT>
                    <a:lnB w="12700">
                      <a:solidFill>
                        <a:srgbClr val="AAAAAA"/>
                      </a:solidFill>
                      <a:miter lim="400000"/>
                    </a:lnB>
                    <a:noFill/>
                  </a:tcPr>
                </a:tc>
              </a:tr>
              <a:tr h="175170">
                <a:tc>
                  <a:txBody>
                    <a:bodyPr/>
                    <a:lstStyle/>
                    <a:p>
                      <a:pPr algn="l" defTabSz="457200">
                        <a:defRPr sz="1800">
                          <a:solidFill>
                            <a:srgbClr val="000000"/>
                          </a:solidFill>
                        </a:defRPr>
                      </a:pPr>
                      <a:r>
                        <a:rPr sz="1400">
                          <a:solidFill>
                            <a:srgbClr val="FFFFFF"/>
                          </a:solidFill>
                        </a:rPr>
                        <a:t>Beräknat överskott</a:t>
                      </a:r>
                    </a:p>
                  </a:txBody>
                  <a:tcPr marL="0" marR="0" marT="0" marB="0" anchor="b" anchorCtr="0" horzOverflow="overflow">
                    <a:lnL w="12700">
                      <a:solidFill>
                        <a:srgbClr val="AAAAAA"/>
                      </a:solidFill>
                      <a:miter lim="400000"/>
                    </a:lnL>
                    <a:lnR w="12700">
                      <a:solidFill>
                        <a:srgbClr val="AAAAAA"/>
                      </a:solidFill>
                      <a:miter lim="400000"/>
                    </a:lnR>
                    <a:lnT w="12700">
                      <a:solidFill>
                        <a:srgbClr val="AAAAAA"/>
                      </a:solidFill>
                      <a:miter lim="400000"/>
                    </a:lnT>
                    <a:lnB w="12700">
                      <a:miter lim="400000"/>
                    </a:lnB>
                    <a:noFill/>
                  </a:tcPr>
                </a:tc>
                <a:tc>
                  <a:txBody>
                    <a:bodyPr/>
                    <a:lstStyle/>
                    <a:p>
                      <a:pPr defTabSz="457200">
                        <a:defRPr sz="1800">
                          <a:solidFill>
                            <a:srgbClr val="000000"/>
                          </a:solidFill>
                        </a:defRPr>
                      </a:pPr>
                      <a:r>
                        <a:rPr sz="1400">
                          <a:solidFill>
                            <a:srgbClr val="FFFFFF"/>
                          </a:solidFill>
                        </a:rPr>
                        <a:t>2 201</a:t>
                      </a:r>
                    </a:p>
                  </a:txBody>
                  <a:tcPr marL="0" marR="0" marT="0" marB="0" anchor="b" anchorCtr="0" horzOverflow="overflow">
                    <a:lnL w="12700">
                      <a:solidFill>
                        <a:srgbClr val="AAAAAA"/>
                      </a:solidFill>
                      <a:miter lim="400000"/>
                    </a:lnL>
                    <a:lnR w="12700">
                      <a:solidFill>
                        <a:srgbClr val="AAAAAA"/>
                      </a:solidFill>
                      <a:miter lim="400000"/>
                    </a:lnR>
                    <a:lnT w="12700">
                      <a:solidFill>
                        <a:srgbClr val="AAAAAA"/>
                      </a:solidFill>
                      <a:miter lim="400000"/>
                    </a:lnT>
                    <a:lnB w="12700">
                      <a:miter lim="400000"/>
                    </a:lnB>
                    <a:noFill/>
                  </a:tcPr>
                </a:tc>
              </a:tr>
              <a:tr h="175170">
                <a:tc>
                  <a:txBody>
                    <a:bodyPr/>
                    <a:lstStyle/>
                    <a:p>
                      <a:pPr algn="l" defTabSz="457200">
                        <a:defRPr sz="1800">
                          <a:solidFill>
                            <a:srgbClr val="000000"/>
                          </a:solidFill>
                        </a:defRPr>
                      </a:pPr>
                      <a:r>
                        <a:rPr b="1" sz="1400">
                          <a:solidFill>
                            <a:schemeClr val="accent6">
                              <a:lumOff val="-2627"/>
                            </a:schemeClr>
                          </a:solidFill>
                        </a:rPr>
                        <a:t>Riskerar att bli av med 50% av överstigande 20%</a:t>
                      </a:r>
                    </a:p>
                  </a:txBody>
                  <a:tcPr marL="0" marR="0" marT="0" marB="0" anchor="b" anchorCtr="0" horzOverflow="overflow">
                    <a:lnL w="12700">
                      <a:solidFill>
                        <a:srgbClr val="AAAAAA"/>
                      </a:solidFill>
                      <a:miter lim="400000"/>
                    </a:lnL>
                    <a:lnR w="12700">
                      <a:miter lim="400000"/>
                    </a:lnR>
                    <a:lnT w="12700">
                      <a:miter lim="400000"/>
                    </a:lnT>
                    <a:lnB w="12700">
                      <a:miter lim="400000"/>
                    </a:lnB>
                    <a:solidFill>
                      <a:srgbClr val="FFC7CE"/>
                    </a:solidFill>
                  </a:tcPr>
                </a:tc>
                <a:tc>
                  <a:txBody>
                    <a:bodyPr/>
                    <a:lstStyle/>
                    <a:p>
                      <a:pPr defTabSz="457200">
                        <a:defRPr sz="1800">
                          <a:solidFill>
                            <a:srgbClr val="000000"/>
                          </a:solidFill>
                        </a:defRPr>
                      </a:pPr>
                      <a:r>
                        <a:rPr b="1" sz="1400">
                          <a:solidFill>
                            <a:schemeClr val="accent6">
                              <a:lumOff val="-2627"/>
                            </a:schemeClr>
                          </a:solidFill>
                        </a:rPr>
                        <a:t>1 101</a:t>
                      </a:r>
                    </a:p>
                  </a:txBody>
                  <a:tcPr marL="0" marR="0" marT="0" marB="0" anchor="b" anchorCtr="0" horzOverflow="overflow">
                    <a:lnL w="12700">
                      <a:miter lim="400000"/>
                    </a:lnL>
                    <a:lnR w="12700">
                      <a:miter lim="400000"/>
                    </a:lnR>
                    <a:lnT w="12700">
                      <a:miter lim="400000"/>
                    </a:lnT>
                    <a:lnB w="12700">
                      <a:miter lim="400000"/>
                    </a:lnB>
                    <a:solidFill>
                      <a:srgbClr val="FFC7CE"/>
                    </a:solidFill>
                  </a:tcPr>
                </a:tc>
              </a:tr>
              <a:tr h="175170">
                <a:tc>
                  <a:txBody>
                    <a:bodyPr/>
                    <a:lstStyle/>
                    <a:p>
                      <a:pPr algn="l" defTabSz="457200">
                        <a:defRPr sz="1400">
                          <a:solidFill>
                            <a:schemeClr val="accent6">
                              <a:lumOff val="-2627"/>
                            </a:schemeClr>
                          </a:solidFill>
                        </a:defRPr>
                      </a:pPr>
                    </a:p>
                  </a:txBody>
                  <a:tcPr marL="0" marR="0" marT="0" marB="0" anchor="b" anchorCtr="0" horzOverflow="overflow">
                    <a:lnL w="12700">
                      <a:solidFill>
                        <a:srgbClr val="AAAAAA"/>
                      </a:solidFill>
                      <a:miter lim="400000"/>
                    </a:lnL>
                    <a:lnR w="12700">
                      <a:solidFill>
                        <a:srgbClr val="AAAAAA"/>
                      </a:solidFill>
                      <a:miter lim="400000"/>
                    </a:lnR>
                    <a:lnT w="12700">
                      <a:miter lim="400000"/>
                    </a:lnT>
                    <a:lnB w="12700">
                      <a:miter lim="400000"/>
                    </a:lnB>
                    <a:noFill/>
                  </a:tcPr>
                </a:tc>
                <a:tc>
                  <a:txBody>
                    <a:bodyPr/>
                    <a:lstStyle/>
                    <a:p>
                      <a:pPr algn="l" defTabSz="457200">
                        <a:defRPr sz="1400">
                          <a:solidFill>
                            <a:schemeClr val="accent6">
                              <a:lumOff val="-2627"/>
                            </a:schemeClr>
                          </a:solidFill>
                        </a:defRPr>
                      </a:pPr>
                    </a:p>
                  </a:txBody>
                  <a:tcPr marL="0" marR="0" marT="0" marB="0" anchor="b" anchorCtr="0" horzOverflow="overflow">
                    <a:lnL w="12700">
                      <a:solidFill>
                        <a:srgbClr val="AAAAAA"/>
                      </a:solidFill>
                      <a:miter lim="400000"/>
                    </a:lnL>
                    <a:lnR w="12700">
                      <a:solidFill>
                        <a:srgbClr val="AAAAAA"/>
                      </a:solidFill>
                      <a:miter lim="400000"/>
                    </a:lnR>
                    <a:lnT w="12700">
                      <a:miter lim="400000"/>
                    </a:lnT>
                    <a:lnB w="12700">
                      <a:miter lim="400000"/>
                    </a:lnB>
                    <a:noFill/>
                  </a:tcPr>
                </a:tc>
              </a:tr>
              <a:tr h="175170">
                <a:tc>
                  <a:txBody>
                    <a:bodyPr/>
                    <a:lstStyle/>
                    <a:p>
                      <a:pPr algn="l" defTabSz="457200">
                        <a:defRPr sz="1800">
                          <a:solidFill>
                            <a:srgbClr val="000000"/>
                          </a:solidFill>
                        </a:defRPr>
                      </a:pPr>
                      <a:r>
                        <a:rPr b="1" sz="1400">
                          <a:solidFill>
                            <a:schemeClr val="accent6">
                              <a:lumOff val="-2627"/>
                            </a:schemeClr>
                          </a:solidFill>
                        </a:rPr>
                        <a:t>Förbruka för att minimera risken att bli av med EK</a:t>
                      </a:r>
                    </a:p>
                  </a:txBody>
                  <a:tcPr marL="0" marR="0" marT="0" marB="0" anchor="b" anchorCtr="0" horzOverflow="overflow">
                    <a:lnL w="12700">
                      <a:solidFill>
                        <a:srgbClr val="AAAAAA"/>
                      </a:solidFill>
                      <a:miter lim="400000"/>
                    </a:lnL>
                    <a:lnR w="12700">
                      <a:miter lim="400000"/>
                    </a:lnR>
                    <a:lnT w="12700">
                      <a:miter lim="400000"/>
                    </a:lnT>
                    <a:lnB w="12700">
                      <a:miter lim="400000"/>
                    </a:lnB>
                    <a:solidFill>
                      <a:srgbClr val="BDD7EE"/>
                    </a:solidFill>
                  </a:tcPr>
                </a:tc>
                <a:tc>
                  <a:txBody>
                    <a:bodyPr/>
                    <a:lstStyle/>
                    <a:p>
                      <a:pPr defTabSz="457200">
                        <a:defRPr sz="1800">
                          <a:solidFill>
                            <a:srgbClr val="000000"/>
                          </a:solidFill>
                        </a:defRPr>
                      </a:pPr>
                      <a:r>
                        <a:rPr b="1" sz="1400">
                          <a:solidFill>
                            <a:schemeClr val="accent6">
                              <a:lumOff val="-2627"/>
                            </a:schemeClr>
                          </a:solidFill>
                        </a:rPr>
                        <a:t>1 800</a:t>
                      </a:r>
                    </a:p>
                  </a:txBody>
                  <a:tcPr marL="0" marR="0" marT="0" marB="0" anchor="b" anchorCtr="0" horzOverflow="overflow">
                    <a:lnL w="12700">
                      <a:miter lim="400000"/>
                    </a:lnL>
                    <a:lnR w="12700">
                      <a:miter lim="400000"/>
                    </a:lnR>
                    <a:lnT w="12700">
                      <a:miter lim="400000"/>
                    </a:lnT>
                    <a:lnB w="12700">
                      <a:miter lim="400000"/>
                    </a:lnB>
                    <a:solidFill>
                      <a:srgbClr val="BDD7EE"/>
                    </a:solidFill>
                  </a:tcPr>
                </a:tc>
              </a:tr>
              <a:tr h="175170">
                <a:tc>
                  <a:txBody>
                    <a:bodyPr/>
                    <a:lstStyle/>
                    <a:p>
                      <a:pPr algn="l" defTabSz="457200">
                        <a:defRPr sz="1400">
                          <a:solidFill>
                            <a:schemeClr val="accent6">
                              <a:lumOff val="-2627"/>
                            </a:schemeClr>
                          </a:solidFill>
                        </a:defRPr>
                      </a:pPr>
                    </a:p>
                  </a:txBody>
                  <a:tcPr marL="0" marR="0" marT="0" marB="0" anchor="b" anchorCtr="0" horzOverflow="overflow">
                    <a:lnL w="12700">
                      <a:solidFill>
                        <a:srgbClr val="AAAAAA"/>
                      </a:solidFill>
                      <a:miter lim="400000"/>
                    </a:lnL>
                    <a:lnR w="12700">
                      <a:solidFill>
                        <a:srgbClr val="AAAAAA"/>
                      </a:solidFill>
                      <a:miter lim="400000"/>
                    </a:lnR>
                    <a:lnT w="12700">
                      <a:miter lim="400000"/>
                    </a:lnT>
                    <a:lnB w="12700">
                      <a:solidFill>
                        <a:srgbClr val="AAAAAA"/>
                      </a:solidFill>
                      <a:miter lim="400000"/>
                    </a:lnB>
                    <a:noFill/>
                  </a:tcPr>
                </a:tc>
                <a:tc>
                  <a:txBody>
                    <a:bodyPr/>
                    <a:lstStyle/>
                    <a:p>
                      <a:pPr algn="l" defTabSz="457200">
                        <a:defRPr sz="1400">
                          <a:solidFill>
                            <a:schemeClr val="accent6">
                              <a:lumOff val="-2627"/>
                            </a:schemeClr>
                          </a:solidFill>
                        </a:defRPr>
                      </a:pPr>
                    </a:p>
                  </a:txBody>
                  <a:tcPr marL="0" marR="0" marT="0" marB="0" anchor="b" anchorCtr="0" horzOverflow="overflow">
                    <a:lnL w="12700">
                      <a:solidFill>
                        <a:srgbClr val="AAAAAA"/>
                      </a:solidFill>
                      <a:miter lim="400000"/>
                    </a:lnL>
                    <a:lnR w="12700">
                      <a:solidFill>
                        <a:srgbClr val="AAAAAA"/>
                      </a:solidFill>
                      <a:miter lim="400000"/>
                    </a:lnR>
                    <a:lnT w="12700">
                      <a:miter lim="400000"/>
                    </a:lnT>
                    <a:lnB w="12700">
                      <a:solidFill>
                        <a:srgbClr val="AAAAAA"/>
                      </a:solidFill>
                      <a:miter lim="400000"/>
                    </a:lnB>
                    <a:noFill/>
                  </a:tcPr>
                </a:tc>
              </a:tr>
              <a:tr h="175170">
                <a:tc>
                  <a:txBody>
                    <a:bodyPr/>
                    <a:lstStyle/>
                    <a:p>
                      <a:pPr algn="l" defTabSz="457200">
                        <a:defRPr sz="1400">
                          <a:solidFill>
                            <a:schemeClr val="accent6">
                              <a:lumOff val="-2627"/>
                            </a:schemeClr>
                          </a:solidFill>
                        </a:defRPr>
                      </a:pPr>
                    </a:p>
                  </a:txBody>
                  <a:tcPr marL="0" marR="0" marT="0" marB="0" anchor="b" anchorCtr="0" horzOverflow="overflow">
                    <a:lnL w="12700">
                      <a:solidFill>
                        <a:srgbClr val="AAAAAA"/>
                      </a:solidFill>
                      <a:miter lim="400000"/>
                    </a:lnL>
                    <a:lnR w="12700">
                      <a:solidFill>
                        <a:srgbClr val="AAAAAA"/>
                      </a:solidFill>
                      <a:miter lim="400000"/>
                    </a:lnR>
                    <a:lnT w="12700">
                      <a:solidFill>
                        <a:srgbClr val="AAAAAA"/>
                      </a:solidFill>
                      <a:miter lim="400000"/>
                    </a:lnT>
                    <a:lnB w="12700">
                      <a:miter lim="400000"/>
                    </a:lnB>
                    <a:noFill/>
                  </a:tcPr>
                </a:tc>
                <a:tc>
                  <a:txBody>
                    <a:bodyPr/>
                    <a:lstStyle/>
                    <a:p>
                      <a:pPr algn="l" defTabSz="457200">
                        <a:defRPr sz="1400">
                          <a:solidFill>
                            <a:schemeClr val="accent6">
                              <a:lumOff val="-2627"/>
                            </a:schemeClr>
                          </a:solidFill>
                        </a:defRPr>
                      </a:pPr>
                    </a:p>
                  </a:txBody>
                  <a:tcPr marL="0" marR="0" marT="0" marB="0" anchor="b" anchorCtr="0" horzOverflow="overflow">
                    <a:lnL w="12700">
                      <a:solidFill>
                        <a:srgbClr val="AAAAAA"/>
                      </a:solidFill>
                      <a:miter lim="400000"/>
                    </a:lnL>
                    <a:lnR w="12700">
                      <a:solidFill>
                        <a:srgbClr val="AAAAAA"/>
                      </a:solidFill>
                      <a:miter lim="400000"/>
                    </a:lnR>
                    <a:lnT w="12700">
                      <a:solidFill>
                        <a:srgbClr val="AAAAAA"/>
                      </a:solidFill>
                      <a:miter lim="400000"/>
                    </a:lnT>
                    <a:lnB w="12700">
                      <a:miter lim="400000"/>
                    </a:lnB>
                    <a:noFill/>
                  </a:tcPr>
                </a:tc>
              </a:tr>
              <a:tr h="175170">
                <a:tc>
                  <a:txBody>
                    <a:bodyPr/>
                    <a:lstStyle/>
                    <a:p>
                      <a:pPr algn="l" defTabSz="457200">
                        <a:defRPr sz="1800">
                          <a:solidFill>
                            <a:srgbClr val="000000"/>
                          </a:solidFill>
                        </a:defRPr>
                      </a:pPr>
                      <a:r>
                        <a:rPr b="1" sz="1400" u="sng">
                          <a:solidFill>
                            <a:schemeClr val="accent6">
                              <a:lumOff val="-2627"/>
                            </a:schemeClr>
                          </a:solidFill>
                        </a:rPr>
                        <a:t>Planerade inköp, inlagda i prognos 1:</a:t>
                      </a:r>
                    </a:p>
                  </a:txBody>
                  <a:tcPr marL="0" marR="0" marT="0" marB="0" anchor="b" anchorCtr="0" horzOverflow="overflow">
                    <a:lnL w="12700">
                      <a:solidFill>
                        <a:srgbClr val="AAAAAA"/>
                      </a:solidFill>
                      <a:miter lim="400000"/>
                    </a:lnL>
                    <a:lnR w="12700">
                      <a:miter lim="400000"/>
                    </a:lnR>
                    <a:lnT w="12700">
                      <a:miter lim="400000"/>
                    </a:lnT>
                    <a:lnB w="12700">
                      <a:miter lim="400000"/>
                    </a:lnB>
                    <a:solidFill>
                      <a:srgbClr val="FFFFCC"/>
                    </a:solidFill>
                  </a:tcPr>
                </a:tc>
                <a:tc>
                  <a:txBody>
                    <a:bodyPr/>
                    <a:lstStyle/>
                    <a:p>
                      <a:pPr algn="l" defTabSz="457200">
                        <a:defRPr sz="1400">
                          <a:solidFill>
                            <a:schemeClr val="accent6">
                              <a:lumOff val="-2627"/>
                            </a:schemeClr>
                          </a:solidFill>
                        </a:defRPr>
                      </a:pPr>
                    </a:p>
                  </a:txBody>
                  <a:tcPr marL="0" marR="0" marT="0" marB="0" anchor="b" anchorCtr="0" horzOverflow="overflow">
                    <a:lnL w="12700">
                      <a:miter lim="400000"/>
                    </a:lnL>
                    <a:lnR w="12700">
                      <a:miter lim="400000"/>
                    </a:lnR>
                    <a:lnT w="12700">
                      <a:miter lim="400000"/>
                    </a:lnT>
                    <a:lnB w="12700">
                      <a:miter lim="400000"/>
                    </a:lnB>
                    <a:solidFill>
                      <a:srgbClr val="FFFFCC"/>
                    </a:solidFill>
                  </a:tcPr>
                </a:tc>
              </a:tr>
              <a:tr h="175170">
                <a:tc>
                  <a:txBody>
                    <a:bodyPr/>
                    <a:lstStyle/>
                    <a:p>
                      <a:pPr algn="l" defTabSz="457200">
                        <a:defRPr sz="1800">
                          <a:solidFill>
                            <a:srgbClr val="000000"/>
                          </a:solidFill>
                        </a:defRPr>
                      </a:pPr>
                      <a:r>
                        <a:rPr sz="1400">
                          <a:solidFill>
                            <a:schemeClr val="accent6">
                              <a:lumOff val="-2627"/>
                            </a:schemeClr>
                          </a:solidFill>
                        </a:rPr>
                        <a:t>Datorer -  kompetenta maskiner</a:t>
                      </a:r>
                    </a:p>
                  </a:txBody>
                  <a:tcPr marL="0" marR="0" marT="0" marB="0" anchor="b" anchorCtr="0" horzOverflow="overflow">
                    <a:lnL w="12700">
                      <a:solidFill>
                        <a:srgbClr val="AAAAAA"/>
                      </a:solidFill>
                      <a:miter lim="400000"/>
                    </a:lnL>
                    <a:lnR w="12700">
                      <a:miter lim="400000"/>
                    </a:lnR>
                    <a:lnT w="12700">
                      <a:miter lim="400000"/>
                    </a:lnT>
                    <a:lnB w="12700">
                      <a:miter lim="400000"/>
                    </a:lnB>
                    <a:solidFill>
                      <a:srgbClr val="FFFFCC"/>
                    </a:solidFill>
                  </a:tcPr>
                </a:tc>
                <a:tc>
                  <a:txBody>
                    <a:bodyPr/>
                    <a:lstStyle/>
                    <a:p>
                      <a:pPr defTabSz="457200">
                        <a:defRPr sz="1800">
                          <a:solidFill>
                            <a:srgbClr val="000000"/>
                          </a:solidFill>
                        </a:defRPr>
                      </a:pPr>
                      <a:r>
                        <a:rPr sz="1400">
                          <a:solidFill>
                            <a:schemeClr val="accent6">
                              <a:lumOff val="-2627"/>
                            </a:schemeClr>
                          </a:solidFill>
                        </a:rPr>
                        <a:t>250</a:t>
                      </a:r>
                    </a:p>
                  </a:txBody>
                  <a:tcPr marL="0" marR="0" marT="0" marB="0" anchor="b" anchorCtr="0" horzOverflow="overflow">
                    <a:lnL w="12700">
                      <a:miter lim="400000"/>
                    </a:lnL>
                    <a:lnR w="12700">
                      <a:miter lim="400000"/>
                    </a:lnR>
                    <a:lnT w="12700">
                      <a:miter lim="400000"/>
                    </a:lnT>
                    <a:lnB w="12700">
                      <a:miter lim="400000"/>
                    </a:lnB>
                    <a:solidFill>
                      <a:srgbClr val="FFFFCC"/>
                    </a:solidFill>
                  </a:tcPr>
                </a:tc>
              </a:tr>
              <a:tr h="175170">
                <a:tc>
                  <a:txBody>
                    <a:bodyPr/>
                    <a:lstStyle/>
                    <a:p>
                      <a:pPr algn="l" defTabSz="457200">
                        <a:defRPr sz="1800">
                          <a:solidFill>
                            <a:srgbClr val="000000"/>
                          </a:solidFill>
                        </a:defRPr>
                      </a:pPr>
                      <a:r>
                        <a:rPr sz="1400">
                          <a:solidFill>
                            <a:schemeClr val="accent6">
                              <a:lumOff val="-2627"/>
                            </a:schemeClr>
                          </a:solidFill>
                        </a:rPr>
                        <a:t>Konsulter - Videos ProcessIT</a:t>
                      </a:r>
                    </a:p>
                  </a:txBody>
                  <a:tcPr marL="0" marR="0" marT="0" marB="0" anchor="b" anchorCtr="0" horzOverflow="overflow">
                    <a:lnL w="12700">
                      <a:solidFill>
                        <a:srgbClr val="AAAAAA"/>
                      </a:solidFill>
                      <a:miter lim="400000"/>
                    </a:lnL>
                    <a:lnR w="12700">
                      <a:miter lim="400000"/>
                    </a:lnR>
                    <a:lnT w="12700">
                      <a:miter lim="400000"/>
                    </a:lnT>
                    <a:lnB w="12700">
                      <a:miter lim="400000"/>
                    </a:lnB>
                    <a:solidFill>
                      <a:srgbClr val="FFFFCC"/>
                    </a:solidFill>
                  </a:tcPr>
                </a:tc>
                <a:tc>
                  <a:txBody>
                    <a:bodyPr/>
                    <a:lstStyle/>
                    <a:p>
                      <a:pPr defTabSz="457200">
                        <a:defRPr sz="1800">
                          <a:solidFill>
                            <a:srgbClr val="000000"/>
                          </a:solidFill>
                        </a:defRPr>
                      </a:pPr>
                      <a:r>
                        <a:rPr sz="1400">
                          <a:solidFill>
                            <a:schemeClr val="accent6">
                              <a:lumOff val="-2627"/>
                            </a:schemeClr>
                          </a:solidFill>
                        </a:rPr>
                        <a:t>500</a:t>
                      </a:r>
                    </a:p>
                  </a:txBody>
                  <a:tcPr marL="0" marR="0" marT="0" marB="0" anchor="b" anchorCtr="0" horzOverflow="overflow">
                    <a:lnL w="12700">
                      <a:miter lim="400000"/>
                    </a:lnL>
                    <a:lnR w="12700">
                      <a:miter lim="400000"/>
                    </a:lnR>
                    <a:lnT w="12700">
                      <a:miter lim="400000"/>
                    </a:lnT>
                    <a:lnB w="12700">
                      <a:miter lim="400000"/>
                    </a:lnB>
                    <a:solidFill>
                      <a:srgbClr val="FFFFCC"/>
                    </a:solidFill>
                  </a:tcPr>
                </a:tc>
              </a:tr>
              <a:tr h="175170">
                <a:tc>
                  <a:txBody>
                    <a:bodyPr/>
                    <a:lstStyle/>
                    <a:p>
                      <a:pPr algn="l" defTabSz="457200">
                        <a:defRPr sz="1800">
                          <a:solidFill>
                            <a:srgbClr val="000000"/>
                          </a:solidFill>
                        </a:defRPr>
                      </a:pPr>
                      <a:r>
                        <a:rPr sz="1400">
                          <a:solidFill>
                            <a:schemeClr val="accent6">
                              <a:lumOff val="-2627"/>
                            </a:schemeClr>
                          </a:solidFill>
                        </a:rPr>
                        <a:t>GPU:er - Upphandling på G - Marcus L sköter det. Ev 2 milj</a:t>
                      </a:r>
                    </a:p>
                  </a:txBody>
                  <a:tcPr marL="0" marR="0" marT="0" marB="0" anchor="b" anchorCtr="0" horzOverflow="overflow">
                    <a:lnL w="12700">
                      <a:solidFill>
                        <a:srgbClr val="AAAAAA"/>
                      </a:solidFill>
                      <a:miter lim="400000"/>
                    </a:lnL>
                    <a:lnR w="12700">
                      <a:miter lim="400000"/>
                    </a:lnR>
                    <a:lnT w="12700">
                      <a:miter lim="400000"/>
                    </a:lnT>
                    <a:lnB w="12700">
                      <a:miter lim="400000"/>
                    </a:lnB>
                    <a:solidFill>
                      <a:srgbClr val="FFFFCC"/>
                    </a:solidFill>
                  </a:tcPr>
                </a:tc>
                <a:tc>
                  <a:txBody>
                    <a:bodyPr/>
                    <a:lstStyle/>
                    <a:p>
                      <a:pPr defTabSz="457200">
                        <a:defRPr sz="1800">
                          <a:solidFill>
                            <a:srgbClr val="000000"/>
                          </a:solidFill>
                        </a:defRPr>
                      </a:pPr>
                      <a:r>
                        <a:rPr sz="1400">
                          <a:solidFill>
                            <a:schemeClr val="accent6">
                              <a:lumOff val="-2627"/>
                            </a:schemeClr>
                          </a:solidFill>
                        </a:rPr>
                        <a:t>700</a:t>
                      </a:r>
                    </a:p>
                  </a:txBody>
                  <a:tcPr marL="0" marR="0" marT="0" marB="0" anchor="b" anchorCtr="0" horzOverflow="overflow">
                    <a:lnL w="12700">
                      <a:miter lim="400000"/>
                    </a:lnL>
                    <a:lnR w="12700">
                      <a:miter lim="400000"/>
                    </a:lnR>
                    <a:lnT w="12700">
                      <a:miter lim="400000"/>
                    </a:lnT>
                    <a:lnB w="12700">
                      <a:miter lim="400000"/>
                    </a:lnB>
                    <a:solidFill>
                      <a:srgbClr val="FFFFCC"/>
                    </a:solidFill>
                  </a:tcPr>
                </a:tc>
              </a:tr>
              <a:tr h="175170">
                <a:tc>
                  <a:txBody>
                    <a:bodyPr/>
                    <a:lstStyle/>
                    <a:p>
                      <a:pPr algn="l" defTabSz="457200">
                        <a:defRPr sz="1800">
                          <a:solidFill>
                            <a:srgbClr val="000000"/>
                          </a:solidFill>
                        </a:defRPr>
                      </a:pPr>
                      <a:r>
                        <a:rPr sz="1400">
                          <a:solidFill>
                            <a:schemeClr val="accent6">
                              <a:lumOff val="-2627"/>
                            </a:schemeClr>
                          </a:solidFill>
                        </a:rPr>
                        <a:t>Material</a:t>
                      </a:r>
                    </a:p>
                  </a:txBody>
                  <a:tcPr marL="0" marR="0" marT="0" marB="0" anchor="b" anchorCtr="0" horzOverflow="overflow">
                    <a:lnL w="12700">
                      <a:solidFill>
                        <a:srgbClr val="AAAAAA"/>
                      </a:solidFill>
                      <a:miter lim="400000"/>
                    </a:lnL>
                    <a:lnR w="12700">
                      <a:miter lim="400000"/>
                    </a:lnR>
                    <a:lnT w="12700">
                      <a:miter lim="400000"/>
                    </a:lnT>
                    <a:lnB w="12700">
                      <a:miter lim="400000"/>
                    </a:lnB>
                    <a:solidFill>
                      <a:srgbClr val="FFFFCC"/>
                    </a:solidFill>
                  </a:tcPr>
                </a:tc>
                <a:tc>
                  <a:txBody>
                    <a:bodyPr/>
                    <a:lstStyle/>
                    <a:p>
                      <a:pPr defTabSz="457200">
                        <a:defRPr sz="1800">
                          <a:solidFill>
                            <a:srgbClr val="000000"/>
                          </a:solidFill>
                        </a:defRPr>
                      </a:pPr>
                      <a:r>
                        <a:rPr sz="1400">
                          <a:solidFill>
                            <a:schemeClr val="accent6">
                              <a:lumOff val="-2627"/>
                            </a:schemeClr>
                          </a:solidFill>
                        </a:rPr>
                        <a:t>500</a:t>
                      </a:r>
                    </a:p>
                  </a:txBody>
                  <a:tcPr marL="0" marR="0" marT="0" marB="0" anchor="b" anchorCtr="0" horzOverflow="overflow">
                    <a:lnL w="12700">
                      <a:miter lim="400000"/>
                    </a:lnL>
                    <a:lnR w="12700">
                      <a:miter lim="400000"/>
                    </a:lnR>
                    <a:lnT w="12700">
                      <a:miter lim="400000"/>
                    </a:lnT>
                    <a:lnB w="12700">
                      <a:miter lim="400000"/>
                    </a:lnB>
                    <a:solidFill>
                      <a:srgbClr val="FFFFCC"/>
                    </a:solidFill>
                  </a:tcPr>
                </a:tc>
              </a:tr>
              <a:tr h="175170">
                <a:tc>
                  <a:txBody>
                    <a:bodyPr/>
                    <a:lstStyle/>
                    <a:p>
                      <a:pPr algn="l" defTabSz="457200">
                        <a:defRPr sz="1400">
                          <a:solidFill>
                            <a:schemeClr val="accent6">
                              <a:lumOff val="-2627"/>
                            </a:schemeClr>
                          </a:solidFill>
                        </a:defRPr>
                      </a:pPr>
                    </a:p>
                  </a:txBody>
                  <a:tcPr marL="0" marR="0" marT="0" marB="0" anchor="b" anchorCtr="0" horzOverflow="overflow">
                    <a:lnL w="12700">
                      <a:solidFill>
                        <a:srgbClr val="AAAAAA"/>
                      </a:solidFill>
                      <a:miter lim="400000"/>
                    </a:lnL>
                    <a:lnR w="12700">
                      <a:miter lim="400000"/>
                    </a:lnR>
                    <a:lnT w="12700">
                      <a:miter lim="400000"/>
                    </a:lnT>
                    <a:lnB w="12700">
                      <a:miter lim="400000"/>
                    </a:lnB>
                    <a:solidFill>
                      <a:srgbClr val="FFFFCC"/>
                    </a:solidFill>
                  </a:tcPr>
                </a:tc>
                <a:tc>
                  <a:txBody>
                    <a:bodyPr/>
                    <a:lstStyle/>
                    <a:p>
                      <a:pPr defTabSz="457200">
                        <a:defRPr sz="1800">
                          <a:solidFill>
                            <a:srgbClr val="000000"/>
                          </a:solidFill>
                        </a:defRPr>
                      </a:pPr>
                      <a:r>
                        <a:rPr b="1" sz="1400">
                          <a:solidFill>
                            <a:schemeClr val="accent6">
                              <a:lumOff val="-2627"/>
                            </a:schemeClr>
                          </a:solidFill>
                        </a:rPr>
                        <a:t>1 950</a:t>
                      </a:r>
                    </a:p>
                  </a:txBody>
                  <a:tcPr marL="0" marR="0" marT="0" marB="0" anchor="b" anchorCtr="0" horzOverflow="overflow">
                    <a:lnL w="12700">
                      <a:miter lim="400000"/>
                    </a:lnL>
                    <a:lnR w="12700">
                      <a:miter lim="400000"/>
                    </a:lnR>
                    <a:lnT w="12700">
                      <a:miter lim="400000"/>
                    </a:lnT>
                    <a:lnB w="12700">
                      <a:miter lim="400000"/>
                    </a:lnB>
                    <a:solidFill>
                      <a:srgbClr val="FFFFCC"/>
                    </a:solidFill>
                  </a:tcPr>
                </a:tc>
              </a:tr>
              <a:tr h="175170">
                <a:tc>
                  <a:txBody>
                    <a:bodyPr/>
                    <a:lstStyle/>
                    <a:p>
                      <a:pPr algn="l" defTabSz="457200">
                        <a:defRPr sz="1400">
                          <a:solidFill>
                            <a:srgbClr val="FFFFFF"/>
                          </a:solidFill>
                        </a:defRPr>
                      </a:pPr>
                    </a:p>
                  </a:txBody>
                  <a:tcPr marL="0" marR="0" marT="0" marB="0" anchor="b" anchorCtr="0" horzOverflow="overflow">
                    <a:lnL w="12700">
                      <a:solidFill>
                        <a:srgbClr val="AAAAAA"/>
                      </a:solidFill>
                      <a:miter lim="400000"/>
                    </a:lnL>
                    <a:lnR w="12700">
                      <a:solidFill>
                        <a:srgbClr val="AAAAAA"/>
                      </a:solidFill>
                      <a:miter lim="400000"/>
                    </a:lnR>
                    <a:lnT w="12700">
                      <a:miter lim="400000"/>
                    </a:lnT>
                    <a:lnB w="12700">
                      <a:solidFill>
                        <a:srgbClr val="AAAAAA"/>
                      </a:solidFill>
                      <a:miter lim="400000"/>
                    </a:lnB>
                    <a:noFill/>
                  </a:tcPr>
                </a:tc>
                <a:tc>
                  <a:txBody>
                    <a:bodyPr/>
                    <a:lstStyle/>
                    <a:p>
                      <a:pPr algn="l" defTabSz="457200">
                        <a:defRPr b="1" sz="1400">
                          <a:solidFill>
                            <a:srgbClr val="FFFFFF"/>
                          </a:solidFill>
                        </a:defRPr>
                      </a:pPr>
                    </a:p>
                  </a:txBody>
                  <a:tcPr marL="0" marR="0" marT="0" marB="0" anchor="b" anchorCtr="0" horzOverflow="overflow">
                    <a:lnL w="12700">
                      <a:solidFill>
                        <a:srgbClr val="AAAAAA"/>
                      </a:solidFill>
                      <a:miter lim="400000"/>
                    </a:lnL>
                    <a:lnR w="12700">
                      <a:solidFill>
                        <a:srgbClr val="AAAAAA"/>
                      </a:solidFill>
                      <a:miter lim="400000"/>
                    </a:lnR>
                    <a:lnT w="12700">
                      <a:miter lim="400000"/>
                    </a:lnT>
                    <a:lnB w="12700">
                      <a:solidFill>
                        <a:srgbClr val="AAAAAA"/>
                      </a:solidFill>
                      <a:miter lim="400000"/>
                    </a:lnB>
                    <a:noFill/>
                  </a:tcPr>
                </a:tc>
              </a:tr>
            </a:tbl>
          </a:graphicData>
        </a:graphic>
      </p:graphicFrame>
      <p:sp>
        <p:nvSpPr>
          <p:cNvPr id="272" name="Economy…"/>
          <p:cNvSpPr txBox="1"/>
          <p:nvPr/>
        </p:nvSpPr>
        <p:spPr>
          <a:xfrm>
            <a:off x="352647" y="430523"/>
            <a:ext cx="1887628" cy="1399775"/>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defRPr sz="3100">
                <a:solidFill>
                  <a:srgbClr val="FFFFFF"/>
                </a:solidFill>
                <a:latin typeface="Arial"/>
                <a:ea typeface="Arial"/>
                <a:cs typeface="Arial"/>
                <a:sym typeface="Arial"/>
              </a:defRPr>
            </a:pPr>
            <a:r>
              <a:t>Economy</a:t>
            </a:r>
          </a:p>
          <a:p>
            <a:pPr marL="300789" indent="-300789">
              <a:buSzPct val="100000"/>
              <a:buChar char="•"/>
              <a:defRPr sz="3000">
                <a:solidFill>
                  <a:srgbClr val="FFFFFF"/>
                </a:solidFill>
                <a:latin typeface="Arial"/>
                <a:ea typeface="Arial"/>
                <a:cs typeface="Arial"/>
                <a:sym typeface="Arial"/>
              </a:defRPr>
            </a:pPr>
            <a:r>
              <a:t>Balance </a:t>
            </a:r>
            <a:br/>
            <a:r>
              <a:t>sheet</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4" name="Slide Number"/>
          <p:cNvSpPr txBox="1"/>
          <p:nvPr>
            <p:ph type="sldNum" sz="quarter" idx="4294967295"/>
          </p:nvPr>
        </p:nvSpPr>
        <p:spPr>
          <a:xfrm>
            <a:off x="2284366" y="4966101"/>
            <a:ext cx="259528" cy="412498"/>
          </a:xfrm>
          <a:prstGeom prst="rect">
            <a:avLst/>
          </a:prstGeom>
          <a:extLst>
            <a:ext uri="{C572A759-6A51-4108-AA02-DFA0A04FC94B}">
              <ma14:wrappingTextBoxFlag xmlns:ma14="http://schemas.microsoft.com/office/mac/drawingml/2011/main" val="1"/>
            </a:ext>
          </a:extLst>
        </p:spPr>
        <p:txBody>
          <a:bodyPr lIns="45718" tIns="45718" rIns="45718" bIns="45718"/>
          <a:lstStyle>
            <a:lvl1pPr algn="ctr" defTabSz="457200">
              <a:spcBef>
                <a:spcPts val="500"/>
              </a:spcBef>
              <a:defRPr sz="2200">
                <a:latin typeface="Arial"/>
                <a:ea typeface="Arial"/>
                <a:cs typeface="Arial"/>
                <a:sym typeface="Arial"/>
              </a:defRPr>
            </a:lvl1pPr>
          </a:lstStyle>
          <a:p>
            <a:pPr/>
            <a:fld id="{86CB4B4D-7CA3-9044-876B-883B54F8677D}" type="slidenum"/>
          </a:p>
        </p:txBody>
      </p:sp>
      <p:sp>
        <p:nvSpPr>
          <p:cNvPr id="275" name="2022 base line budget"/>
          <p:cNvSpPr txBox="1"/>
          <p:nvPr>
            <p:ph type="title"/>
          </p:nvPr>
        </p:nvSpPr>
        <p:spPr>
          <a:xfrm>
            <a:off x="323850" y="179999"/>
            <a:ext cx="8496300" cy="904801"/>
          </a:xfrm>
          <a:prstGeom prst="rect">
            <a:avLst/>
          </a:prstGeom>
        </p:spPr>
        <p:txBody>
          <a:bodyPr/>
          <a:lstStyle/>
          <a:p>
            <a:pPr/>
            <a:r>
              <a:t>2022 base line budget</a:t>
            </a:r>
          </a:p>
        </p:txBody>
      </p:sp>
      <p:sp>
        <p:nvSpPr>
          <p:cNvPr id="276" name="Click here to change format"/>
          <p:cNvSpPr txBox="1"/>
          <p:nvPr>
            <p:ph type="body" idx="1"/>
          </p:nvPr>
        </p:nvSpPr>
        <p:spPr>
          <a:xfrm>
            <a:off x="323999" y="1079999"/>
            <a:ext cx="8482874" cy="2915122"/>
          </a:xfrm>
          <a:prstGeom prst="rect">
            <a:avLst/>
          </a:prstGeom>
        </p:spPr>
        <p:txBody>
          <a:bodyPr/>
          <a:lstStyle/>
          <a:p>
            <a:pPr/>
          </a:p>
        </p:txBody>
      </p:sp>
      <p:graphicFrame>
        <p:nvGraphicFramePr>
          <p:cNvPr id="277" name="Table"/>
          <p:cNvGraphicFramePr/>
          <p:nvPr/>
        </p:nvGraphicFramePr>
        <p:xfrm>
          <a:off x="1753337" y="824452"/>
          <a:ext cx="5624197" cy="3360930"/>
        </p:xfrm>
        <a:graphic xmlns:a="http://schemas.openxmlformats.org/drawingml/2006/main">
          <a:graphicData uri="http://schemas.openxmlformats.org/drawingml/2006/table">
            <a:tbl>
              <a:tblPr firstCol="0" firstRow="0" lastCol="0" lastRow="0" bandCol="0" bandRow="1" rtl="0">
                <a:tableStyleId>{4C3C2611-4C71-4FC5-86AE-919BDF0F9419}</a:tableStyleId>
              </a:tblPr>
              <a:tblGrid>
                <a:gridCol w="2363470"/>
                <a:gridCol w="1591310"/>
                <a:gridCol w="1669415"/>
              </a:tblGrid>
              <a:tr h="177800">
                <a:tc>
                  <a:txBody>
                    <a:bodyPr/>
                    <a:lstStyle/>
                    <a:p>
                      <a:pPr algn="l" defTabSz="457200">
                        <a:defRPr sz="1300"/>
                      </a:pPr>
                    </a:p>
                  </a:txBody>
                  <a:tcPr marL="0" marR="0" marT="0" marB="0" anchor="b" anchorCtr="0" horzOverflow="overflow"/>
                </a:tc>
                <a:tc>
                  <a:txBody>
                    <a:bodyPr/>
                    <a:lstStyle/>
                    <a:p>
                      <a:pPr defTabSz="457200">
                        <a:defRPr sz="1800">
                          <a:solidFill>
                            <a:srgbClr val="000000"/>
                          </a:solidFill>
                        </a:defRPr>
                      </a:pPr>
                      <a:r>
                        <a:rPr b="1" sz="1300" u="sng">
                          <a:solidFill>
                            <a:schemeClr val="accent6"/>
                          </a:solidFill>
                          <a:uFill>
                            <a:solidFill>
                              <a:srgbClr val="000000"/>
                            </a:solidFill>
                          </a:uFill>
                          <a:latin typeface="+mn-lt"/>
                          <a:ea typeface="+mn-ea"/>
                          <a:cs typeface="+mn-cs"/>
                          <a:sym typeface="Helvetica"/>
                        </a:rPr>
                        <a:t>Prognos 1  2021</a:t>
                      </a:r>
                    </a:p>
                  </a:txBody>
                  <a:tcPr marL="0" marR="0" marT="0" marB="0" anchor="b" anchorCtr="0" horzOverflow="overflow"/>
                </a:tc>
                <a:tc>
                  <a:txBody>
                    <a:bodyPr/>
                    <a:lstStyle/>
                    <a:p>
                      <a:pPr algn="ctr" defTabSz="457200">
                        <a:defRPr sz="1800">
                          <a:solidFill>
                            <a:srgbClr val="000000"/>
                          </a:solidFill>
                        </a:defRPr>
                      </a:pPr>
                      <a:r>
                        <a:rPr b="1" sz="1300" u="sng">
                          <a:solidFill>
                            <a:schemeClr val="accent6"/>
                          </a:solidFill>
                          <a:uFill>
                            <a:solidFill>
                              <a:srgbClr val="000000"/>
                            </a:solidFill>
                          </a:uFill>
                          <a:latin typeface="+mn-lt"/>
                          <a:ea typeface="+mn-ea"/>
                          <a:cs typeface="+mn-cs"/>
                          <a:sym typeface="Helvetica"/>
                        </a:rPr>
                        <a:t>Prognos 2022</a:t>
                      </a:r>
                    </a:p>
                  </a:txBody>
                  <a:tcPr marL="0" marR="0" marT="0" marB="0" anchor="b" anchorCtr="0" horzOverflow="overflow"/>
                </a:tc>
              </a:tr>
              <a:tr h="177800">
                <a:tc>
                  <a:txBody>
                    <a:bodyPr/>
                    <a:lstStyle/>
                    <a:p>
                      <a:pPr algn="l" defTabSz="457200">
                        <a:defRPr sz="1800">
                          <a:solidFill>
                            <a:srgbClr val="000000"/>
                          </a:solidFill>
                        </a:defRPr>
                      </a:pPr>
                      <a:r>
                        <a:rPr sz="1300">
                          <a:solidFill>
                            <a:schemeClr val="accent6"/>
                          </a:solidFill>
                          <a:uFill>
                            <a:solidFill>
                              <a:srgbClr val="000000"/>
                            </a:solidFill>
                          </a:uFill>
                          <a:latin typeface="+mn-lt"/>
                          <a:ea typeface="+mn-ea"/>
                          <a:cs typeface="+mn-cs"/>
                          <a:sym typeface="Helvetica"/>
                        </a:rPr>
                        <a:t>Anslag forskning</a:t>
                      </a:r>
                    </a:p>
                  </a:txBody>
                  <a:tcPr marL="0" marR="0" marT="0" marB="0" anchor="b" anchorCtr="0" horzOverflow="overflow"/>
                </a:tc>
                <a:tc>
                  <a:txBody>
                    <a:bodyPr/>
                    <a:lstStyle/>
                    <a:p>
                      <a:pPr defTabSz="457200">
                        <a:defRPr sz="1800">
                          <a:solidFill>
                            <a:srgbClr val="000000"/>
                          </a:solidFill>
                        </a:defRPr>
                      </a:pPr>
                      <a:r>
                        <a:rPr sz="1300">
                          <a:solidFill>
                            <a:schemeClr val="accent6"/>
                          </a:solidFill>
                          <a:uFill>
                            <a:solidFill>
                              <a:srgbClr val="000000"/>
                            </a:solidFill>
                          </a:uFill>
                          <a:latin typeface="+mn-lt"/>
                          <a:ea typeface="+mn-ea"/>
                          <a:cs typeface="+mn-cs"/>
                          <a:sym typeface="Helvetica"/>
                        </a:rPr>
                        <a:t>9 956</a:t>
                      </a:r>
                    </a:p>
                  </a:txBody>
                  <a:tcPr marL="0" marR="0" marT="0" marB="0" anchor="b" anchorCtr="0" horzOverflow="overflow"/>
                </a:tc>
                <a:tc>
                  <a:txBody>
                    <a:bodyPr/>
                    <a:lstStyle/>
                    <a:p>
                      <a:pPr defTabSz="457200">
                        <a:defRPr sz="1800">
                          <a:solidFill>
                            <a:srgbClr val="000000"/>
                          </a:solidFill>
                        </a:defRPr>
                      </a:pPr>
                      <a:r>
                        <a:rPr sz="1300">
                          <a:solidFill>
                            <a:schemeClr val="accent6"/>
                          </a:solidFill>
                          <a:uFill>
                            <a:solidFill>
                              <a:srgbClr val="000000"/>
                            </a:solidFill>
                          </a:uFill>
                          <a:latin typeface="+mn-lt"/>
                          <a:ea typeface="+mn-ea"/>
                          <a:cs typeface="+mn-cs"/>
                          <a:sym typeface="Helvetica"/>
                        </a:rPr>
                        <a:t>7 647</a:t>
                      </a:r>
                    </a:p>
                  </a:txBody>
                  <a:tcPr marL="0" marR="0" marT="0" marB="0" anchor="b" anchorCtr="0" horzOverflow="overflow"/>
                </a:tc>
              </a:tr>
              <a:tr h="177800">
                <a:tc>
                  <a:txBody>
                    <a:bodyPr/>
                    <a:lstStyle/>
                    <a:p>
                      <a:pPr algn="l" defTabSz="457200">
                        <a:defRPr sz="1800">
                          <a:solidFill>
                            <a:srgbClr val="000000"/>
                          </a:solidFill>
                        </a:defRPr>
                      </a:pPr>
                      <a:r>
                        <a:rPr sz="1300">
                          <a:solidFill>
                            <a:schemeClr val="accent6"/>
                          </a:solidFill>
                          <a:uFill>
                            <a:solidFill>
                              <a:srgbClr val="000000"/>
                            </a:solidFill>
                          </a:uFill>
                          <a:latin typeface="+mn-lt"/>
                          <a:ea typeface="+mn-ea"/>
                          <a:cs typeface="+mn-cs"/>
                          <a:sym typeface="Helvetica"/>
                        </a:rPr>
                        <a:t>Externa medel bidrag</a:t>
                      </a:r>
                    </a:p>
                  </a:txBody>
                  <a:tcPr marL="0" marR="0" marT="0" marB="0" anchor="b" anchorCtr="0" horzOverflow="overflow"/>
                </a:tc>
                <a:tc>
                  <a:txBody>
                    <a:bodyPr/>
                    <a:lstStyle/>
                    <a:p>
                      <a:pPr defTabSz="457200">
                        <a:defRPr sz="1800">
                          <a:solidFill>
                            <a:srgbClr val="000000"/>
                          </a:solidFill>
                        </a:defRPr>
                      </a:pPr>
                      <a:r>
                        <a:rPr sz="1300">
                          <a:solidFill>
                            <a:schemeClr val="accent6"/>
                          </a:solidFill>
                          <a:uFill>
                            <a:solidFill>
                              <a:srgbClr val="000000"/>
                            </a:solidFill>
                          </a:uFill>
                          <a:latin typeface="+mn-lt"/>
                          <a:ea typeface="+mn-ea"/>
                          <a:cs typeface="+mn-cs"/>
                          <a:sym typeface="Helvetica"/>
                        </a:rPr>
                        <a:t>24 293</a:t>
                      </a:r>
                    </a:p>
                  </a:txBody>
                  <a:tcPr marL="0" marR="0" marT="0" marB="0" anchor="b" anchorCtr="0" horzOverflow="overflow"/>
                </a:tc>
                <a:tc>
                  <a:txBody>
                    <a:bodyPr/>
                    <a:lstStyle/>
                    <a:p>
                      <a:pPr defTabSz="457200">
                        <a:defRPr sz="1800">
                          <a:solidFill>
                            <a:srgbClr val="000000"/>
                          </a:solidFill>
                        </a:defRPr>
                      </a:pPr>
                      <a:r>
                        <a:rPr sz="1300">
                          <a:solidFill>
                            <a:schemeClr val="accent6"/>
                          </a:solidFill>
                          <a:uFill>
                            <a:solidFill>
                              <a:srgbClr val="000000"/>
                            </a:solidFill>
                          </a:uFill>
                          <a:latin typeface="+mn-lt"/>
                          <a:ea typeface="+mn-ea"/>
                          <a:cs typeface="+mn-cs"/>
                          <a:sym typeface="Helvetica"/>
                        </a:rPr>
                        <a:t>13 612</a:t>
                      </a:r>
                    </a:p>
                  </a:txBody>
                  <a:tcPr marL="0" marR="0" marT="0" marB="0" anchor="b" anchorCtr="0" horzOverflow="overflow"/>
                </a:tc>
              </a:tr>
              <a:tr h="177800">
                <a:tc>
                  <a:txBody>
                    <a:bodyPr/>
                    <a:lstStyle/>
                    <a:p>
                      <a:pPr algn="l" defTabSz="457200">
                        <a:defRPr sz="1800">
                          <a:solidFill>
                            <a:srgbClr val="000000"/>
                          </a:solidFill>
                        </a:defRPr>
                      </a:pPr>
                      <a:r>
                        <a:rPr b="1" sz="1300">
                          <a:solidFill>
                            <a:schemeClr val="accent6"/>
                          </a:solidFill>
                          <a:uFill>
                            <a:solidFill>
                              <a:srgbClr val="000000"/>
                            </a:solidFill>
                          </a:uFill>
                          <a:latin typeface="+mn-lt"/>
                          <a:ea typeface="+mn-ea"/>
                          <a:cs typeface="+mn-cs"/>
                          <a:sym typeface="Helvetica"/>
                        </a:rPr>
                        <a:t>Summa S:a intäkter</a:t>
                      </a:r>
                    </a:p>
                  </a:txBody>
                  <a:tcPr marL="0" marR="0" marT="0" marB="0" anchor="b" anchorCtr="0" horzOverflow="overflow"/>
                </a:tc>
                <a:tc>
                  <a:txBody>
                    <a:bodyPr/>
                    <a:lstStyle/>
                    <a:p>
                      <a:pPr algn="l" defTabSz="457200">
                        <a:defRPr sz="1800">
                          <a:solidFill>
                            <a:srgbClr val="000000"/>
                          </a:solidFill>
                        </a:defRPr>
                      </a:pPr>
                      <a:r>
                        <a:rPr b="1" sz="1300">
                          <a:solidFill>
                            <a:schemeClr val="accent6"/>
                          </a:solidFill>
                          <a:uFill>
                            <a:solidFill>
                              <a:srgbClr val="000000"/>
                            </a:solidFill>
                          </a:uFill>
                          <a:latin typeface="+mn-lt"/>
                          <a:ea typeface="+mn-ea"/>
                          <a:cs typeface="+mn-cs"/>
                          <a:sym typeface="Helvetica"/>
                        </a:rPr>
                        <a:t>34 249</a:t>
                      </a:r>
                    </a:p>
                  </a:txBody>
                  <a:tcPr marL="0" marR="0" marT="0" marB="0" anchor="b" anchorCtr="0" horzOverflow="overflow"/>
                </a:tc>
                <a:tc>
                  <a:txBody>
                    <a:bodyPr/>
                    <a:lstStyle/>
                    <a:p>
                      <a:pPr algn="l" defTabSz="457200">
                        <a:defRPr sz="1800">
                          <a:solidFill>
                            <a:srgbClr val="000000"/>
                          </a:solidFill>
                        </a:defRPr>
                      </a:pPr>
                      <a:r>
                        <a:rPr b="1" sz="1300">
                          <a:solidFill>
                            <a:schemeClr val="accent6"/>
                          </a:solidFill>
                          <a:uFill>
                            <a:solidFill>
                              <a:srgbClr val="000000"/>
                            </a:solidFill>
                          </a:uFill>
                          <a:latin typeface="+mn-lt"/>
                          <a:ea typeface="+mn-ea"/>
                          <a:cs typeface="+mn-cs"/>
                          <a:sym typeface="Helvetica"/>
                        </a:rPr>
                        <a:t>21 259</a:t>
                      </a:r>
                    </a:p>
                  </a:txBody>
                  <a:tcPr marL="0" marR="0" marT="0" marB="0" anchor="b" anchorCtr="0" horzOverflow="overflow"/>
                </a:tc>
              </a:tr>
              <a:tr h="160529">
                <a:tc>
                  <a:txBody>
                    <a:bodyPr/>
                    <a:lstStyle/>
                    <a:p>
                      <a:pPr algn="l" defTabSz="457200">
                        <a:defRPr sz="1300"/>
                      </a:pPr>
                    </a:p>
                  </a:txBody>
                  <a:tcPr marL="0" marR="0" marT="0" marB="0" anchor="b" anchorCtr="0" horzOverflow="overflow"/>
                </a:tc>
                <a:tc>
                  <a:txBody>
                    <a:bodyPr/>
                    <a:lstStyle/>
                    <a:p>
                      <a:pPr algn="l" defTabSz="457200">
                        <a:defRPr sz="1300"/>
                      </a:pPr>
                    </a:p>
                  </a:txBody>
                  <a:tcPr marL="0" marR="0" marT="0" marB="0" anchor="b" anchorCtr="0" horzOverflow="overflow"/>
                </a:tc>
                <a:tc>
                  <a:txBody>
                    <a:bodyPr/>
                    <a:lstStyle/>
                    <a:p>
                      <a:pPr algn="l" defTabSz="457200">
                        <a:defRPr sz="1300"/>
                      </a:pPr>
                    </a:p>
                  </a:txBody>
                  <a:tcPr marL="0" marR="0" marT="0" marB="0" anchor="b" anchorCtr="0" horzOverflow="overflow"/>
                </a:tc>
              </a:tr>
              <a:tr h="177800">
                <a:tc>
                  <a:txBody>
                    <a:bodyPr/>
                    <a:lstStyle/>
                    <a:p>
                      <a:pPr algn="l" defTabSz="457200">
                        <a:defRPr sz="1800">
                          <a:solidFill>
                            <a:srgbClr val="000000"/>
                          </a:solidFill>
                        </a:defRPr>
                      </a:pPr>
                      <a:r>
                        <a:rPr sz="1300">
                          <a:solidFill>
                            <a:schemeClr val="accent6"/>
                          </a:solidFill>
                          <a:uFill>
                            <a:solidFill>
                              <a:srgbClr val="000000"/>
                            </a:solidFill>
                          </a:uFill>
                          <a:latin typeface="+mn-lt"/>
                          <a:ea typeface="+mn-ea"/>
                          <a:cs typeface="+mn-cs"/>
                          <a:sym typeface="Helvetica"/>
                        </a:rPr>
                        <a:t>Lönekostnader inkl lkp</a:t>
                      </a:r>
                    </a:p>
                  </a:txBody>
                  <a:tcPr marL="0" marR="0" marT="0" marB="0" anchor="b" anchorCtr="0" horzOverflow="overflow"/>
                </a:tc>
                <a:tc>
                  <a:txBody>
                    <a:bodyPr/>
                    <a:lstStyle/>
                    <a:p>
                      <a:pPr defTabSz="457200">
                        <a:defRPr sz="1800">
                          <a:solidFill>
                            <a:srgbClr val="000000"/>
                          </a:solidFill>
                        </a:defRPr>
                      </a:pPr>
                      <a:r>
                        <a:rPr sz="1300">
                          <a:solidFill>
                            <a:schemeClr val="accent6"/>
                          </a:solidFill>
                          <a:uFill>
                            <a:solidFill>
                              <a:srgbClr val="000000"/>
                            </a:solidFill>
                          </a:uFill>
                          <a:latin typeface="+mn-lt"/>
                          <a:ea typeface="+mn-ea"/>
                          <a:cs typeface="+mn-cs"/>
                          <a:sym typeface="Helvetica"/>
                        </a:rPr>
                        <a:t>-16 220</a:t>
                      </a:r>
                    </a:p>
                  </a:txBody>
                  <a:tcPr marL="0" marR="0" marT="0" marB="0" anchor="b" anchorCtr="0" horzOverflow="overflow"/>
                </a:tc>
                <a:tc>
                  <a:txBody>
                    <a:bodyPr/>
                    <a:lstStyle/>
                    <a:p>
                      <a:pPr defTabSz="457200">
                        <a:defRPr sz="1800">
                          <a:solidFill>
                            <a:srgbClr val="000000"/>
                          </a:solidFill>
                        </a:defRPr>
                      </a:pPr>
                      <a:r>
                        <a:rPr sz="1300">
                          <a:solidFill>
                            <a:schemeClr val="accent6"/>
                          </a:solidFill>
                          <a:uFill>
                            <a:solidFill>
                              <a:srgbClr val="000000"/>
                            </a:solidFill>
                          </a:uFill>
                          <a:latin typeface="+mn-lt"/>
                          <a:ea typeface="+mn-ea"/>
                          <a:cs typeface="+mn-cs"/>
                          <a:sym typeface="Helvetica"/>
                        </a:rPr>
                        <a:t>-14 735</a:t>
                      </a:r>
                    </a:p>
                  </a:txBody>
                  <a:tcPr marL="0" marR="0" marT="0" marB="0" anchor="b" anchorCtr="0" horzOverflow="overflow"/>
                </a:tc>
              </a:tr>
              <a:tr h="177800">
                <a:tc>
                  <a:txBody>
                    <a:bodyPr/>
                    <a:lstStyle/>
                    <a:p>
                      <a:pPr algn="l" defTabSz="457200">
                        <a:defRPr sz="1800">
                          <a:solidFill>
                            <a:srgbClr val="000000"/>
                          </a:solidFill>
                        </a:defRPr>
                      </a:pPr>
                      <a:r>
                        <a:rPr sz="1300">
                          <a:solidFill>
                            <a:schemeClr val="accent6"/>
                          </a:solidFill>
                          <a:uFill>
                            <a:solidFill>
                              <a:srgbClr val="000000"/>
                            </a:solidFill>
                          </a:uFill>
                          <a:latin typeface="+mn-lt"/>
                          <a:ea typeface="+mn-ea"/>
                          <a:cs typeface="+mn-cs"/>
                          <a:sym typeface="Helvetica"/>
                        </a:rPr>
                        <a:t>Övr personalkostnader</a:t>
                      </a:r>
                    </a:p>
                  </a:txBody>
                  <a:tcPr marL="0" marR="0" marT="0" marB="0" anchor="b" anchorCtr="0" horzOverflow="overflow"/>
                </a:tc>
                <a:tc>
                  <a:txBody>
                    <a:bodyPr/>
                    <a:lstStyle/>
                    <a:p>
                      <a:pPr defTabSz="457200">
                        <a:defRPr sz="1800">
                          <a:solidFill>
                            <a:srgbClr val="000000"/>
                          </a:solidFill>
                        </a:defRPr>
                      </a:pPr>
                      <a:r>
                        <a:rPr sz="1300">
                          <a:solidFill>
                            <a:schemeClr val="accent6"/>
                          </a:solidFill>
                          <a:uFill>
                            <a:solidFill>
                              <a:srgbClr val="000000"/>
                            </a:solidFill>
                          </a:uFill>
                          <a:latin typeface="+mn-lt"/>
                          <a:ea typeface="+mn-ea"/>
                          <a:cs typeface="+mn-cs"/>
                          <a:sym typeface="Helvetica"/>
                        </a:rPr>
                        <a:t>-138</a:t>
                      </a:r>
                    </a:p>
                  </a:txBody>
                  <a:tcPr marL="0" marR="0" marT="0" marB="0" anchor="b" anchorCtr="0" horzOverflow="overflow"/>
                </a:tc>
                <a:tc>
                  <a:txBody>
                    <a:bodyPr/>
                    <a:lstStyle/>
                    <a:p>
                      <a:pPr defTabSz="457200">
                        <a:defRPr sz="1800">
                          <a:solidFill>
                            <a:srgbClr val="000000"/>
                          </a:solidFill>
                        </a:defRPr>
                      </a:pPr>
                      <a:r>
                        <a:rPr sz="1300">
                          <a:solidFill>
                            <a:schemeClr val="accent6"/>
                          </a:solidFill>
                          <a:uFill>
                            <a:solidFill>
                              <a:srgbClr val="000000"/>
                            </a:solidFill>
                          </a:uFill>
                          <a:latin typeface="+mn-lt"/>
                          <a:ea typeface="+mn-ea"/>
                          <a:cs typeface="+mn-cs"/>
                          <a:sym typeface="Helvetica"/>
                        </a:rPr>
                        <a:t>-138</a:t>
                      </a:r>
                    </a:p>
                  </a:txBody>
                  <a:tcPr marL="0" marR="0" marT="0" marB="0" anchor="b" anchorCtr="0" horzOverflow="overflow"/>
                </a:tc>
              </a:tr>
              <a:tr h="177800">
                <a:tc>
                  <a:txBody>
                    <a:bodyPr/>
                    <a:lstStyle/>
                    <a:p>
                      <a:pPr algn="l" defTabSz="457200">
                        <a:defRPr sz="1800">
                          <a:solidFill>
                            <a:srgbClr val="000000"/>
                          </a:solidFill>
                        </a:defRPr>
                      </a:pPr>
                      <a:r>
                        <a:rPr sz="1300">
                          <a:solidFill>
                            <a:schemeClr val="accent6"/>
                          </a:solidFill>
                          <a:uFill>
                            <a:solidFill>
                              <a:srgbClr val="000000"/>
                            </a:solidFill>
                          </a:uFill>
                          <a:latin typeface="+mn-lt"/>
                          <a:ea typeface="+mn-ea"/>
                          <a:cs typeface="+mn-cs"/>
                          <a:sym typeface="Helvetica"/>
                        </a:rPr>
                        <a:t>Kostnader för lokaler</a:t>
                      </a:r>
                    </a:p>
                  </a:txBody>
                  <a:tcPr marL="0" marR="0" marT="0" marB="0" anchor="b" anchorCtr="0" horzOverflow="overflow"/>
                </a:tc>
                <a:tc>
                  <a:txBody>
                    <a:bodyPr/>
                    <a:lstStyle/>
                    <a:p>
                      <a:pPr defTabSz="457200">
                        <a:defRPr sz="1800">
                          <a:solidFill>
                            <a:srgbClr val="000000"/>
                          </a:solidFill>
                        </a:defRPr>
                      </a:pPr>
                      <a:r>
                        <a:rPr sz="1300">
                          <a:solidFill>
                            <a:schemeClr val="accent6"/>
                          </a:solidFill>
                          <a:uFill>
                            <a:solidFill>
                              <a:srgbClr val="000000"/>
                            </a:solidFill>
                          </a:uFill>
                          <a:latin typeface="+mn-lt"/>
                          <a:ea typeface="+mn-ea"/>
                          <a:cs typeface="+mn-cs"/>
                          <a:sym typeface="Helvetica"/>
                        </a:rPr>
                        <a:t>-1 095</a:t>
                      </a:r>
                    </a:p>
                  </a:txBody>
                  <a:tcPr marL="0" marR="0" marT="0" marB="0" anchor="b" anchorCtr="0" horzOverflow="overflow"/>
                </a:tc>
                <a:tc>
                  <a:txBody>
                    <a:bodyPr/>
                    <a:lstStyle/>
                    <a:p>
                      <a:pPr defTabSz="457200">
                        <a:defRPr sz="1800">
                          <a:solidFill>
                            <a:srgbClr val="000000"/>
                          </a:solidFill>
                        </a:defRPr>
                      </a:pPr>
                      <a:r>
                        <a:rPr sz="1300">
                          <a:solidFill>
                            <a:schemeClr val="accent6"/>
                          </a:solidFill>
                          <a:uFill>
                            <a:solidFill>
                              <a:srgbClr val="000000"/>
                            </a:solidFill>
                          </a:uFill>
                          <a:latin typeface="+mn-lt"/>
                          <a:ea typeface="+mn-ea"/>
                          <a:cs typeface="+mn-cs"/>
                          <a:sym typeface="Helvetica"/>
                        </a:rPr>
                        <a:t>-1 036</a:t>
                      </a:r>
                    </a:p>
                  </a:txBody>
                  <a:tcPr marL="0" marR="0" marT="0" marB="0" anchor="b" anchorCtr="0" horzOverflow="overflow"/>
                </a:tc>
              </a:tr>
              <a:tr h="177800">
                <a:tc>
                  <a:txBody>
                    <a:bodyPr/>
                    <a:lstStyle/>
                    <a:p>
                      <a:pPr algn="l" defTabSz="457200">
                        <a:defRPr sz="1800">
                          <a:solidFill>
                            <a:srgbClr val="000000"/>
                          </a:solidFill>
                        </a:defRPr>
                      </a:pPr>
                      <a:r>
                        <a:rPr sz="1300">
                          <a:solidFill>
                            <a:schemeClr val="accent6"/>
                          </a:solidFill>
                          <a:uFill>
                            <a:solidFill>
                              <a:srgbClr val="000000"/>
                            </a:solidFill>
                          </a:uFill>
                          <a:latin typeface="+mn-lt"/>
                          <a:ea typeface="+mn-ea"/>
                          <a:cs typeface="+mn-cs"/>
                          <a:sym typeface="Helvetica"/>
                        </a:rPr>
                        <a:t>Utrustning</a:t>
                      </a:r>
                    </a:p>
                  </a:txBody>
                  <a:tcPr marL="0" marR="0" marT="0" marB="0" anchor="b" anchorCtr="0" horzOverflow="overflow"/>
                </a:tc>
                <a:tc>
                  <a:txBody>
                    <a:bodyPr/>
                    <a:lstStyle/>
                    <a:p>
                      <a:pPr defTabSz="457200">
                        <a:defRPr sz="1800">
                          <a:solidFill>
                            <a:srgbClr val="000000"/>
                          </a:solidFill>
                        </a:defRPr>
                      </a:pPr>
                      <a:r>
                        <a:rPr sz="1300">
                          <a:solidFill>
                            <a:schemeClr val="accent6"/>
                          </a:solidFill>
                          <a:uFill>
                            <a:solidFill>
                              <a:srgbClr val="000000"/>
                            </a:solidFill>
                          </a:uFill>
                          <a:latin typeface="+mn-lt"/>
                          <a:ea typeface="+mn-ea"/>
                          <a:cs typeface="+mn-cs"/>
                          <a:sym typeface="Helvetica"/>
                        </a:rPr>
                        <a:t>-700</a:t>
                      </a:r>
                    </a:p>
                  </a:txBody>
                  <a:tcPr marL="0" marR="0" marT="0" marB="0" anchor="b" anchorCtr="0" horzOverflow="overflow"/>
                </a:tc>
                <a:tc>
                  <a:txBody>
                    <a:bodyPr/>
                    <a:lstStyle/>
                    <a:p>
                      <a:pPr defTabSz="457200">
                        <a:defRPr sz="1800">
                          <a:solidFill>
                            <a:srgbClr val="000000"/>
                          </a:solidFill>
                        </a:defRPr>
                      </a:pPr>
                      <a:r>
                        <a:rPr sz="1300">
                          <a:solidFill>
                            <a:schemeClr val="accent6"/>
                          </a:solidFill>
                          <a:uFill>
                            <a:solidFill>
                              <a:srgbClr val="000000"/>
                            </a:solidFill>
                          </a:uFill>
                          <a:latin typeface="+mn-lt"/>
                          <a:ea typeface="+mn-ea"/>
                          <a:cs typeface="+mn-cs"/>
                          <a:sym typeface="Helvetica"/>
                        </a:rPr>
                        <a:t>-200</a:t>
                      </a:r>
                    </a:p>
                  </a:txBody>
                  <a:tcPr marL="0" marR="0" marT="0" marB="0" anchor="b" anchorCtr="0" horzOverflow="overflow"/>
                </a:tc>
              </a:tr>
              <a:tr h="177800">
                <a:tc>
                  <a:txBody>
                    <a:bodyPr/>
                    <a:lstStyle/>
                    <a:p>
                      <a:pPr algn="l" defTabSz="457200">
                        <a:defRPr sz="1800">
                          <a:solidFill>
                            <a:srgbClr val="000000"/>
                          </a:solidFill>
                        </a:defRPr>
                      </a:pPr>
                      <a:r>
                        <a:rPr sz="1300">
                          <a:solidFill>
                            <a:schemeClr val="accent6"/>
                          </a:solidFill>
                          <a:uFill>
                            <a:solidFill>
                              <a:srgbClr val="000000"/>
                            </a:solidFill>
                          </a:uFill>
                          <a:latin typeface="+mn-lt"/>
                          <a:ea typeface="+mn-ea"/>
                          <a:cs typeface="+mn-cs"/>
                          <a:sym typeface="Helvetica"/>
                        </a:rPr>
                        <a:t>Datorer</a:t>
                      </a:r>
                    </a:p>
                  </a:txBody>
                  <a:tcPr marL="0" marR="0" marT="0" marB="0" anchor="b" anchorCtr="0" horzOverflow="overflow"/>
                </a:tc>
                <a:tc>
                  <a:txBody>
                    <a:bodyPr/>
                    <a:lstStyle/>
                    <a:p>
                      <a:pPr defTabSz="457200">
                        <a:defRPr sz="1800">
                          <a:solidFill>
                            <a:srgbClr val="000000"/>
                          </a:solidFill>
                        </a:defRPr>
                      </a:pPr>
                      <a:r>
                        <a:rPr sz="1300">
                          <a:solidFill>
                            <a:schemeClr val="accent6"/>
                          </a:solidFill>
                          <a:uFill>
                            <a:solidFill>
                              <a:srgbClr val="000000"/>
                            </a:solidFill>
                          </a:uFill>
                          <a:latin typeface="+mn-lt"/>
                          <a:ea typeface="+mn-ea"/>
                          <a:cs typeface="+mn-cs"/>
                          <a:sym typeface="Helvetica"/>
                        </a:rPr>
                        <a:t>-854</a:t>
                      </a:r>
                    </a:p>
                  </a:txBody>
                  <a:tcPr marL="0" marR="0" marT="0" marB="0" anchor="b" anchorCtr="0" horzOverflow="overflow"/>
                </a:tc>
                <a:tc>
                  <a:txBody>
                    <a:bodyPr/>
                    <a:lstStyle/>
                    <a:p>
                      <a:pPr defTabSz="457200">
                        <a:defRPr sz="1800">
                          <a:solidFill>
                            <a:srgbClr val="000000"/>
                          </a:solidFill>
                        </a:defRPr>
                      </a:pPr>
                      <a:r>
                        <a:rPr sz="1300">
                          <a:solidFill>
                            <a:schemeClr val="accent6"/>
                          </a:solidFill>
                          <a:uFill>
                            <a:solidFill>
                              <a:srgbClr val="000000"/>
                            </a:solidFill>
                          </a:uFill>
                          <a:latin typeface="+mn-lt"/>
                          <a:ea typeface="+mn-ea"/>
                          <a:cs typeface="+mn-cs"/>
                          <a:sym typeface="Helvetica"/>
                        </a:rPr>
                        <a:t>-553</a:t>
                      </a:r>
                    </a:p>
                  </a:txBody>
                  <a:tcPr marL="0" marR="0" marT="0" marB="0" anchor="b" anchorCtr="0" horzOverflow="overflow"/>
                </a:tc>
              </a:tr>
              <a:tr h="177800">
                <a:tc>
                  <a:txBody>
                    <a:bodyPr/>
                    <a:lstStyle/>
                    <a:p>
                      <a:pPr algn="l" defTabSz="457200">
                        <a:defRPr sz="1800">
                          <a:solidFill>
                            <a:srgbClr val="000000"/>
                          </a:solidFill>
                        </a:defRPr>
                      </a:pPr>
                      <a:r>
                        <a:rPr sz="1300">
                          <a:solidFill>
                            <a:schemeClr val="accent6"/>
                          </a:solidFill>
                          <a:uFill>
                            <a:solidFill>
                              <a:srgbClr val="000000"/>
                            </a:solidFill>
                          </a:uFill>
                          <a:latin typeface="+mn-lt"/>
                          <a:ea typeface="+mn-ea"/>
                          <a:cs typeface="+mn-cs"/>
                          <a:sym typeface="Helvetica"/>
                        </a:rPr>
                        <a:t>Material</a:t>
                      </a:r>
                    </a:p>
                  </a:txBody>
                  <a:tcPr marL="0" marR="0" marT="0" marB="0" anchor="b" anchorCtr="0" horzOverflow="overflow"/>
                </a:tc>
                <a:tc>
                  <a:txBody>
                    <a:bodyPr/>
                    <a:lstStyle/>
                    <a:p>
                      <a:pPr defTabSz="457200">
                        <a:defRPr sz="1800">
                          <a:solidFill>
                            <a:srgbClr val="000000"/>
                          </a:solidFill>
                        </a:defRPr>
                      </a:pPr>
                      <a:r>
                        <a:rPr sz="1300">
                          <a:solidFill>
                            <a:schemeClr val="accent6"/>
                          </a:solidFill>
                          <a:uFill>
                            <a:solidFill>
                              <a:srgbClr val="000000"/>
                            </a:solidFill>
                          </a:uFill>
                          <a:latin typeface="+mn-lt"/>
                          <a:ea typeface="+mn-ea"/>
                          <a:cs typeface="+mn-cs"/>
                          <a:sym typeface="Helvetica"/>
                        </a:rPr>
                        <a:t>-750</a:t>
                      </a:r>
                    </a:p>
                  </a:txBody>
                  <a:tcPr marL="0" marR="0" marT="0" marB="0" anchor="b" anchorCtr="0" horzOverflow="overflow"/>
                </a:tc>
                <a:tc>
                  <a:txBody>
                    <a:bodyPr/>
                    <a:lstStyle/>
                    <a:p>
                      <a:pPr defTabSz="457200">
                        <a:defRPr sz="1800">
                          <a:solidFill>
                            <a:srgbClr val="000000"/>
                          </a:solidFill>
                        </a:defRPr>
                      </a:pPr>
                      <a:r>
                        <a:rPr sz="1300">
                          <a:solidFill>
                            <a:schemeClr val="accent6"/>
                          </a:solidFill>
                          <a:uFill>
                            <a:solidFill>
                              <a:srgbClr val="000000"/>
                            </a:solidFill>
                          </a:uFill>
                          <a:latin typeface="+mn-lt"/>
                          <a:ea typeface="+mn-ea"/>
                          <a:cs typeface="+mn-cs"/>
                          <a:sym typeface="Helvetica"/>
                        </a:rPr>
                        <a:t>-300</a:t>
                      </a:r>
                    </a:p>
                  </a:txBody>
                  <a:tcPr marL="0" marR="0" marT="0" marB="0" anchor="b" anchorCtr="0" horzOverflow="overflow"/>
                </a:tc>
              </a:tr>
              <a:tr h="177800">
                <a:tc>
                  <a:txBody>
                    <a:bodyPr/>
                    <a:lstStyle/>
                    <a:p>
                      <a:pPr algn="l" defTabSz="457200">
                        <a:defRPr sz="1800">
                          <a:solidFill>
                            <a:srgbClr val="000000"/>
                          </a:solidFill>
                        </a:defRPr>
                      </a:pPr>
                      <a:r>
                        <a:rPr sz="1300">
                          <a:solidFill>
                            <a:schemeClr val="accent6"/>
                          </a:solidFill>
                          <a:uFill>
                            <a:solidFill>
                              <a:srgbClr val="000000"/>
                            </a:solidFill>
                          </a:uFill>
                          <a:latin typeface="+mn-lt"/>
                          <a:ea typeface="+mn-ea"/>
                          <a:cs typeface="+mn-cs"/>
                          <a:sym typeface="Helvetica"/>
                        </a:rPr>
                        <a:t>Resor</a:t>
                      </a:r>
                    </a:p>
                  </a:txBody>
                  <a:tcPr marL="0" marR="0" marT="0" marB="0" anchor="b" anchorCtr="0" horzOverflow="overflow"/>
                </a:tc>
                <a:tc>
                  <a:txBody>
                    <a:bodyPr/>
                    <a:lstStyle/>
                    <a:p>
                      <a:pPr defTabSz="457200">
                        <a:defRPr sz="1800">
                          <a:solidFill>
                            <a:srgbClr val="000000"/>
                          </a:solidFill>
                        </a:defRPr>
                      </a:pPr>
                      <a:r>
                        <a:rPr sz="1300">
                          <a:solidFill>
                            <a:schemeClr val="accent6"/>
                          </a:solidFill>
                          <a:uFill>
                            <a:solidFill>
                              <a:srgbClr val="000000"/>
                            </a:solidFill>
                          </a:uFill>
                          <a:latin typeface="+mn-lt"/>
                          <a:ea typeface="+mn-ea"/>
                          <a:cs typeface="+mn-cs"/>
                          <a:sym typeface="Helvetica"/>
                        </a:rPr>
                        <a:t>-540</a:t>
                      </a:r>
                    </a:p>
                  </a:txBody>
                  <a:tcPr marL="0" marR="0" marT="0" marB="0" anchor="b" anchorCtr="0" horzOverflow="overflow"/>
                </a:tc>
                <a:tc>
                  <a:txBody>
                    <a:bodyPr/>
                    <a:lstStyle/>
                    <a:p>
                      <a:pPr defTabSz="457200">
                        <a:defRPr sz="1800">
                          <a:solidFill>
                            <a:srgbClr val="000000"/>
                          </a:solidFill>
                        </a:defRPr>
                      </a:pPr>
                      <a:r>
                        <a:rPr sz="1300">
                          <a:solidFill>
                            <a:schemeClr val="accent6"/>
                          </a:solidFill>
                          <a:uFill>
                            <a:solidFill>
                              <a:srgbClr val="000000"/>
                            </a:solidFill>
                          </a:uFill>
                          <a:latin typeface="+mn-lt"/>
                          <a:ea typeface="+mn-ea"/>
                          <a:cs typeface="+mn-cs"/>
                          <a:sym typeface="Helvetica"/>
                        </a:rPr>
                        <a:t>-540</a:t>
                      </a:r>
                    </a:p>
                  </a:txBody>
                  <a:tcPr marL="0" marR="0" marT="0" marB="0" anchor="b" anchorCtr="0" horzOverflow="overflow"/>
                </a:tc>
              </a:tr>
              <a:tr h="177800">
                <a:tc>
                  <a:txBody>
                    <a:bodyPr/>
                    <a:lstStyle/>
                    <a:p>
                      <a:pPr algn="l" defTabSz="457200">
                        <a:defRPr sz="1800">
                          <a:solidFill>
                            <a:srgbClr val="000000"/>
                          </a:solidFill>
                        </a:defRPr>
                      </a:pPr>
                      <a:r>
                        <a:rPr sz="1300">
                          <a:solidFill>
                            <a:schemeClr val="accent6"/>
                          </a:solidFill>
                          <a:uFill>
                            <a:solidFill>
                              <a:srgbClr val="000000"/>
                            </a:solidFill>
                          </a:uFill>
                          <a:latin typeface="+mn-lt"/>
                          <a:ea typeface="+mn-ea"/>
                          <a:cs typeface="+mn-cs"/>
                          <a:sym typeface="Helvetica"/>
                        </a:rPr>
                        <a:t>Övriga tjänster</a:t>
                      </a:r>
                    </a:p>
                  </a:txBody>
                  <a:tcPr marL="0" marR="0" marT="0" marB="0" anchor="b" anchorCtr="0" horzOverflow="overflow"/>
                </a:tc>
                <a:tc>
                  <a:txBody>
                    <a:bodyPr/>
                    <a:lstStyle/>
                    <a:p>
                      <a:pPr defTabSz="457200">
                        <a:defRPr sz="1800">
                          <a:solidFill>
                            <a:srgbClr val="000000"/>
                          </a:solidFill>
                        </a:defRPr>
                      </a:pPr>
                      <a:r>
                        <a:rPr sz="1300">
                          <a:solidFill>
                            <a:schemeClr val="accent6"/>
                          </a:solidFill>
                          <a:uFill>
                            <a:solidFill>
                              <a:srgbClr val="000000"/>
                            </a:solidFill>
                          </a:uFill>
                          <a:latin typeface="+mn-lt"/>
                          <a:ea typeface="+mn-ea"/>
                          <a:cs typeface="+mn-cs"/>
                          <a:sym typeface="Helvetica"/>
                        </a:rPr>
                        <a:t>-3 565</a:t>
                      </a:r>
                    </a:p>
                  </a:txBody>
                  <a:tcPr marL="0" marR="0" marT="0" marB="0" anchor="b" anchorCtr="0" horzOverflow="overflow"/>
                </a:tc>
                <a:tc>
                  <a:txBody>
                    <a:bodyPr/>
                    <a:lstStyle/>
                    <a:p>
                      <a:pPr defTabSz="457200">
                        <a:defRPr sz="1800">
                          <a:solidFill>
                            <a:srgbClr val="000000"/>
                          </a:solidFill>
                        </a:defRPr>
                      </a:pPr>
                      <a:r>
                        <a:rPr sz="1300">
                          <a:solidFill>
                            <a:schemeClr val="accent6"/>
                          </a:solidFill>
                          <a:uFill>
                            <a:solidFill>
                              <a:srgbClr val="000000"/>
                            </a:solidFill>
                          </a:uFill>
                          <a:latin typeface="+mn-lt"/>
                          <a:ea typeface="+mn-ea"/>
                          <a:cs typeface="+mn-cs"/>
                          <a:sym typeface="Helvetica"/>
                        </a:rPr>
                        <a:t>-1 565</a:t>
                      </a:r>
                    </a:p>
                  </a:txBody>
                  <a:tcPr marL="0" marR="0" marT="0" marB="0" anchor="b" anchorCtr="0" horzOverflow="overflow"/>
                </a:tc>
              </a:tr>
              <a:tr h="177800">
                <a:tc>
                  <a:txBody>
                    <a:bodyPr/>
                    <a:lstStyle/>
                    <a:p>
                      <a:pPr algn="l" defTabSz="457200">
                        <a:defRPr sz="1800">
                          <a:solidFill>
                            <a:srgbClr val="000000"/>
                          </a:solidFill>
                        </a:defRPr>
                      </a:pPr>
                      <a:r>
                        <a:rPr sz="1300">
                          <a:solidFill>
                            <a:schemeClr val="accent6"/>
                          </a:solidFill>
                          <a:uFill>
                            <a:solidFill>
                              <a:srgbClr val="000000"/>
                            </a:solidFill>
                          </a:uFill>
                          <a:latin typeface="+mn-lt"/>
                          <a:ea typeface="+mn-ea"/>
                          <a:cs typeface="+mn-cs"/>
                          <a:sym typeface="Helvetica"/>
                        </a:rPr>
                        <a:t>Övriga driftskostnader</a:t>
                      </a:r>
                    </a:p>
                  </a:txBody>
                  <a:tcPr marL="0" marR="0" marT="0" marB="0" anchor="b" anchorCtr="0" horzOverflow="overflow"/>
                </a:tc>
                <a:tc>
                  <a:txBody>
                    <a:bodyPr/>
                    <a:lstStyle/>
                    <a:p>
                      <a:pPr defTabSz="457200">
                        <a:defRPr sz="1800">
                          <a:solidFill>
                            <a:srgbClr val="000000"/>
                          </a:solidFill>
                        </a:defRPr>
                      </a:pPr>
                      <a:r>
                        <a:rPr sz="1300">
                          <a:solidFill>
                            <a:schemeClr val="accent6"/>
                          </a:solidFill>
                          <a:uFill>
                            <a:solidFill>
                              <a:srgbClr val="000000"/>
                            </a:solidFill>
                          </a:uFill>
                          <a:latin typeface="+mn-lt"/>
                          <a:ea typeface="+mn-ea"/>
                          <a:cs typeface="+mn-cs"/>
                          <a:sym typeface="Helvetica"/>
                        </a:rPr>
                        <a:t>-562</a:t>
                      </a:r>
                    </a:p>
                  </a:txBody>
                  <a:tcPr marL="0" marR="0" marT="0" marB="0" anchor="b" anchorCtr="0" horzOverflow="overflow"/>
                </a:tc>
                <a:tc>
                  <a:txBody>
                    <a:bodyPr/>
                    <a:lstStyle/>
                    <a:p>
                      <a:pPr defTabSz="457200">
                        <a:defRPr sz="1800">
                          <a:solidFill>
                            <a:srgbClr val="000000"/>
                          </a:solidFill>
                        </a:defRPr>
                      </a:pPr>
                      <a:r>
                        <a:rPr sz="1300">
                          <a:solidFill>
                            <a:schemeClr val="accent6"/>
                          </a:solidFill>
                          <a:uFill>
                            <a:solidFill>
                              <a:srgbClr val="000000"/>
                            </a:solidFill>
                          </a:uFill>
                          <a:latin typeface="+mn-lt"/>
                          <a:ea typeface="+mn-ea"/>
                          <a:cs typeface="+mn-cs"/>
                          <a:sym typeface="Helvetica"/>
                        </a:rPr>
                        <a:t>-362</a:t>
                      </a:r>
                    </a:p>
                  </a:txBody>
                  <a:tcPr marL="0" marR="0" marT="0" marB="0" anchor="b" anchorCtr="0" horzOverflow="overflow"/>
                </a:tc>
              </a:tr>
              <a:tr h="177800">
                <a:tc>
                  <a:txBody>
                    <a:bodyPr/>
                    <a:lstStyle/>
                    <a:p>
                      <a:pPr algn="l" defTabSz="457200">
                        <a:defRPr sz="1800">
                          <a:solidFill>
                            <a:srgbClr val="000000"/>
                          </a:solidFill>
                        </a:defRPr>
                      </a:pPr>
                      <a:r>
                        <a:rPr sz="1300">
                          <a:solidFill>
                            <a:schemeClr val="accent6"/>
                          </a:solidFill>
                          <a:uFill>
                            <a:solidFill>
                              <a:srgbClr val="000000"/>
                            </a:solidFill>
                          </a:uFill>
                          <a:latin typeface="+mn-lt"/>
                          <a:ea typeface="+mn-ea"/>
                          <a:cs typeface="+mn-cs"/>
                          <a:sym typeface="Helvetica"/>
                        </a:rPr>
                        <a:t>Avskrivningar</a:t>
                      </a:r>
                    </a:p>
                  </a:txBody>
                  <a:tcPr marL="0" marR="0" marT="0" marB="0" anchor="b" anchorCtr="0" horzOverflow="overflow"/>
                </a:tc>
                <a:tc>
                  <a:txBody>
                    <a:bodyPr/>
                    <a:lstStyle/>
                    <a:p>
                      <a:pPr defTabSz="457200">
                        <a:defRPr sz="1800">
                          <a:solidFill>
                            <a:srgbClr val="000000"/>
                          </a:solidFill>
                        </a:defRPr>
                      </a:pPr>
                      <a:r>
                        <a:rPr sz="1300">
                          <a:solidFill>
                            <a:schemeClr val="accent6"/>
                          </a:solidFill>
                          <a:uFill>
                            <a:solidFill>
                              <a:srgbClr val="000000"/>
                            </a:solidFill>
                          </a:uFill>
                          <a:latin typeface="+mn-lt"/>
                          <a:ea typeface="+mn-ea"/>
                          <a:cs typeface="+mn-cs"/>
                          <a:sym typeface="Helvetica"/>
                        </a:rPr>
                        <a:t>-311</a:t>
                      </a:r>
                    </a:p>
                  </a:txBody>
                  <a:tcPr marL="0" marR="0" marT="0" marB="0" anchor="b" anchorCtr="0" horzOverflow="overflow"/>
                </a:tc>
                <a:tc>
                  <a:txBody>
                    <a:bodyPr/>
                    <a:lstStyle/>
                    <a:p>
                      <a:pPr defTabSz="457200">
                        <a:defRPr sz="1800">
                          <a:solidFill>
                            <a:srgbClr val="000000"/>
                          </a:solidFill>
                        </a:defRPr>
                      </a:pPr>
                      <a:r>
                        <a:rPr sz="1300">
                          <a:solidFill>
                            <a:schemeClr val="accent6"/>
                          </a:solidFill>
                          <a:uFill>
                            <a:solidFill>
                              <a:srgbClr val="000000"/>
                            </a:solidFill>
                          </a:uFill>
                          <a:latin typeface="+mn-lt"/>
                          <a:ea typeface="+mn-ea"/>
                          <a:cs typeface="+mn-cs"/>
                          <a:sym typeface="Helvetica"/>
                        </a:rPr>
                        <a:t>-311</a:t>
                      </a:r>
                    </a:p>
                  </a:txBody>
                  <a:tcPr marL="0" marR="0" marT="0" marB="0" anchor="b" anchorCtr="0" horzOverflow="overflow"/>
                </a:tc>
              </a:tr>
              <a:tr h="177800">
                <a:tc>
                  <a:txBody>
                    <a:bodyPr/>
                    <a:lstStyle/>
                    <a:p>
                      <a:pPr algn="l" defTabSz="457200">
                        <a:defRPr sz="1800">
                          <a:solidFill>
                            <a:srgbClr val="000000"/>
                          </a:solidFill>
                        </a:defRPr>
                      </a:pPr>
                      <a:r>
                        <a:rPr sz="1300">
                          <a:solidFill>
                            <a:schemeClr val="accent6"/>
                          </a:solidFill>
                          <a:uFill>
                            <a:solidFill>
                              <a:srgbClr val="000000"/>
                            </a:solidFill>
                          </a:uFill>
                          <a:latin typeface="+mn-lt"/>
                          <a:ea typeface="+mn-ea"/>
                          <a:cs typeface="+mn-cs"/>
                          <a:sym typeface="Helvetica"/>
                        </a:rPr>
                        <a:t>Indirekta kostnader</a:t>
                      </a:r>
                    </a:p>
                  </a:txBody>
                  <a:tcPr marL="0" marR="0" marT="0" marB="0" anchor="b" anchorCtr="0" horzOverflow="overflow"/>
                </a:tc>
                <a:tc>
                  <a:txBody>
                    <a:bodyPr/>
                    <a:lstStyle/>
                    <a:p>
                      <a:pPr defTabSz="457200">
                        <a:defRPr sz="1800">
                          <a:solidFill>
                            <a:srgbClr val="000000"/>
                          </a:solidFill>
                        </a:defRPr>
                      </a:pPr>
                      <a:r>
                        <a:rPr sz="1300">
                          <a:solidFill>
                            <a:schemeClr val="accent6"/>
                          </a:solidFill>
                          <a:uFill>
                            <a:solidFill>
                              <a:srgbClr val="000000"/>
                            </a:solidFill>
                          </a:uFill>
                          <a:latin typeface="+mn-lt"/>
                          <a:ea typeface="+mn-ea"/>
                          <a:cs typeface="+mn-cs"/>
                          <a:sym typeface="Helvetica"/>
                        </a:rPr>
                        <a:t>-6 975</a:t>
                      </a:r>
                    </a:p>
                  </a:txBody>
                  <a:tcPr marL="0" marR="0" marT="0" marB="0" anchor="b" anchorCtr="0" horzOverflow="overflow"/>
                </a:tc>
                <a:tc>
                  <a:txBody>
                    <a:bodyPr/>
                    <a:lstStyle/>
                    <a:p>
                      <a:pPr defTabSz="457200">
                        <a:defRPr sz="1800">
                          <a:solidFill>
                            <a:srgbClr val="000000"/>
                          </a:solidFill>
                        </a:defRPr>
                      </a:pPr>
                      <a:r>
                        <a:rPr sz="1300">
                          <a:solidFill>
                            <a:schemeClr val="accent6"/>
                          </a:solidFill>
                          <a:uFill>
                            <a:solidFill>
                              <a:srgbClr val="000000"/>
                            </a:solidFill>
                          </a:uFill>
                          <a:latin typeface="+mn-lt"/>
                          <a:ea typeface="+mn-ea"/>
                          <a:cs typeface="+mn-cs"/>
                          <a:sym typeface="Helvetica"/>
                        </a:rPr>
                        <a:t>-6 336</a:t>
                      </a:r>
                    </a:p>
                  </a:txBody>
                  <a:tcPr marL="0" marR="0" marT="0" marB="0" anchor="b" anchorCtr="0" horzOverflow="overflow"/>
                </a:tc>
              </a:tr>
              <a:tr h="177800">
                <a:tc>
                  <a:txBody>
                    <a:bodyPr/>
                    <a:lstStyle/>
                    <a:p>
                      <a:pPr algn="l" defTabSz="457200">
                        <a:defRPr sz="1800">
                          <a:solidFill>
                            <a:srgbClr val="000000"/>
                          </a:solidFill>
                        </a:defRPr>
                      </a:pPr>
                      <a:r>
                        <a:rPr sz="1300">
                          <a:solidFill>
                            <a:schemeClr val="accent6"/>
                          </a:solidFill>
                          <a:uFill>
                            <a:solidFill>
                              <a:srgbClr val="000000"/>
                            </a:solidFill>
                          </a:uFill>
                          <a:latin typeface="+mn-lt"/>
                          <a:ea typeface="+mn-ea"/>
                          <a:cs typeface="+mn-cs"/>
                          <a:sym typeface="Helvetica"/>
                        </a:rPr>
                        <a:t>Transfereringar</a:t>
                      </a:r>
                    </a:p>
                  </a:txBody>
                  <a:tcPr marL="0" marR="0" marT="0" marB="0" anchor="b" anchorCtr="0" horzOverflow="overflow"/>
                </a:tc>
                <a:tc>
                  <a:txBody>
                    <a:bodyPr/>
                    <a:lstStyle/>
                    <a:p>
                      <a:pPr algn="l" defTabSz="457200">
                        <a:defRPr sz="1300"/>
                      </a:pPr>
                    </a:p>
                  </a:txBody>
                  <a:tcPr marL="0" marR="0" marT="0" marB="0" anchor="b" anchorCtr="0" horzOverflow="overflow"/>
                </a:tc>
                <a:tc>
                  <a:txBody>
                    <a:bodyPr/>
                    <a:lstStyle/>
                    <a:p>
                      <a:pPr defTabSz="457200">
                        <a:defRPr sz="1800">
                          <a:solidFill>
                            <a:srgbClr val="000000"/>
                          </a:solidFill>
                        </a:defRPr>
                      </a:pPr>
                      <a:r>
                        <a:rPr sz="1300">
                          <a:solidFill>
                            <a:schemeClr val="accent6"/>
                          </a:solidFill>
                          <a:uFill>
                            <a:solidFill>
                              <a:srgbClr val="000000"/>
                            </a:solidFill>
                          </a:uFill>
                          <a:latin typeface="+mn-lt"/>
                          <a:ea typeface="+mn-ea"/>
                          <a:cs typeface="+mn-cs"/>
                          <a:sym typeface="Helvetica"/>
                        </a:rPr>
                        <a:t>0</a:t>
                      </a:r>
                    </a:p>
                  </a:txBody>
                  <a:tcPr marL="0" marR="0" marT="0" marB="0" anchor="b" anchorCtr="0" horzOverflow="overflow"/>
                </a:tc>
              </a:tr>
              <a:tr h="177800">
                <a:tc>
                  <a:txBody>
                    <a:bodyPr/>
                    <a:lstStyle/>
                    <a:p>
                      <a:pPr algn="l" defTabSz="457200">
                        <a:defRPr sz="1800">
                          <a:solidFill>
                            <a:srgbClr val="000000"/>
                          </a:solidFill>
                        </a:defRPr>
                      </a:pPr>
                      <a:r>
                        <a:rPr b="1" sz="1300">
                          <a:solidFill>
                            <a:schemeClr val="accent6"/>
                          </a:solidFill>
                          <a:uFill>
                            <a:solidFill>
                              <a:srgbClr val="000000"/>
                            </a:solidFill>
                          </a:uFill>
                          <a:latin typeface="+mn-lt"/>
                          <a:ea typeface="+mn-ea"/>
                          <a:cs typeface="+mn-cs"/>
                          <a:sym typeface="Helvetica"/>
                        </a:rPr>
                        <a:t>Summa S:a kostnader</a:t>
                      </a:r>
                    </a:p>
                  </a:txBody>
                  <a:tcPr marL="0" marR="0" marT="0" marB="0" anchor="b" anchorCtr="0" horzOverflow="overflow"/>
                </a:tc>
                <a:tc>
                  <a:txBody>
                    <a:bodyPr/>
                    <a:lstStyle/>
                    <a:p>
                      <a:pPr algn="l" defTabSz="457200">
                        <a:defRPr sz="1800">
                          <a:solidFill>
                            <a:srgbClr val="000000"/>
                          </a:solidFill>
                        </a:defRPr>
                      </a:pPr>
                      <a:r>
                        <a:rPr b="1" sz="1300">
                          <a:solidFill>
                            <a:schemeClr val="accent6"/>
                          </a:solidFill>
                          <a:uFill>
                            <a:solidFill>
                              <a:srgbClr val="000000"/>
                            </a:solidFill>
                          </a:uFill>
                          <a:latin typeface="+mn-lt"/>
                          <a:ea typeface="+mn-ea"/>
                          <a:cs typeface="+mn-cs"/>
                          <a:sym typeface="Helvetica"/>
                        </a:rPr>
                        <a:t>-31 709</a:t>
                      </a:r>
                    </a:p>
                  </a:txBody>
                  <a:tcPr marL="0" marR="0" marT="0" marB="0" anchor="b" anchorCtr="0" horzOverflow="overflow"/>
                </a:tc>
                <a:tc>
                  <a:txBody>
                    <a:bodyPr/>
                    <a:lstStyle/>
                    <a:p>
                      <a:pPr algn="l" defTabSz="457200">
                        <a:defRPr sz="1800">
                          <a:solidFill>
                            <a:srgbClr val="000000"/>
                          </a:solidFill>
                        </a:defRPr>
                      </a:pPr>
                      <a:r>
                        <a:rPr b="1" sz="1300">
                          <a:solidFill>
                            <a:schemeClr val="accent6"/>
                          </a:solidFill>
                          <a:uFill>
                            <a:solidFill>
                              <a:srgbClr val="000000"/>
                            </a:solidFill>
                          </a:uFill>
                          <a:latin typeface="+mn-lt"/>
                          <a:ea typeface="+mn-ea"/>
                          <a:cs typeface="+mn-cs"/>
                          <a:sym typeface="Helvetica"/>
                        </a:rPr>
                        <a:t>-26 075</a:t>
                      </a:r>
                    </a:p>
                  </a:txBody>
                  <a:tcPr marL="0" marR="0" marT="0" marB="0" anchor="b" anchorCtr="0" horzOverflow="overflow"/>
                </a:tc>
              </a:tr>
              <a:tr h="177800">
                <a:tc>
                  <a:txBody>
                    <a:bodyPr/>
                    <a:lstStyle/>
                    <a:p>
                      <a:pPr algn="l" defTabSz="457200">
                        <a:defRPr sz="1800">
                          <a:solidFill>
                            <a:srgbClr val="000000"/>
                          </a:solidFill>
                        </a:defRPr>
                      </a:pPr>
                      <a:r>
                        <a:rPr b="1" sz="1300">
                          <a:solidFill>
                            <a:schemeClr val="accent6"/>
                          </a:solidFill>
                          <a:uFill>
                            <a:solidFill>
                              <a:srgbClr val="000000"/>
                            </a:solidFill>
                          </a:uFill>
                          <a:latin typeface="+mn-lt"/>
                          <a:ea typeface="+mn-ea"/>
                          <a:cs typeface="+mn-cs"/>
                          <a:sym typeface="Helvetica"/>
                        </a:rPr>
                        <a:t>Resultat</a:t>
                      </a:r>
                    </a:p>
                  </a:txBody>
                  <a:tcPr marL="0" marR="0" marT="0" marB="0" anchor="b" anchorCtr="0" horzOverflow="overflow">
                    <a:solidFill>
                      <a:srgbClr val="D9D9D9"/>
                    </a:solidFill>
                  </a:tcPr>
                </a:tc>
                <a:tc>
                  <a:txBody>
                    <a:bodyPr/>
                    <a:lstStyle/>
                    <a:p>
                      <a:pPr defTabSz="457200">
                        <a:defRPr sz="1800">
                          <a:solidFill>
                            <a:srgbClr val="000000"/>
                          </a:solidFill>
                        </a:defRPr>
                      </a:pPr>
                      <a:r>
                        <a:rPr sz="1300">
                          <a:solidFill>
                            <a:schemeClr val="accent6"/>
                          </a:solidFill>
                          <a:uFill>
                            <a:solidFill>
                              <a:srgbClr val="000000"/>
                            </a:solidFill>
                          </a:uFill>
                          <a:latin typeface="+mn-lt"/>
                          <a:ea typeface="+mn-ea"/>
                          <a:cs typeface="+mn-cs"/>
                          <a:sym typeface="Helvetica"/>
                        </a:rPr>
                        <a:t>2 540</a:t>
                      </a:r>
                    </a:p>
                  </a:txBody>
                  <a:tcPr marL="0" marR="0" marT="0" marB="0" anchor="b" anchorCtr="0" horzOverflow="overflow">
                    <a:solidFill>
                      <a:srgbClr val="C6EFCE"/>
                    </a:solidFill>
                  </a:tcPr>
                </a:tc>
                <a:tc>
                  <a:txBody>
                    <a:bodyPr/>
                    <a:lstStyle/>
                    <a:p>
                      <a:pPr defTabSz="457200">
                        <a:defRPr sz="1800">
                          <a:solidFill>
                            <a:srgbClr val="000000"/>
                          </a:solidFill>
                        </a:defRPr>
                      </a:pPr>
                      <a:r>
                        <a:rPr sz="1300">
                          <a:solidFill>
                            <a:schemeClr val="accent6"/>
                          </a:solidFill>
                          <a:uFill>
                            <a:solidFill>
                              <a:srgbClr val="000000"/>
                            </a:solidFill>
                          </a:uFill>
                          <a:latin typeface="+mn-lt"/>
                          <a:ea typeface="+mn-ea"/>
                          <a:cs typeface="+mn-cs"/>
                          <a:sym typeface="Helvetica"/>
                        </a:rPr>
                        <a:t>-4 816</a:t>
                      </a:r>
                    </a:p>
                  </a:txBody>
                  <a:tcPr marL="0" marR="0" marT="0" marB="0" anchor="b" anchorCtr="0" horzOverflow="overflow">
                    <a:solidFill>
                      <a:srgbClr val="FFC7CE"/>
                    </a:solidFill>
                  </a:tcPr>
                </a:tc>
              </a:tr>
            </a:tbl>
          </a:graphicData>
        </a:graphic>
      </p:graphicFrame>
      <p:sp>
        <p:nvSpPr>
          <p:cNvPr id="278" name="Text"/>
          <p:cNvSpPr txBox="1"/>
          <p:nvPr/>
        </p:nvSpPr>
        <p:spPr>
          <a:xfrm>
            <a:off x="1758950" y="-285750"/>
            <a:ext cx="153537" cy="5232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defRPr sz="1400">
                <a:solidFill>
                  <a:srgbClr val="000000"/>
                </a:solidFill>
                <a:latin typeface="+mn-lt"/>
                <a:ea typeface="+mn-ea"/>
                <a:cs typeface="+mn-cs"/>
                <a:sym typeface="Helvetica"/>
              </a:defRPr>
            </a:pPr>
            <a:r>
              <a:t> </a:t>
            </a:r>
          </a:p>
          <a:p>
            <a:pPr>
              <a:defRPr sz="1400">
                <a:solidFill>
                  <a:srgbClr val="000000"/>
                </a:solidFill>
                <a:uFill>
                  <a:solidFill>
                    <a:srgbClr val="000000"/>
                  </a:solidFill>
                </a:uFill>
                <a:latin typeface="+mn-lt"/>
                <a:ea typeface="+mn-ea"/>
                <a:cs typeface="+mn-cs"/>
                <a:sym typeface="Helvetica"/>
              </a:defRPr>
            </a:pPr>
            <a:r>
              <a:t> </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0" name="Slide Number"/>
          <p:cNvSpPr txBox="1"/>
          <p:nvPr>
            <p:ph type="sldNum" sz="quarter" idx="4294967295"/>
          </p:nvPr>
        </p:nvSpPr>
        <p:spPr>
          <a:xfrm>
            <a:off x="2284366" y="4966101"/>
            <a:ext cx="259528" cy="412498"/>
          </a:xfrm>
          <a:prstGeom prst="rect">
            <a:avLst/>
          </a:prstGeom>
          <a:extLst>
            <a:ext uri="{C572A759-6A51-4108-AA02-DFA0A04FC94B}">
              <ma14:wrappingTextBoxFlag xmlns:ma14="http://schemas.microsoft.com/office/mac/drawingml/2011/main" val="1"/>
            </a:ext>
          </a:extLst>
        </p:spPr>
        <p:txBody>
          <a:bodyPr lIns="45718" tIns="45718" rIns="45718" bIns="45718"/>
          <a:lstStyle>
            <a:lvl1pPr algn="ctr" defTabSz="457200">
              <a:spcBef>
                <a:spcPts val="500"/>
              </a:spcBef>
              <a:defRPr sz="2200">
                <a:latin typeface="Arial"/>
                <a:ea typeface="Arial"/>
                <a:cs typeface="Arial"/>
                <a:sym typeface="Arial"/>
              </a:defRPr>
            </a:lvl1pPr>
          </a:lstStyle>
          <a:p>
            <a:pPr/>
            <a:fld id="{86CB4B4D-7CA3-9044-876B-883B54F8677D}" type="slidenum"/>
          </a:p>
        </p:txBody>
      </p:sp>
      <p:sp>
        <p:nvSpPr>
          <p:cNvPr id="281" name="Projects"/>
          <p:cNvSpPr txBox="1"/>
          <p:nvPr>
            <p:ph type="title"/>
          </p:nvPr>
        </p:nvSpPr>
        <p:spPr>
          <a:xfrm>
            <a:off x="323850" y="179999"/>
            <a:ext cx="8496300" cy="904801"/>
          </a:xfrm>
          <a:prstGeom prst="rect">
            <a:avLst/>
          </a:prstGeom>
        </p:spPr>
        <p:txBody>
          <a:bodyPr/>
          <a:lstStyle/>
          <a:p>
            <a:pPr/>
            <a:r>
              <a:t>Projects</a:t>
            </a:r>
          </a:p>
        </p:txBody>
      </p:sp>
      <p:sp>
        <p:nvSpPr>
          <p:cNvPr id="282" name="Arrowhead Tools - July 2022…"/>
          <p:cNvSpPr txBox="1"/>
          <p:nvPr>
            <p:ph type="body" idx="1"/>
          </p:nvPr>
        </p:nvSpPr>
        <p:spPr>
          <a:xfrm>
            <a:off x="323999" y="1079999"/>
            <a:ext cx="8482874" cy="2915122"/>
          </a:xfrm>
          <a:prstGeom prst="rect">
            <a:avLst/>
          </a:prstGeom>
        </p:spPr>
        <p:txBody>
          <a:bodyPr/>
          <a:lstStyle/>
          <a:p>
            <a:pPr/>
            <a:r>
              <a:t>Arrowhead Tools - July 2022</a:t>
            </a:r>
          </a:p>
          <a:p>
            <a:pPr/>
            <a:r>
              <a:t>DigiPrime - Dec 2023</a:t>
            </a:r>
          </a:p>
          <a:p>
            <a:pPr/>
            <a:r>
              <a:t>Compact Sept 2022</a:t>
            </a:r>
          </a:p>
          <a:p>
            <a:pPr/>
            <a:r>
              <a:t>KnowITFast Sept 2022 -&gt; Dec 2022</a:t>
            </a:r>
          </a:p>
          <a:p>
            <a:pPr/>
            <a:r>
              <a:t>ALDEE - Juni 2022</a:t>
            </a:r>
          </a:p>
          <a:p>
            <a:pPr/>
            <a:r>
              <a:t>MetMaskin - Oct 2022</a:t>
            </a:r>
          </a:p>
          <a:p>
            <a:pPr/>
            <a:r>
              <a:t>…</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12-4086 LTU powerpointmall">
  <a:themeElements>
    <a:clrScheme name="12-4086 LTU powerpointmall">
      <a:dk1>
        <a:srgbClr val="032040"/>
      </a:dk1>
      <a:lt1>
        <a:srgbClr val="FFFFFF"/>
      </a:lt1>
      <a:dk2>
        <a:srgbClr val="A7A7A7"/>
      </a:dk2>
      <a:lt2>
        <a:srgbClr val="535353"/>
      </a:lt2>
      <a:accent1>
        <a:srgbClr val="286BBD"/>
      </a:accent1>
      <a:accent2>
        <a:srgbClr val="89A5BD"/>
      </a:accent2>
      <a:accent3>
        <a:srgbClr val="17416F"/>
      </a:accent3>
      <a:accent4>
        <a:srgbClr val="E2EEF7"/>
      </a:accent4>
      <a:accent5>
        <a:srgbClr val="0C4E95"/>
      </a:accent5>
      <a:accent6>
        <a:srgbClr val="032040"/>
      </a:accent6>
      <a:hlink>
        <a:srgbClr val="0000FF"/>
      </a:hlink>
      <a:folHlink>
        <a:srgbClr val="FF00FF"/>
      </a:folHlink>
    </a:clrScheme>
    <a:fontScheme name="12-4086 LTU powerpointmall">
      <a:majorFont>
        <a:latin typeface="Calibri"/>
        <a:ea typeface="Calibri"/>
        <a:cs typeface="Calibri"/>
      </a:majorFont>
      <a:minorFont>
        <a:latin typeface="Helvetica"/>
        <a:ea typeface="Helvetica"/>
        <a:cs typeface="Helvetica"/>
      </a:minorFont>
    </a:fontScheme>
    <a:fmtScheme name="12-4086 LTU powerpointmall">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45718" tIns="45718" rIns="45718" bIns="45718" numCol="1" spcCol="38100" rtlCol="0" anchor="ctr"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chemeClr val="accent6"/>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chemeClr val="accent6"/>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12-4086 LTU powerpointmall">
  <a:themeElements>
    <a:clrScheme name="12-4086 LTU powerpointmall">
      <a:dk1>
        <a:srgbClr val="000000"/>
      </a:dk1>
      <a:lt1>
        <a:srgbClr val="FFFFFF"/>
      </a:lt1>
      <a:dk2>
        <a:srgbClr val="A7A7A7"/>
      </a:dk2>
      <a:lt2>
        <a:srgbClr val="535353"/>
      </a:lt2>
      <a:accent1>
        <a:srgbClr val="286BBD"/>
      </a:accent1>
      <a:accent2>
        <a:srgbClr val="89A5BD"/>
      </a:accent2>
      <a:accent3>
        <a:srgbClr val="17416F"/>
      </a:accent3>
      <a:accent4>
        <a:srgbClr val="E2EEF7"/>
      </a:accent4>
      <a:accent5>
        <a:srgbClr val="0C4E95"/>
      </a:accent5>
      <a:accent6>
        <a:srgbClr val="032040"/>
      </a:accent6>
      <a:hlink>
        <a:srgbClr val="0000FF"/>
      </a:hlink>
      <a:folHlink>
        <a:srgbClr val="FF00FF"/>
      </a:folHlink>
    </a:clrScheme>
    <a:fontScheme name="12-4086 LTU powerpointmall">
      <a:majorFont>
        <a:latin typeface="Calibri"/>
        <a:ea typeface="Calibri"/>
        <a:cs typeface="Calibri"/>
      </a:majorFont>
      <a:minorFont>
        <a:latin typeface="Helvetica"/>
        <a:ea typeface="Helvetica"/>
        <a:cs typeface="Helvetica"/>
      </a:minorFont>
    </a:fontScheme>
    <a:fmtScheme name="12-4086 LTU powerpointmall">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45718" tIns="45718" rIns="45718" bIns="45718" numCol="1" spcCol="38100" rtlCol="0" anchor="ctr"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chemeClr val="accent6"/>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chemeClr val="accent6"/>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